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82" r:id="rId2"/>
    <p:sldId id="259" r:id="rId3"/>
    <p:sldId id="261" r:id="rId4"/>
    <p:sldId id="263" r:id="rId5"/>
    <p:sldId id="272" r:id="rId6"/>
    <p:sldId id="273" r:id="rId7"/>
    <p:sldId id="274" r:id="rId8"/>
    <p:sldId id="275" r:id="rId9"/>
    <p:sldId id="276" r:id="rId10"/>
    <p:sldId id="277" r:id="rId11"/>
    <p:sldId id="262" r:id="rId12"/>
    <p:sldId id="271" r:id="rId13"/>
    <p:sldId id="283" r:id="rId14"/>
    <p:sldId id="279" r:id="rId15"/>
    <p:sldId id="280" r:id="rId16"/>
    <p:sldId id="281" r:id="rId17"/>
    <p:sldId id="260" r:id="rId1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84170" autoAdjust="0"/>
  </p:normalViewPr>
  <p:slideViewPr>
    <p:cSldViewPr>
      <p:cViewPr varScale="1">
        <p:scale>
          <a:sx n="82" d="100"/>
          <a:sy n="82" d="100"/>
        </p:scale>
        <p:origin x="194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017A03-3E60-49D7-BD9A-CF4F664450B3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21BE3-CF4C-4B0A-A067-12DFFC15D5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413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3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285-D711-4D9F-882D-8A503A19F0A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394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Какой выбор лично я могу сделать, чтобы способствовать снижению глобального загрязнения воздуха?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Имеет ли значение то, как я использую свою машину, электричество и другие источники энергии?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Могу ли я участвовать в </a:t>
            </a:r>
            <a:r>
              <a:rPr lang="ru-RU" sz="11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</a:t>
            </a:r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работе</a:t>
            </a:r>
            <a:r>
              <a:rPr lang="ru-RU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организаций, выступающих за чистый воздух, например, путем запрета курения в общественных местах?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Какие деревья и кустарники способствуют очистке воздуха?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Есть ли у меня возможность посадить их на своем участке или в общественных парках и других местах в округе</a:t>
            </a:r>
            <a:r>
              <a:rPr lang="ru-RU" sz="1100" dirty="0"/>
              <a:t>?</a:t>
            </a:r>
            <a:endParaRPr lang="en-CA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285-D711-4D9F-882D-8A503A19F0A6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5525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Каждое утро по дороге на работу </a:t>
            </a:r>
            <a:r>
              <a:rPr lang="uk-UA" sz="11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Сергей</a:t>
            </a:r>
            <a:r>
              <a:rPr lang="uk-UA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проходит по улице, где безработные люди толпятся в ожидании нанимателей.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 заметил, что большинство из них курят.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Каким образом он смог бы помочь им осознать опасность табака для здоровья?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Может быть, нужно организовать в церкви специальные занятия, помогающие бросить курить, и пригласить этих людей принять в них участие?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организовать распространение брошюр или буклетов о вреде курения?</a:t>
            </a:r>
            <a:endParaRPr lang="en-CA" sz="11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285-D711-4D9F-882D-8A503A19F0A6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2431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/>
              <a:t>Что приходит мне на ум, когда я думаю об удивительном процессе, в результате которого из воздуха удаляется углекислый газ и вместо него образуется кислород, необходимый для поддержания моей жизни?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Какова моя ответная реакция, когда я думаю о Создателе, тонко настроившем механизм, заставляющий меня дышать с той скоростью и глубиной, какие нужны, чтобы снабдить меня достаточным количеством кислорода?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я могу словами и поступками прославлять и благодарить Его за этот </a:t>
            </a:r>
            <a:r>
              <a:rPr lang="ru-RU" sz="1100" dirty="0"/>
              <a:t>замечательный </a:t>
            </a:r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дар? </a:t>
            </a:r>
            <a:endParaRPr lang="en-CA" sz="11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285-D711-4D9F-882D-8A503A19F0A6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6292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/>
              <a:t>К</a:t>
            </a:r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ак мне обеспечить полномерное использование 4000 кубических сантиметров воздушного пространства моих легких?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 такое «диафрагмальное дыхание»?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Посредством каких упражнений я могу стимулировать глубокое дыхание?</a:t>
            </a:r>
            <a:endParaRPr lang="en-CA" sz="11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285-D711-4D9F-882D-8A503A19F0A6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3710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/>
              <a:t>Ю</a:t>
            </a:r>
            <a:r>
              <a:rPr lang="uk-UA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ля </a:t>
            </a:r>
            <a:r>
              <a:rPr lang="uk-UA" sz="11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много</a:t>
            </a:r>
            <a:r>
              <a:rPr lang="uk-UA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зевает после продолжительного сидения.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Может ли малоподвижность быть этому причиной?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Какие позы и упражнения помогли бы улучшить дыхание во время сидения и ходьбы?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Сколько нужно двигаться каждые полчаса, чтобы улучшить ее</a:t>
            </a:r>
            <a:r>
              <a:rPr lang="ru-RU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состояние</a:t>
            </a:r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Сегодня мы говорили о воздухе.</a:t>
            </a:r>
          </a:p>
          <a:p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Какая злободневная тема.</a:t>
            </a:r>
          </a:p>
          <a:p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Давид </a:t>
            </a:r>
            <a:r>
              <a:rPr lang="ru-RU" sz="11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Фонкинос</a:t>
            </a:r>
            <a:r>
              <a:rPr lang="ru-RU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своем произведении</a:t>
            </a:r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«Наши расставания» сказал на эту тему: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285-D711-4D9F-882D-8A503A19F0A6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9665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«Я часто думаю об этом выражении: «Пойти подышать воздухом». Оно означает, что за воздухом тебе приходится идти куда-то в другое место. Что там, где ты сейчас, ты задыхаешься».</a:t>
            </a:r>
          </a:p>
          <a:p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 желаем, чтобы вы находили возможность дышать воздухом, дышать полной грудью, чтобы это приносило вам здоровье и удовлетворение жизнью!</a:t>
            </a:r>
          </a:p>
          <a:p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Наполните свою жизнь и легкие праздником!</a:t>
            </a:r>
            <a:endParaRPr lang="en-CA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285-D711-4D9F-882D-8A503A19F0A6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112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uk-UA" sz="11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Стремительное</a:t>
            </a:r>
            <a:r>
              <a:rPr lang="uk-UA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1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движение</a:t>
            </a:r>
            <a:r>
              <a:rPr lang="uk-UA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1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воздуха</a:t>
            </a:r>
            <a:r>
              <a:rPr lang="uk-UA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uk-UA" sz="11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бившего</a:t>
            </a:r>
            <a:r>
              <a:rPr lang="uk-UA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1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им</a:t>
            </a:r>
            <a:r>
              <a:rPr lang="uk-UA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прямо в </a:t>
            </a:r>
            <a:r>
              <a:rPr lang="uk-UA" sz="11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лицо</a:t>
            </a:r>
            <a:r>
              <a:rPr lang="uk-UA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uk-UA" sz="11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их</a:t>
            </a:r>
            <a:r>
              <a:rPr lang="uk-UA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1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только</a:t>
            </a:r>
            <a:r>
              <a:rPr lang="uk-UA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1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вдохновляло</a:t>
            </a:r>
            <a:r>
              <a:rPr lang="en-CA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uk-UA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неважно, </a:t>
            </a:r>
            <a:r>
              <a:rPr lang="uk-UA" sz="11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</a:t>
            </a:r>
            <a:r>
              <a:rPr lang="uk-UA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температура  </a:t>
            </a:r>
            <a:r>
              <a:rPr lang="uk-UA" sz="11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была</a:t>
            </a:r>
            <a:r>
              <a:rPr lang="uk-UA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1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близка</a:t>
            </a:r>
            <a:r>
              <a:rPr lang="uk-UA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 заморозкам. </a:t>
            </a:r>
            <a:r>
              <a:rPr lang="ru-RU" sz="11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Орвилл</a:t>
            </a:r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Райт выполнял первый в истории авиации управляемый полет! Его брат </a:t>
            </a:r>
            <a:r>
              <a:rPr lang="ru-RU" sz="11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Уилбур</a:t>
            </a:r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бежал рядом с летательным аппаратом. Это было 17 декабря 1903 года. В тот день братья Райт совершили в общей сложности четыре коротких полета, навсегда вошедших в историю.</a:t>
            </a:r>
            <a:endParaRPr lang="en-CA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Радость успеха и значимость этого достижения затмили собой все неудачи, бесчисленные пробы и ошибки, тяжелую работу и критику скептиков. Однако полет стал возможен не только благодаря исключительному упорству братьев Райт, не только благодаря опыту и усилиям других пионеров авиации; если бы не физические свойства воздуха, обеспечивающие «подъем», человек никогда бы не оторвался от земли. Возможность держаться в воздухе является комплексным физическим явлением, позволяющим летать птицам и самолетам. Другие свойства воздуха позволяют живым существам дышать и существовать.</a:t>
            </a:r>
            <a:endParaRPr lang="en-CA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Те первые полеты вызывают у нас чувства волнения и приятного возбуждения. В отличие от них, другие происшествия, связанные со свойствами воздуха, вызывают уныние и отчаяние. Например, 3 декабря 1984 года в городе </a:t>
            </a:r>
            <a:r>
              <a:rPr lang="ru-RU" sz="11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Бхопал</a:t>
            </a:r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Индии на заводе пестицидов возникла утечка ядовитого газа. Токсичное облако накрыло площадь величиной около 50 квадратных километров — тысячи людей погибли сразу, а у многих возникли тяжелые заболевания. По мнению экспертов, в результате этой экологической катастрофы и последующего сильнейшего загрязнения воздуха погибло еще очень много людей. Чистый воздух необходим для жизни и, в буквальном смысле, физически является ее дыханием.</a:t>
            </a:r>
            <a:endParaRPr lang="en-US" sz="1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285-D711-4D9F-882D-8A503A19F0A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356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Атмосферный воздух представляет собой смесь газов: 20,98 процента кислорода (O2), 0,04 процента углекислого газа(CO2), 78,06 процента азота (N2) и 0,92 процента инертных (неактивных) компонентов, таких как аргон и гелий. Кислород является важнейшим компонентом воздуха, поддерживающим жизнь.  Дыхание - это процесс, в результате которого воздух подается в легкие и выводится из них; выполняя этот цикл, мы вдыхаем кислород и выдыхаем двуокись углерода. В результате этого процесса ежедневно происходит обмен примерно 20 000 литров воздуха. В любой момент времени в организме содержится примерно 1,89 литра кислорода в легких, крови и других тканях. Как только кислород поступает в легкие, он попадает в кровоток при помощи процесса, называемого диффузией. Затем сердце и </a:t>
            </a:r>
            <a:r>
              <a:rPr lang="ru-RU" sz="11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сердечно-сосудистая</a:t>
            </a:r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система перекачивают кровь ко всем тканям организма, обеспечивая живительный кислород этим тканям и клеткам. Кислород способствует эффективному функционированию клеток путем поддержания обмена веществ и передачи энергии внутри клетки.</a:t>
            </a:r>
            <a:endParaRPr lang="en-CA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Газообмен в легких осуществляется через тонкую стенку, толщиной примерно в две клетки. Эти клетки покрывают поверхность крошечных воздушных мешочков легких (альвеол), а также мелких кровеносных сосудов (капилляров), несущих обогащенную кислородом кровь к остальным органам тела. Образующийся продукт окисления - диоксид углерода – поступает в эти воздушные мешочки и выводятся из легких. У каждого человека в легких более 600 миллионов альвеол. Кислород переносится миллионами эритроцитов (красных кровяных телец), которые питают им все ткани и клетки организма. Обмен кислорода и углекислого газа осуществляется в течение миллисекунд, а на циркуляцию вновь поступившего в организм кислорода требуется не больше минуты! Удивительная конструкция легких обеспечивает достижение таких эффективных результатов. </a:t>
            </a:r>
            <a:endParaRPr lang="en-CA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uk-UA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Наш </a:t>
            </a:r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организм обеспечивает нормальный уровень насыщения кислородом при помощи дыхательного процесса (или частоты дыхания), управление которым осуществляется так называемым «продолговатым мозгом» в стволе головного мозга. Эти мозговые центры автоматически регулируют частоту и глубину дыхания в соответствии с потребностями организма, в то время как уровень углекислого газа играет очень важную роль в стимуляции дыхания. Именно по этой причине здоровый человек не может добровольно прекратить дыхание и не дышать в течение длительного времени. Если не вдыхать свежий воздух, то уровень углекислого газа в крови накапливается, что приводит к сильнейшему «кислородному голоданию», заставляющего человека дышать. Этот удивительный </a:t>
            </a:r>
            <a:r>
              <a:rPr lang="ru-RU" sz="11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неподавляемый</a:t>
            </a:r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рефлекс является спасительным; при остановке дыхания содержание кислорода в организме снижается до опасного уровня уже через несколько минут, что приводит к необратимым повреждениям мозга и смерти. Клетки головного мозга начинают умирать в течение четырех минут кислородного голодания.  Кислород необходим нам для жизни, а свежий чистый воздух — для здоровья.</a:t>
            </a:r>
            <a:r>
              <a:rPr lang="en-CA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100" dirty="0"/>
          </a:p>
          <a:p>
            <a:endParaRPr lang="en-US" sz="1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285-D711-4D9F-882D-8A503A19F0A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610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 время упражнений в результате увеличения клеточной активности мышц выделяется большее количество углекислого газа. Углекислый газ воздействует на специализированные рецепторы и дыхательный центр головного мозга, что ускоряет частоту дыхания, одновременно делая его более глубоким. Во время отдыха частота дыхания ниже, поскольку производится</a:t>
            </a:r>
            <a:r>
              <a:rPr lang="ru-RU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меньшее количество</a:t>
            </a:r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углекислого газа. Механизмы контроля, однако, поддерживают дыхание на адекватном уровне, чтобы обеспечить подачу соответствующего количества кислорода ко всем клеткам организма. Кроме того, для удаления углекислого газа из организма, в процессе дыхания происходит потеря воды в виде водяного пара. Это одна из форм так называемой «невидимой» потери воды. Продолжительное быстрое и глубокое дыхание может усугубить обезвоживание; это может произойти во время интенсивных физических нагрузок, перегревания или различных заболеваний. </a:t>
            </a:r>
            <a:endParaRPr lang="en-US" sz="1100" dirty="0"/>
          </a:p>
          <a:p>
            <a:endParaRPr lang="en-US" sz="1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285-D711-4D9F-882D-8A503A19F0A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633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uk-UA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Нам </a:t>
            </a:r>
            <a:r>
              <a:rPr lang="uk-UA" sz="11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жизненно</a:t>
            </a:r>
            <a:r>
              <a:rPr lang="uk-UA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1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необходим</a:t>
            </a:r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чистый и свежий воздух. Молекулы живительного кислорода должны быть незагрязненными. Глубокое вдыхание свежего воздуха придает человеку ощущение</a:t>
            </a:r>
            <a:r>
              <a:rPr lang="ru-RU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спокойствия и умиротворения. Оно увеличивает скорость и качество роста растений и животных. Оно улучшает функцию защитных ресничек в легких человека. Это микроскопические, тонкие, как волос, структуры, служат барьером для пыли, мелких частиц и прочих раздражителей, предотвращая их попадание в легкие. Хорошее насыщение кислородом снижает температуру тела и частоту сердечных сокращений в спокойном состоянии, снижает выживаемость определенных бактерий и вирусов, находящихся в воздухе.</a:t>
            </a:r>
          </a:p>
          <a:p>
            <a:r>
              <a:rPr lang="uk-UA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В</a:t>
            </a:r>
            <a:r>
              <a:rPr lang="ru-RU" sz="11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оздух</a:t>
            </a:r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часто подвергается загрязнениям. Это может произойти по причине недостаточной вентиляции жилых помещений, особенно там, где пища готовится на открытом огне. В городах воздух в зданиях часто </a:t>
            </a:r>
            <a:r>
              <a:rPr lang="ru-RU" sz="11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рециркулирует</a:t>
            </a:r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через системы кондиционирования, тем самым повышая загрязнение от городского смога, табачного дыма, промышленных и других загрязняющих веществ. В то же время природа все еще в изобилии дарит нам чистый, свежий воздух: леса (которые иногда называют «легкими Земли»), горы, озера, моря и океаны, реки и водопады, а также освежающие дожди — источники живительного кислорода. Подсчитано, что океанические водоросли обеспечивают почти 90 процентов кислорода в нашей атмосфере, а остальная его часть поступает от наземных растений.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Свежий, незагрязненный воздух оживляет! Обратите внимание,</a:t>
            </a:r>
            <a:r>
              <a:rPr lang="ru-RU" sz="1100" baseline="0" dirty="0"/>
              <a:t> какой подъем настроения вы испытываете, находясь </a:t>
            </a:r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рядом с водопадом или океаном. Это может быть одной из причин популярности курортов и мест отдыха, расположенных в горах и на морском побережье. </a:t>
            </a:r>
            <a:endParaRPr lang="en-CA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285-D711-4D9F-882D-8A503A19F0A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989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Воздух обладает целым рядом защитных свойств. На глобальном уровне воздух и выделяемые из него испарения защищают Землю и ее обитателей от солнечного излучения, и холодного вакуума космического пространства. Воздух перерабатывает влагу и некоторые химические вещества, тем самым делая климат более умеренным. Внутри такой атмосферной оболочки присутствие жизни можно обнаружить в очень широком диапазоне высот и температур. Некоторым формам жизни требуется кислород в больших объемах; другим – лишь его малое количество. Для поддержания здоровья людям жизненно необходим свежий чистый воздух. </a:t>
            </a:r>
            <a:endParaRPr lang="en-US" sz="1100" dirty="0"/>
          </a:p>
          <a:p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  <a:endParaRPr lang="en-US" sz="1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285-D711-4D9F-882D-8A503A19F0A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082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uk-UA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</a:t>
            </a:r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 автострадах, в аэропортах, а также в закрытых, плохо проветриваемых помещениях воздух загрязнен. Повышенная тревожность, мигрени, тошнота, рвота, проблемы со зрением, раздражительность и заболевания дыхательных путей зачастую связаны с промышленным загрязнением воздуха, смогом и выхлопами. По подсчетам Всемирной организации здравоохранения (ВОЗ) более 2 миллионов человек умирают ежегодно от вдыхания крошечных загрязняющих частиц и веществ, присутствующих воздухе. Эти крошечные частицы, называемые РМ-10 частицами (размером 10 микрометров или меньше), могут проникать в легкие и попадать в кровоток, вызывая заболевания сердца, рак легких, астму и острые респираторные инфекции.</a:t>
            </a:r>
            <a:r>
              <a:rPr lang="uk-UA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CA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Около 6 миллионов человек, в основном дети, ежегодно умирают от острых респираторных инфекций, особенно осложненных загрязненностью воздуха внутри помещений, часто возникающей от невентилируемого или плохо вентилируемого кухонного помещения. Во многих городах уровень содержания РМ-10 частиц в воздухе в 15 и более раз превышает допустимые нормы. Растет число доказательств того, что загрязнение воздуха приводит к увеличению случаев инсульта и </a:t>
            </a:r>
            <a:r>
              <a:rPr lang="ru-RU" sz="11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сердечно-сосудистых</a:t>
            </a:r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заболеваний, включая инфаркт миокарда. Кроме того, исследования, проведенные Дженнифер </a:t>
            </a:r>
            <a:r>
              <a:rPr lang="ru-RU" sz="11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Уэв</a:t>
            </a:r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ее коллегами, показали, что длительное воздействие загрязненного воздуха снижает когнитивные способности  у пожилых женщин и может увеличивать прогрессирование деменции.</a:t>
            </a:r>
            <a:endParaRPr lang="en-CA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uk-UA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uk-UA" sz="11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</a:t>
            </a:r>
            <a:r>
              <a:rPr lang="uk-UA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далеко не </a:t>
            </a:r>
            <a:r>
              <a:rPr lang="uk-UA" sz="11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всегда</a:t>
            </a:r>
            <a:r>
              <a:rPr lang="uk-UA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1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можем</a:t>
            </a:r>
            <a:r>
              <a:rPr lang="uk-UA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1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контролировать</a:t>
            </a:r>
            <a:r>
              <a:rPr lang="uk-UA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1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ситуацию</a:t>
            </a:r>
            <a:r>
              <a:rPr lang="uk-UA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uk-UA" sz="11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подвергаемся</a:t>
            </a:r>
            <a:r>
              <a:rPr lang="uk-UA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1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воздействию</a:t>
            </a:r>
            <a:r>
              <a:rPr lang="uk-UA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так </a:t>
            </a:r>
            <a:r>
              <a:rPr lang="uk-UA" sz="11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называемого</a:t>
            </a:r>
            <a:r>
              <a:rPr lang="uk-UA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«</a:t>
            </a:r>
            <a:r>
              <a:rPr lang="uk-UA" sz="11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пассивного</a:t>
            </a:r>
            <a:r>
              <a:rPr lang="uk-UA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uk-UA" sz="11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курения</a:t>
            </a:r>
            <a:r>
              <a:rPr lang="uk-UA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»,  </a:t>
            </a:r>
            <a:r>
              <a:rPr lang="uk-UA" sz="11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когда</a:t>
            </a:r>
            <a:r>
              <a:rPr lang="uk-UA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1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вынуждены</a:t>
            </a:r>
            <a:r>
              <a:rPr lang="uk-UA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1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вдыхать</a:t>
            </a:r>
            <a:r>
              <a:rPr lang="uk-UA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1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загрязненный</a:t>
            </a:r>
            <a:r>
              <a:rPr lang="uk-UA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1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табачным</a:t>
            </a:r>
            <a:r>
              <a:rPr lang="uk-UA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1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дымом</a:t>
            </a:r>
            <a:r>
              <a:rPr lang="uk-UA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1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воздух</a:t>
            </a:r>
            <a:r>
              <a:rPr lang="uk-UA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uk-UA" sz="11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Особенно</a:t>
            </a:r>
            <a:r>
              <a:rPr lang="uk-UA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1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страдают</a:t>
            </a:r>
            <a:r>
              <a:rPr lang="uk-UA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1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дети</a:t>
            </a:r>
            <a:r>
              <a:rPr lang="uk-UA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uk-UA" sz="11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</a:t>
            </a:r>
            <a:r>
              <a:rPr lang="uk-UA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1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их</a:t>
            </a:r>
            <a:r>
              <a:rPr lang="uk-UA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1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родители</a:t>
            </a:r>
            <a:r>
              <a:rPr lang="uk-UA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uk-UA" sz="11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или</a:t>
            </a:r>
            <a:r>
              <a:rPr lang="uk-UA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1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другие</a:t>
            </a:r>
            <a:r>
              <a:rPr lang="uk-UA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1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члены</a:t>
            </a:r>
            <a:r>
              <a:rPr lang="uk-UA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1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семьи</a:t>
            </a:r>
            <a:r>
              <a:rPr lang="uk-UA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дома </a:t>
            </a:r>
            <a:r>
              <a:rPr lang="uk-UA" sz="11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курят</a:t>
            </a:r>
            <a:r>
              <a:rPr lang="uk-UA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uk-UA" sz="11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Такие</a:t>
            </a:r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дети подвержены повышенному риску заболеваний нижних дыхательных путей и воспаления среднего уха. Тяжесть и количество приступов астмы у детей-астматиков увеличивается под воздействием табачного дыма. Кроме этого существуют доказательства взаимосвязи загрязненного табачным дымом воздуха и увеличением синдрома внезапной детской смерти (СВДС). У взрослых, живущие в одном доме с курящим человеком, риск развития рака легких повышен: на 20 процентов у женщин и на 30 процентов у мужчин. Табачный дым на рабочем месте увеличивает у некурящих риск развития рака легких на 16-19 процентов.</a:t>
            </a:r>
            <a:r>
              <a:rPr lang="en-CA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285-D711-4D9F-882D-8A503A19F0A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97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 же мы можем сделать, чтобы обеспечить для себя достаточное количество чистого воздуха и жизненно важного кислорода? Избегайте табачного дыма и насколько возможно держитесь подальше от загрязненной окружающей среды. Находясь на чистом воздухе, избавляйтесь от привычки поверхностного дыхания; дышите глубоко и регулярно делайте физические упражнения. Правильное глубокое дыхание дает возможность воспользоваться объемом легких в полной мере и предотвращает недостаточную вентиляцию нижней их части. Делайте небольшие перерывы во время работы, чтобы глубоко подышать – на открытом воздухе, если это возможно. Хорошая осанка и диафрагмальное дыхание также полезны в достижении оптимального дыхания, вентиляции легких и их кровоснабжения.</a:t>
            </a:r>
            <a:endParaRPr lang="en-CA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uk-UA" sz="1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</a:t>
            </a:r>
            <a:r>
              <a:rPr lang="ru-RU" sz="1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Хорошая осанка. 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Покойный</a:t>
            </a:r>
            <a:r>
              <a:rPr lang="ru-RU" sz="11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Доктор </a:t>
            </a:r>
            <a:r>
              <a:rPr lang="ru-RU" sz="11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Мервин</a:t>
            </a:r>
            <a:r>
              <a:rPr lang="ru-RU" sz="11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1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Хардинж</a:t>
            </a:r>
            <a:r>
              <a:rPr lang="ru-RU" sz="11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почётный декан Школы Общественного Здоровья Университета Лома Линда, предложил следующие пять шагов</a:t>
            </a:r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помогающих выработать привычку</a:t>
            </a:r>
            <a:r>
              <a:rPr lang="ru-RU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 </a:t>
            </a:r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хорошей осанке и укрепить мышцы:</a:t>
            </a:r>
            <a:endParaRPr lang="en-CA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Напрягите мышцы живота и ягодиц. </a:t>
            </a:r>
            <a:endParaRPr lang="en-CA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Станьте прямо, расправьте плечи, уменьшив таким образом изгибы позвоночника вперед и назад.</a:t>
            </a:r>
            <a:endParaRPr lang="en-CA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Немного отведите голову назад, подбородок в горизонтальной плоскости, а смотрите прямо перед собой. </a:t>
            </a:r>
            <a:endParaRPr lang="en-CA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Ступни ног должны быть слегка расставлены, руки естественно свисают по сторонам.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</a:t>
            </a:r>
            <a:r>
              <a:rPr lang="ru-RU" sz="1100" dirty="0"/>
              <a:t>Выполняйте это упражнение, чтобы растянуть и укрепить мышцы</a:t>
            </a:r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CA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Сжатие грудной клетки при плохой осанке или при каком –либо заболевании нередко приводит к снижению объема легких и сокращению дыхательных резервов. Хорошая осанка увеличивает дыхательный потенциал и выносливость при выполнении физических упражнений.</a:t>
            </a:r>
            <a:endParaRPr lang="en-CA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uk-UA" sz="1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</a:t>
            </a:r>
            <a:r>
              <a:rPr lang="ru-RU" sz="1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Диафрагмальное дыхание. </a:t>
            </a:r>
            <a:r>
              <a:rPr lang="ru-RU" sz="1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</a:t>
            </a:r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юди, которые находятся в хорошей физической форме и регулярно занимаются спортом, также укрепляют дыхательные мышцы, среди которых наиболее важной является диафрагма. Чтобы тренировать диафрагмальное дыхание делайте следующее:</a:t>
            </a:r>
            <a:endParaRPr lang="en-CA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Находясь в положении стоя, поднимите руки вверх.</a:t>
            </a:r>
            <a:b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Вдыхайте медленно, рот закрыт. Обычно при этом расширяются нижние ребра.</a:t>
            </a:r>
            <a:b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При выполнении вдоха расправьте грудную</a:t>
            </a:r>
            <a:r>
              <a:rPr lang="ru-RU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клетку как можно шире</a:t>
            </a:r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На пике вдоха наберите еще немного воздуха.</a:t>
            </a:r>
            <a:endParaRPr lang="en-CA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Выпустите весь воздух через рот, одновременно медленно наклоняясь. Покашляйте, чтобы вышел весь воздух «до последней молекулы».</a:t>
            </a:r>
            <a:b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Повторяйте пять-десять раз каждое утро.</a:t>
            </a:r>
            <a:b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Диафрагмальное дыхание насыщает воздухом дыхательные пути и снижает риск их воспаления. При спокойном дыхании через легкие проходит около 500 кубических сантиметров воздуха, в то время как максимальный объем, который может пройти через легкие при глубоком вдохе – их жизненная емкость — составляет примерно 4000 кубических сантиметров, что в восемь раз больше, чем при дыхании в состоянии покоя.</a:t>
            </a:r>
            <a:endParaRPr lang="en-CA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uk-UA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Клетки головного мозга наиболее чувствительны к недостатку кислорода. Мозг – это </a:t>
            </a:r>
            <a:r>
              <a:rPr lang="ru-RU" sz="11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средоточение</a:t>
            </a:r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совести, ума, интеллекта и воли – центр управления всего нашего естества. Жизненно важно обеспечить оптимальный доступ кислорода в мозг, избегая</a:t>
            </a:r>
            <a:r>
              <a:rPr lang="ru-RU" sz="11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мест, где углекислый газ, окись углерода и другие загрязняющие вещества могут сделать воздух непригодным для нормального дыхания.</a:t>
            </a:r>
          </a:p>
          <a:p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«Искусственное дыхание может спасти жизнь в последнюю минуту, а правильное дыхание спасает нас каждую минуту жизни». </a:t>
            </a:r>
            <a:r>
              <a:rPr lang="ru-RU" sz="11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Брюн</a:t>
            </a:r>
            <a:endParaRPr lang="en-CA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  <a:endParaRPr lang="en-US" sz="1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285-D711-4D9F-882D-8A503A19F0A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787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Атмосфера, окружающая Землю, в буквальном смысле обеспечивает нашему чудесным образом сотворенному организму дыхание жизни. В самом начале Господь Бог, наш Творец, создал «человека из праха земного, и вдунул в лице его дыхание жизни, и стал человек </a:t>
            </a:r>
            <a:r>
              <a:rPr lang="ru-RU" sz="11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душею</a:t>
            </a:r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живою». (Быт.2:7). Мы должны позаботиться о том, чтобы наш организм получал самый чистый, самый свежий воздух, насколько это возможно. Мы также должны заботиться об окружающей среде и делать все, что можем, индивидуально и коллективно, чтобы предотвратить и снизить загрязнение воздуха. Мы не можем сделать это в одиночку. Мы нуждаемся в поддерживающей силе и благодати любящего Бога-Творца. </a:t>
            </a:r>
            <a:endParaRPr lang="en-CA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«В непревзойденном даре Своего Сына, Бог окружил весь мир атмосферой благодати, такой же реальной, как воздух, который циркулирует вокруг земного шара. Все, кто изберут дышать этой живительной атмосферой, будут жить и расти до полного возраста мужчин и женщин во Христе Иисусе».</a:t>
            </a:r>
            <a:r>
              <a:rPr lang="ru-RU" sz="11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Свидетельства</a:t>
            </a:r>
            <a:r>
              <a:rPr lang="en-US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т.</a:t>
            </a:r>
            <a:r>
              <a:rPr lang="en-US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2, </a:t>
            </a:r>
            <a:r>
              <a:rPr lang="ru-RU" sz="11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</a:t>
            </a:r>
            <a:r>
              <a:rPr lang="en-US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528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Радуясь полноценной жизни, нам необходимо дышать глубоко, основательно выполнять физические упражнения, наслаждаться красотой нетронутой природы и никогда не забывать живое присутствие Бога, ведь Он - наше Дыхание Жизни.</a:t>
            </a:r>
            <a:endParaRPr lang="en-CA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  <a:endParaRPr lang="en-US" sz="1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285-D711-4D9F-882D-8A503A19F0A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498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add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7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48000" y="838200"/>
            <a:ext cx="516236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60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Жизнь </a:t>
            </a:r>
          </a:p>
          <a:p>
            <a:pPr algn="r"/>
            <a:r>
              <a:rPr lang="ru-RU" sz="60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как праздник</a:t>
            </a:r>
          </a:p>
        </p:txBody>
      </p:sp>
    </p:spTree>
    <p:extLst>
      <p:ext uri="{BB962C8B-B14F-4D97-AF65-F5344CB8AC3E}">
        <p14:creationId xmlns:p14="http://schemas.microsoft.com/office/powerpoint/2010/main" val="82616294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362200" y="381000"/>
            <a:ext cx="6096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В </a:t>
            </a:r>
            <a:r>
              <a:rPr lang="ru-RU" sz="6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начале</a:t>
            </a: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…</a:t>
            </a:r>
            <a:endParaRPr lang="ru-RU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057400" y="1066800"/>
            <a:ext cx="6096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Практическое  применение…</a:t>
            </a:r>
            <a:endParaRPr lang="ru-RU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7 Воздух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263291"/>
      </p:ext>
    </p:extLst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438400" y="381000"/>
            <a:ext cx="6477000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Я часто думаю об этом выражении: «Пойти подышать воздухом». </a:t>
            </a:r>
            <a:b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</a:br>
            <a: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Оно означает, что за воздухом </a:t>
            </a:r>
            <a:b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</a:br>
            <a: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тебе приходится идти куда-то </a:t>
            </a:r>
            <a:b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</a:br>
            <a: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в другое место. Что там</a:t>
            </a:r>
            <a:r>
              <a:rPr lang="ru-RU" sz="28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,  где </a:t>
            </a:r>
            <a: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ты сейчас, ты задыхаешься.</a:t>
            </a:r>
          </a:p>
          <a:p>
            <a: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                         Давид </a:t>
            </a:r>
            <a:r>
              <a:rPr lang="ru-RU" sz="28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Фонкинос</a:t>
            </a:r>
            <a:endParaRPr lang="ru-RU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venture" pitchFamily="2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724400" y="762000"/>
            <a:ext cx="3278462" cy="20928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130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В</a:t>
            </a:r>
            <a:r>
              <a:rPr lang="ru-RU" sz="80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оздух</a:t>
            </a:r>
            <a:endParaRPr lang="ru-RU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venture" pitchFamily="2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166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286000" y="762000"/>
            <a:ext cx="6096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Процесс дыхания </a:t>
            </a:r>
            <a:endParaRPr lang="ru-RU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362200" y="381000"/>
            <a:ext cx="6477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Что происходит </a:t>
            </a:r>
            <a:b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</a:b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при физической нагрузке?</a:t>
            </a:r>
            <a:endParaRPr lang="ru-RU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58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828800" y="1600200"/>
            <a:ext cx="6096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Не забудьте </a:t>
            </a:r>
            <a:b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</a:b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о качестве!</a:t>
            </a:r>
            <a:endParaRPr lang="ru-RU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92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552627" y="4648200"/>
            <a:ext cx="6477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schemeClr val="bg1"/>
                </a:solidFill>
              </a:rPr>
              <a:t>Воздух обладает </a:t>
            </a:r>
            <a:br>
              <a:rPr lang="ru-RU" sz="3600" b="1" i="1" dirty="0">
                <a:solidFill>
                  <a:schemeClr val="bg1"/>
                </a:solidFill>
              </a:rPr>
            </a:br>
            <a:r>
              <a:rPr lang="ru-RU" sz="3600" b="1" i="1" dirty="0">
                <a:solidFill>
                  <a:schemeClr val="bg1"/>
                </a:solidFill>
              </a:rPr>
              <a:t>целым рядом </a:t>
            </a:r>
            <a:br>
              <a:rPr lang="ru-RU" sz="3600" b="1" i="1" dirty="0">
                <a:solidFill>
                  <a:schemeClr val="bg1"/>
                </a:solidFill>
              </a:rPr>
            </a:br>
            <a:r>
              <a:rPr lang="ru-RU" sz="3600" b="1" i="1" dirty="0">
                <a:solidFill>
                  <a:schemeClr val="bg1"/>
                </a:solidFill>
              </a:rPr>
              <a:t>защитных свойств </a:t>
            </a:r>
          </a:p>
        </p:txBody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362200" y="381000"/>
            <a:ext cx="6096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Проблемы</a:t>
            </a: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…</a:t>
            </a:r>
            <a:endParaRPr lang="ru-RU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43000" y="838200"/>
            <a:ext cx="6096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Что делать?</a:t>
            </a:r>
            <a:endParaRPr lang="ru-RU" sz="4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72131" y="1051065"/>
            <a:ext cx="477186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 </a:t>
            </a:r>
            <a:r>
              <a:rPr lang="ru-RU" sz="2000" b="1" dirty="0"/>
              <a:t>Хорошая осанка: </a:t>
            </a:r>
            <a:br>
              <a:rPr lang="ru-RU" sz="2000" b="1" dirty="0"/>
            </a:br>
            <a:r>
              <a:rPr lang="ru-RU" sz="2000" b="1" dirty="0"/>
              <a:t>1 Напрягите мышцы живота и ягодиц. </a:t>
            </a:r>
            <a:endParaRPr lang="en-CA" sz="2000" b="1" dirty="0"/>
          </a:p>
          <a:p>
            <a:r>
              <a:rPr lang="ru-RU" sz="2000" b="1" dirty="0"/>
              <a:t>2 Станьте прямо, расправьте плечи, уменьшив </a:t>
            </a:r>
            <a:r>
              <a:rPr lang="ru-RU" sz="2000" b="1" dirty="0" err="1"/>
              <a:t>т.о</a:t>
            </a:r>
            <a:r>
              <a:rPr lang="ru-RU" sz="2000" b="1" dirty="0"/>
              <a:t>. изгибы позвоночника вперед и назад.</a:t>
            </a:r>
            <a:endParaRPr lang="en-CA" sz="2000" b="1" dirty="0"/>
          </a:p>
          <a:p>
            <a:r>
              <a:rPr lang="ru-RU" sz="2000" b="1" dirty="0"/>
              <a:t>3 Немного </a:t>
            </a:r>
            <a:r>
              <a:rPr lang="ru-RU" sz="2000" b="1" dirty="0">
                <a:solidFill>
                  <a:schemeClr val="bg1"/>
                </a:solidFill>
              </a:rPr>
              <a:t>отведите голову назад</a:t>
            </a:r>
            <a:r>
              <a:rPr lang="ru-RU" sz="2000" b="1" dirty="0"/>
              <a:t>, подбородок в горизонтальной плоскости, а смотрите прямо перед собой. </a:t>
            </a:r>
            <a:endParaRPr lang="en-CA" sz="2000" b="1" dirty="0"/>
          </a:p>
          <a:p>
            <a:r>
              <a:rPr lang="ru-RU" sz="2000" b="1" dirty="0"/>
              <a:t>4 Ступни ног должны быть слегка расставлены, руки естественно свисают по сторонам.</a:t>
            </a:r>
          </a:p>
          <a:p>
            <a:pPr>
              <a:defRPr/>
            </a:pPr>
            <a:r>
              <a:rPr lang="ru-RU" sz="2000" b="1" dirty="0"/>
              <a:t>5 Выполняйте упражнения так, </a:t>
            </a:r>
            <a:br>
              <a:rPr lang="ru-RU" sz="2000" b="1" dirty="0"/>
            </a:br>
            <a:r>
              <a:rPr lang="ru-RU" sz="2000" b="1" dirty="0"/>
              <a:t>чтобы растянуть и укрепить мышцы.</a:t>
            </a:r>
          </a:p>
        </p:txBody>
      </p:sp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2817</Words>
  <Application>Microsoft Macintosh PowerPoint</Application>
  <PresentationFormat>Экран (4:3)</PresentationFormat>
  <Paragraphs>93</Paragraphs>
  <Slides>17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Adventure</vt:lpstr>
      <vt:lpstr>Cricket</vt:lpstr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Луговой</dc:creator>
  <cp:lastModifiedBy>Microsoft Office User</cp:lastModifiedBy>
  <cp:revision>175</cp:revision>
  <dcterms:created xsi:type="dcterms:W3CDTF">2015-01-31T17:45:20Z</dcterms:created>
  <dcterms:modified xsi:type="dcterms:W3CDTF">2022-03-24T13:40:39Z</dcterms:modified>
</cp:coreProperties>
</file>