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263" r:id="rId9"/>
    <p:sldId id="264" r:id="rId10"/>
    <p:sldId id="305" r:id="rId11"/>
    <p:sldId id="266" r:id="rId12"/>
    <p:sldId id="267" r:id="rId13"/>
    <p:sldId id="268" r:id="rId14"/>
    <p:sldId id="306" r:id="rId15"/>
    <p:sldId id="270" r:id="rId16"/>
    <p:sldId id="271" r:id="rId17"/>
    <p:sldId id="307" r:id="rId18"/>
    <p:sldId id="273" r:id="rId19"/>
    <p:sldId id="274" r:id="rId20"/>
    <p:sldId id="275" r:id="rId21"/>
    <p:sldId id="308" r:id="rId22"/>
    <p:sldId id="277" r:id="rId23"/>
    <p:sldId id="278" r:id="rId24"/>
    <p:sldId id="279" r:id="rId25"/>
    <p:sldId id="303" r:id="rId26"/>
    <p:sldId id="280" r:id="rId27"/>
    <p:sldId id="281" r:id="rId28"/>
    <p:sldId id="282" r:id="rId29"/>
    <p:sldId id="309" r:id="rId30"/>
    <p:sldId id="284" r:id="rId31"/>
    <p:sldId id="285" r:id="rId32"/>
    <p:sldId id="286" r:id="rId33"/>
    <p:sldId id="287" r:id="rId34"/>
    <p:sldId id="288" r:id="rId35"/>
    <p:sldId id="310" r:id="rId36"/>
    <p:sldId id="290" r:id="rId37"/>
    <p:sldId id="291" r:id="rId38"/>
    <p:sldId id="338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x1gZHgVwjJHvn7+Lck2ppdR3q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2"/>
    <p:restoredTop sz="65596"/>
  </p:normalViewPr>
  <p:slideViewPr>
    <p:cSldViewPr snapToGrid="0">
      <p:cViewPr varScale="1">
        <p:scale>
          <a:sx n="58" d="100"/>
          <a:sy n="58" d="100"/>
        </p:scale>
        <p:origin x="13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 теплового удара, вызываемого жарой, можно снизить, употребляя большое количество жидкости, в особенности воды, а также фруктовых и овощных соков.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Наряду с воздухом, вода является важнейшим элементом, необходимым для выживания.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Организм новорожденного состоит примерно на 75 процентов из воды, а у взрослого примерно на 60 процентов. Человек весом 90 кг содержит в своем теле около 63 кг воды.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Вода – эликсир жизни. Она является средой, в которой происходит обмен веществ.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Вода – это: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Транспортная система организма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Смазка для обеспечения движения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Помощник пищеварения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Главный транспортировщик отходов через почки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Регулятор температуры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Главная составляющая циркулирующей крови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Другое важное применение воды – это ее использование в качестве средства гигиены. Регулярное купание удаляет накопившуюся на коже грязь, снижая риск возникновения инфекции.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Частое мытье рук может предотвратить передачу многих возбудителей инфекционных заболеваний от человека к человеку. Если бы люди тщательно мыли руки с мылом перед едой и после загрязняющей руки работы, то можно было бы избавиться от большого процента инфекционных заболеваний.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82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Жизнь может процветать только в пригодной для нее окружающей среде, для этого требуется соответствующий баланс климата, воды, почвы и воздуха.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Физические, химические и биотические факторы, такие как воздух, температура, солнце, почва и вода, а также флора и фауна являются нашей окружающей средой. Для здоровья требуется благоприятная среда, а большая часть нашей деятельности разрушает её.</a:t>
            </a:r>
            <a:endParaRPr/>
          </a:p>
        </p:txBody>
      </p:sp>
      <p:sp>
        <p:nvSpPr>
          <p:cNvPr id="186" name="Google Shape;18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Здоровье, Божий дар для нас, лучше всего поддерживать в наиболее естественном состоянии ничем не загрязненной чистоты.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являемся распорядителями планеты Земля, отвечающими за управление земными ресурсами и окружающую среду нашего организма.</a:t>
            </a:r>
            <a:endParaRPr/>
          </a:p>
        </p:txBody>
      </p:sp>
      <p:sp>
        <p:nvSpPr>
          <p:cNvPr id="193" name="Google Shape;19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 во что или кому мы действительно можем верить?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Иногда ответ на этот  вопрос найти нелегко!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 не менее, мы все во что-то верим.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Убеждения есть и у самых больших скептиков, даже если это убеждение в том, что никому нельзя верить.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основе выживания всех людей лежит какая-либо вера. Наличие веры необходимо для существования человека и общества.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Вера– или убеждение, в религиозном смысле – показали  статистически значимые преимущества, которые превышают эффект плацебо.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изучении религиозного опыта американцев, достигших возраста 100 лет, исследователи обнаружили, что религиозность существенно улучшила их здоровье.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Хотя многие вопросы по-прежнему остаются без ответа, преимущества доверия Богу – это результат духовной жизни, которая есть более чем только посещение религиозных служений.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Большинство цивилизаций было основано на наборе убеждений и моральных ценностей, способствующих упорядочению общественных отношений. На протяжении веков вера в духовные ценности была сильным мотиватором хорошо относиться к другим людям  и развивать мирные человеческие отношения. История показывает, что не имеющие веры и моральных норм общества становятся настолько растлёнными, что не могут выжить. Вера имеет для науки такое же фундаментальное значение, как и для религии. Подобно тому, как проверяется вера в научный принцип, вера в Бога признается действительной, когда испытания показывают, что ее практическое применение приводит к правильным выводам и удовлетворительным результатам. Исследования показывают, что те, кто практикует духовную жизнь лично и совместно с другими членами религиозной общины, живут дольше и лучше, а также гораздо меньше подвержены риску инсульта или инфаркта. Вера может придать силы для преодоления стресса и разрушительных привычек. Вера может дать душевный покой и возможность полностью раскрыть свой потенциал через положительный выбор. Вера — это основа жизни!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 в отдыхе и расслаблении наиболее остро возникает именно тогда, когда для этого, как кажется, нет времени.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 отдыха и релаксации все люди подвержены когнитивным нарушениям.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Уставший человек действует неэффективно, медлительно, менее безопасно и совершает больше ошибок.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оставаться «на вершине успеха» нам нужен ежедневный достаточный сон.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прошлом были предприняты попытки увеличить производительность труда за счет удлинения рабочей недели и продолжительности рабочего дня.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эти попытки потерпели неудачу, потому что каждый из нас имеет физиологическую потребность в ежедневном отдыхе, а также в выходном дне в конце недели и ежегодном отпуске — времени для отдыха.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максимально эффективной  деятельности мозга и необходимой энергии мы должны наслаждаться даром восстановительного освежающего сна.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Многие аспекты жизни в мире, который день ото дня становится все более хаотичным и не замирает ни на мгновенье, предъявляют к нам все возрастающие требования, которые ведут к обострению проблемы недостатка сна. Заманчивые новые виды времяпрепровождения (например, компьютерные игры или просмотр телевизора по вечерам) заставляют откладывать наступление сна. Жизнь стала более сложной и запутанной.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приводят все больше доказательств того, что недостаток сна ухудшает когнитивную деятельность нашего мозга, что в свою очередь негативно влияет на качество наших решений, наш эмоциональный контроль, на нашу эффективность, производительность и безопасность наших действий. Нам всем нужен достаточный отдых, чтобы восстановиться от жизненных передряг.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 интереснейшее исследование установило, что, когда мы устаем, то страдают «исполнительные функции» нашего мозга. Нам становится труднее определить, какие у нас есть варианты выбора, затрудняется оценка этих вариантов и принятие решения о том, какой из этих вариантов лучше. Даже если мы ясно видим варианты выбора, наша оценка не всегда может быть адекватной. Творческое мышление также ухудшается вместе с эффективностью наших действий.</a:t>
            </a:r>
            <a:endParaRPr/>
          </a:p>
        </p:txBody>
      </p:sp>
      <p:sp>
        <p:nvSpPr>
          <p:cNvPr id="244" name="Google Shape;2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Библия говорит, что в самом начале Бог установил еженедельный отдых, чтобы обеспечить столь необходимый перерыв от рутинного труда. Наш Творец знал, что для того, чтобы оптимально функционировать, нам нужен сбалансированный ежедневный отдых в дополнение к еженедельному отдыху, как указано в Библии (Исход 20:8-10): «Помни день субботний, чтобы святить его. Шесть дней работай и делай всякие дела твои; а день седьмой — суббота  Господу, Богу твоему: не делай в оный никакого дела  ни ты, ни сын твой, ни дочь твоя, ни раб твой, ни рабыня твоя, ни скот твой, ни пришелец, который в жилищах твоих».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Господь хочет, чтобы мы особым образом общались с Ним именно в субботу, потому что Он создал нас как Своих детей. Часть благословения субботнего покоя заключается в общении друг с другом в этот особый  день. В Евангелии от Марка (2:27) Христос сказал: «Суббота для человека, а не человек для субботы».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Ежедневный сон и еженедельный отдых позволяют нам стать восприимчивыми к благословениям Бога физически, психически, эмоционально, социально и духовно, тем самым непрерывно восстанавливая наш организм на пути к достижению оптимального здоровья.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Воздух часто подвергается загрязнениям. Это может произойти по причине недостаточной вентиляции жилых помещений, особенно там, где пища готовится на открытом огне. В городах воздух в зданиях часто рециркулирует через системы кондиционирования, тем самым повышая загрязнение от городского смога, табачного дыма, промышленных и других загрязняющих веществ. В то же время природа все еще в изобилии дарит нам чистый, свежий воздух: леса (которые иногда называют «легкими Земли»), горы, озера, моря и океаны, реки и водопады, а также освежающие дожди — источники живительного кислорода. Подсчитано, что океанические водоросли обеспечивают почти 90 процентов кислорода в нашей атмосфере, а остальная его часть поступает от наземных растений.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Воздух обладает целым рядом защитных свойств. На глобальном уровне воздух и выделяемые из него испарения защищают Землю и ее обитателей от солнечного излучения, и холодного вакуума космического пространства. Воздух перерабатывает влагу и некоторые химические вещества, тем самым делая климат более умеренным. Внутри такой атмосферной оболочки присутствие жизни можно обнаружить в очень широком диапазоне высот и температур. Некоторым формам жизни требуется кислород в больших объемах; другим – лишь его малое количество. Для поддержания здоровья людям жизненно необходим свежий чистый воздух.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Атмосфера, окружающая Землю, в буквальном смысле обеспечивает нашему чудесным образом сотворённому организму дыхание жизни. В самом начале Господь Бог, наш Творец, создал «человека из праха земного, и вдунул в лице его дыхание жизни, и стал человек душею живою». (Быт. 2:7). Мы должны позаботиться о том, чтобы наш организм получал самый чистый, самый свежий воздух, насколько это возможно. Мы также должны заботиться об окружающей среде и делать все, что можем, индивидуально и коллективно, чтобы предотвратить и снизить загрязнение воздуха. Мы не можем сделать это в одиночку. Мы нуждаемся в поддерживающей силе и благодати любящего Бога-Творца.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/>
              <a:t>«Бесплатный, чистый воздух небес –  одно из богатейших благославений, предназначенных для нашей пользы и удовольствия». </a:t>
            </a:r>
            <a:r>
              <a:rPr lang="ru-RU" sz="1200" i="1">
                <a:solidFill>
                  <a:srgbClr val="FFFFFF"/>
                </a:solidFill>
              </a:rPr>
              <a:t>Свидетельства</a:t>
            </a:r>
            <a:r>
              <a:rPr lang="ru-RU" sz="1200">
                <a:solidFill>
                  <a:srgbClr val="FFFFFF"/>
                </a:solidFill>
              </a:rPr>
              <a:t>, т. 2, стр. 528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Слово «воздержание» для разных людей имеет разное значение. Некоторым людям оно напоминает о временах запрета (т.е. когда употребление алкоголя было запрещено законом), другим оно напоминает назидания, полученные в детстве и юности о том, что важно воздерживаться от алкоголя, табака и наркотиков. Во многих культурах и обществах «воздержание» стало забытым (даже анахроничным) словом – термином из прошлого. Так все-таки применимо ли оно к нашей жизни сегодня?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Словарь Вебстера определяет «воздержание», как «умеренность в действиях, мыслях и чувствах, либо умеренность и воздержание от употребления спиртных напитков». Это определение включает в себя аспекты поведения и отношения в целом, и отношение к употреблению алкогольных напитков, в частности. Толковый словарь русского языка предлагает такое определение: «Воздержание — ограничение себя в чём-либо; отказ от излишеств».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Являются ли эти определения исчерпывающими? Для достижения подлинного  жизненного равновесия мы должны учитывать все аспекты жизни; баланс необходим во всем. </a:t>
            </a:r>
            <a:endParaRPr/>
          </a:p>
        </p:txBody>
      </p:sp>
      <p:sp>
        <p:nvSpPr>
          <p:cNvPr id="286" name="Google Shape;28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Каждому из нас может быть полезно проанализировать свою собственную жизнь и привычки и выявить излишества, будь то излишества в еде, работе, играх, сне или в чем-либо другом. Такой «инвентарный учет» легко провести и в отношении окружающих нас людей: что они едят, пьют, какой у них вес, на какой машине они ездят, какую одежду носят и так далее. В  некоторых обществах  чрезмерное потребление  очевидно, и не возникает никакой трудности в его идентификации.  Гораздо труднее проанализировать свое собственное отношения к этим вещам, свое поведение и определить, находится ли в равновесии наша собственная жизнь.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Подводя итог вышесказанному, как алкоголь, так и табак — крайне опасные вещества. Научные данные и статистика общественного здравоохранения показывают, что они являются главными причинами смертности в современном мире. Конечно, личный выбор остается за нами, потворствовать ли себе. Однако именно принцип воздержания — избегать всего того, что вредно — наиболее мудрое решение и лучшая защита. Факты, несомненно, говорят сами за себя.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Честность — как бы странно это не звучало — является одним из важнейших компонентов рецепта энергичного, полнокровного, богатого и яркого праздника здоровья. Это компонент мотивации, который способствует реализации здорового образа жизни.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Порою может быть непонятным различие между честностью и простой правдивостью. Честность — это согласование в жизни между теорией и практикой. Это прозрачность и надежность, которые должны характеризовать каждое наше действие. Когда наши слова расходятся с нашими поступками, в нашем характере отсутствует честность.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тот или иной момент каждому из нас приходилось в чем-то не соответствовать высоким стандартам честности. Возможно, наше несоответствие было таким вопиющим, что причинило кому-либо вред. Мы можем нести бремя вины и раскаяния.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Нелегко простить другого человека, но Иисус Христос открыл миру всепрощающего Бога. Он жил и умер, чтобы явить нам пример благодати. Все религии мира учат, что прощение достижимо. Некоторые из них при этом требуют епитимьи</a:t>
            </a:r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(вид наказания, назначаемого церковным судом)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Иисусу Христу нужно только раскаяние.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дару благодати Божьей нам даны милость и прощение. Но даже здесь честность весьма важна. </a:t>
            </a: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должны быть достаточно честны, чтобы признать свои проступки.  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Благодать ведет нас на путь покаяния, позволяя обрести мир и покой. Если мы хотим наслаждаться здоровьем во всей полноте, честность жизненно необходима.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 выбор зачастую определяет нашу судьбу.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Даже наше здоровье в значительной степени зависит от выбранного нами образа жизни, взятыми на себя обязательствами и рисками.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все приходим в этот мир с индивидуальным набором генов, определяющим здоровье, но на реализацию нашего генетического потенциала влияет то, как мы заботимся о полученном даре здоровья.</a:t>
            </a:r>
            <a:endParaRPr dirty="0"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Что же такое оптимизм? У этого слова есть много синонимов и близких по значению слов, среди которых «счастье», «надежда», «радость», «позитивное отношение», «хорошее настроение» и «жизнерадостность». </a:t>
            </a:r>
            <a:r>
              <a:rPr lang="ru-RU" sz="11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Оптимизм </a:t>
            </a: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lang="ru-RU" sz="11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взгляд на жизнь с позитивной </a:t>
            </a:r>
            <a:r>
              <a:rPr lang="ru-RU" sz="1110" b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точки зрения</a:t>
            </a: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уверенность в лучшем </a:t>
            </a:r>
            <a:r>
              <a:rPr lang="ru-RU" sz="111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будущем</a:t>
            </a: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По определению философского словаря, «это </a:t>
            </a:r>
            <a:r>
              <a:rPr lang="ru-RU" sz="11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склонность</a:t>
            </a: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видеть и подчеркивать </a:t>
            </a: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всех жизненных событиях положительные стороны, не впадать в уныние из-за неурядиц, верить в успех, в счастливый исход любого начинания и </a:t>
            </a:r>
            <a:r>
              <a:rPr lang="ru-RU" sz="1110" b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конечное </a:t>
            </a:r>
            <a:r>
              <a:rPr lang="ru-RU" sz="11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благополучие</a:t>
            </a: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 По этой причине в этой главе слова «надежда» и «оптимизм» будут использоваться как взаимозаменяемые слова.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человека, глядя из одного и того же окна, могут видеть разные вещи. Оптимист, например, может видеть красивые звезды, украшающие ночное небо; пессимист может видеть грязь, что еще больше подавляет его настроение. В глазах оптимиста стакан наполовину полон; в глазах пессимиста - стакан наполовину пуст. Оптимизм  - это лицо нашей веры, и он опирается на надежду и веру в Бога, а также на убеждение, что Он может повернуть ход вещей для нашего блага.) Это убеждение основано на стихах: «Притом знаем, что любящим Бога, призванным по Его изволению, все содействует ко благу» (Рим.8:28) и «и верен Бог, Который не попустит вам быть искушаемыми сверх сил, но при искушении даст и облегчение, так чтобы вы могли перенести». (1Кор.10:13).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Оптимист может испытывать покой и даже радость и тогда, когда что-то не получилось так, как ему хотелось. В этой жизни мы проходим через разочарования, болезни и даже смерть; и все же, переживая все это,  мы можем обрести самообладание и покой, которые находятся за пределами человеческого понимания или ожидании. Делая выбор стать  оптимистами, мы можем приобрести  целостность характера даже в условиях испытаний.  Все мы в той или иной мере подвержены испытаниям, будь то физическим, умственным, эмоциональным или духовным. </a:t>
            </a:r>
            <a:endParaRPr sz="1110"/>
          </a:p>
        </p:txBody>
      </p:sp>
      <p:sp>
        <p:nvSpPr>
          <p:cNvPr id="328" name="Google Shape;32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Надежда и оптимизм оказывают положительное влияние на жизнь человека в любом возрасте и во многих ситуациях. Оптимизм существенно влияет на психическое и физическое благополучие, содействуя укреплению здорового образа жизни, а также развивает адаптивные реакции и поведение, формируя более прочный механизм выживания в трудных ситуациях и навыки, необходимые для решения проблем. Эти преимущества также помогают предотвратить физическое и моральное истощение в таких сложных ситуациях, как длительный уход за больными, страдающими хроническими заболеваниями. Уход за пациентами с болезнью Альцгеймера является одним из таких примеров.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тоже можем почувствовать себя, как чилийские шахтеры в каменном завале – как в ловушке, похороненные заживо событиями и обстоятельствами, которые обрушиваются на нас. Но мы никогда не будем одиноки. Мы можем выбрать быть оптимистами, особенно когда мы вспоминаем замечательные обетования Писания, такие как записанное в книге Плач Иеремии (3:21-23): «Вот, что я отвечаю сердцу моему и потому уповаю: по милости Господа мы не исчезли, ибо милосердие Его не истощилось; оно обновляется каждое утро; велика верность Твоя!».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таким заверением мы можем радоваться жизни и не потерять себя даже во время крушения надежд. Оптимизм и надежда дают подлинную радость в жизни!</a:t>
            </a:r>
            <a:endParaRPr/>
          </a:p>
        </p:txBody>
      </p:sp>
      <p:sp>
        <p:nvSpPr>
          <p:cNvPr id="335" name="Google Shape;33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63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Зачем ждать особого повода для праздника? Разве нельзя считать каждую трапезу праздником и отмечать его выбором полезных для здоровья продуктов питания? Во время каждого приема пищи можно наслаждаться продуктами, изобилующими питательными веществами – это цельно зерновой хлеб и крупы, разноцветные фрукты и овощи, содержащие огромное количество витаминов, минеральных веществ, пищевых волокон и фитохимических веществ. Наслаждайтесь незаменимыми жирами, содержащимися в орехах и семечках; кальцием для укрепления костей, содержащимся в нежирном молоке или обогащенном соевом молоке; здоровыми белками, которыми богаты бобовые (фасоль, горох и чечевица и др.), деликатно приправленных по вкусу ароматными травами и небольшим количеством соли, сахара и растительного масла. Такие продукты, которые дают организму энергию и созидают наш организм, при ежедневном употреблении в соответствующих количествах, могут снизить риск развития рака, ишемической болезни сердца, гипертонии, кишечных заболеваний, ожирения и остеопороза. Каждый прием пищи действительно может стать для нас праздником из-за изобилия полезных продуктов, данных нам Богом!</a:t>
            </a:r>
            <a:endParaRPr/>
          </a:p>
        </p:txBody>
      </p:sp>
      <p:sp>
        <p:nvSpPr>
          <p:cNvPr id="349" name="Google Shape;34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Одним из наиболее важных моментов при составлении сбалансированной растительной диеты является выбор разнообразных продуктов, чей цвет, текстура  и вкус делают пищу более привлекательной. Эти продукты лучше всего потреблять в естественном виде, как они растут в природе: не рафинированные, не раздробленные и не фракционированные. Нужно стремиться к потреблению именно цельных продуктов.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питания... Употребление в пищу различных злаков (особенно цельного зерна), фруктов и овощей является основой здорового питания.»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Эту рекомендацию можно упростить: «Сделайте так, чтобы половину вашей тарелки занимали фрукты и овощи».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6" name="Google Shape;35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40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Здоровое питание может увеличить продолжительность и качество нашей жизни.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Бог любит нас и желает, чтобы мы вели здоровую, продуктивную и счастливую жизнь.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можем прославлять Его благость, наслаждаясь изобилием даров земли — Его дарами.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Так же, как нам ежедневно нужна физическая пища, мы нуждаемся и в том, чтобы удовлетворять наши духовные потребности. Нам необходима пища духовная. Мы не должны пренебрегать ежедневной практикой насыщения Словом Божьим. Мы подчеркнули необходимость разнообразия, вкусовых качеств и сбалансированности потребляемых нами продуктов, но и в нашей духовной жизни нам нужен баланс. Мы приглашены на пир, чтобы вкушать Слово Божье, размышлять о Его прекрасных обещаниях, читать вдохновляющие истории и наставления и проводить время в ежедневной молитве. Такая практика поможет нам возрастать как духовно, так и физически. Баланс и контроль в жизни можно обрести благодаря постоянному практическому применению уроков, извлеченных при чтении Его Слова.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Давайте делать все это, восхваляя Бога в наших сердцах за то, что Он наделил нас энергией и здоровьем.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Социальная поддержка является жизненно важным фактором здоровья человека и общества. Эгоизм и гордость разделяли народы, царства, племена, общины и семьи. Корыстные интересы вбивают клинья между людьми. Истинная религия учит, что все народы едины в глазах Бога и что все члены человеческой семьи едины. Независимо от нашего культурного и этнического многообразия, нас всех объединяет акт Божьего творения, и мы должны уважать достоинство других людей во всех обществах. Такое единство поощряет готовность служить друг другу.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поддержка других людей и готовность служить им так важны для нашей повседневной жизни? По наблюдениям психолога Абрахама Маслоу (Maslow), любовь так же жизненно необходима для развития человека, как и пища.</a:t>
            </a:r>
            <a:endParaRPr/>
          </a:p>
        </p:txBody>
      </p:sp>
      <p:sp>
        <p:nvSpPr>
          <p:cNvPr id="391" name="Google Shape;39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Даже тогда, когда выбор и решение соответствуют нашим намерениям и в их принятии мы руководствуемся доброй волей и информированностью, решение принять нелегко, особенно когда нужно сохранить объективность. Так что имейте ввиду следующее: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ru-RU"/>
            </a:br>
            <a:r>
              <a:rPr lang="ru-RU"/>
              <a:t>*  Получите факты и взвесьте их на весах </a:t>
            </a:r>
            <a:r>
              <a:rPr lang="ru-RU" b="1"/>
              <a:t>здравого смысла</a:t>
            </a:r>
            <a:r>
              <a:rPr lang="ru-RU"/>
              <a:t>.</a:t>
            </a:r>
            <a:br>
              <a:rPr lang="ru-RU"/>
            </a:br>
            <a:r>
              <a:rPr lang="ru-RU"/>
              <a:t>*  По возможности, </a:t>
            </a:r>
            <a:r>
              <a:rPr lang="ru-RU" b="1"/>
              <a:t>не принимайте решение в ситуациях стресса, </a:t>
            </a:r>
            <a:r>
              <a:rPr lang="ru-RU"/>
              <a:t>когда трудно сохранять ясность мысли.</a:t>
            </a:r>
            <a:br>
              <a:rPr lang="ru-RU"/>
            </a:br>
            <a:r>
              <a:rPr lang="ru-RU"/>
              <a:t>*  Следите, чтобы ваше эмоциональное состояние не повлияло на принятие решений. </a:t>
            </a:r>
            <a:r>
              <a:rPr lang="ru-RU" b="1"/>
              <a:t>Гнев, депрессия и чрезмерный восторг могут повлиять на принятие решений.</a:t>
            </a:r>
            <a:br>
              <a:rPr lang="ru-RU"/>
            </a:br>
            <a:r>
              <a:rPr lang="ru-RU"/>
              <a:t>*  </a:t>
            </a:r>
            <a:r>
              <a:rPr lang="ru-RU" b="1"/>
              <a:t>Не руководствуйтесь предположениями</a:t>
            </a:r>
            <a:r>
              <a:rPr lang="ru-RU"/>
              <a:t>. Если сахар приятен на вкус, это не значит, что он полезен, а то, что имеет неприятный вкус, не обязательно способствует укреплению вашего здоровья.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Сеть социальной поддержки включает в себя друзей, членов семьи и коллег. Она отличается от других видов групп поддержки тем, что она не возглавляется психологом или специалистом в сфере эмоционального здоровья. Сеть социальной поддержки может быть сформирована в не условиях стресса, тем самым обеспечивая уверенность в том, что наши друзья рядом с нами, если мы будем нуждаться в них. Вместо формальных встреч со специалистом, социальная группа поддержки может просто быть такой — совместный обед с друзьями, беседа с соседями, телефонный разговор с близкими родственниками и общение в церкви. Все это способы для развития и поощрения постоянных отношений с близкими нам людьми.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кого есть верный друг и любящая жена - у того есть крылья.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Поддерживайте друг друга!!!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47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b="1"/>
              <a:t>*  Остерегайтесь принимать желаемое за действительное</a:t>
            </a:r>
            <a:r>
              <a:rPr lang="ru-RU"/>
              <a:t>. Не игнорируйте опухоль, потому что вы хотите, чтобы она пропала. Не думайте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    что, чтобы сжечь калории от съеденного куска торта с кокосовым кремом, вам достаточно будет пройти километр.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ru-RU" b="1"/>
              <a:t>*  Будьте осторожны, когда вам дают медицинские советы</a:t>
            </a:r>
            <a:r>
              <a:rPr lang="ru-RU"/>
              <a:t>. Шарлатанство все еще процветает в самых различных формах.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ru-RU" b="1"/>
              <a:t>*  Доверяйте интеллекту</a:t>
            </a:r>
            <a:r>
              <a:rPr lang="ru-RU"/>
              <a:t>; выбирайте умное, а не неразумное, добро, а не зло. Также остерегайтесь путей, ведущих в тупик, которые не приведут вас никуда.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ru-RU" b="1"/>
              <a:t>*  Выбирайте то, что вам по силам, а не то, что вам хотелось бы сделать</a:t>
            </a:r>
            <a:r>
              <a:rPr lang="ru-RU"/>
              <a:t>. Наши желания часто запредельны и их слишком много.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Последние научные исследования также указывают на важность духовности для нашего психического здоровья. Тревожные расстройства являются наиболее распространенными среди эмоциональных нарушений, а духовные упражнения, такие как чтение Библии и размышления о жизни Христа, могут принести покой и мир - один из компонентов психического здоровья.</a:t>
            </a:r>
            <a:br>
              <a:rPr lang="ru-RU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Для некоторых людей, качество жизни важнее, чем ее продолжительность. Есть больные с хроническими заболеваниями, которые счастливы и довольны жизнью, потому что они намеренно решили извлечь все лучшее из сложившегося положения вещей. В то же время многие совершенно здоровые физически люди могут поддерживать отрицательный ход мыслей, что нарушает их внутренний покой. </a:t>
            </a:r>
            <a:r>
              <a:rPr lang="ru-RU" b="1"/>
              <a:t>Люди сами выбирают свой «взгляд на мир» </a:t>
            </a:r>
            <a:r>
              <a:rPr lang="ru-RU"/>
              <a:t>и этот выбор влияет на то, как они относятся к победам, поражениям и промежуточным ситуациям.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9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Упражнение является одной из форм физической активности, которая является запланированной, структурированной, повторяющейся и осуществляется с целью улучшения здоровья и физической формы.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Хотя любые упражнения представляют собой физическую активность, далеко не вся физическая активность представляет собой упражнения.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Польза для здоровья от физической активности намного превышает риск побочных эффектов практически для всех людей. При наличии  хронических заболеваний, ограничивающих возможности, следует проконсультироваться со своим врачом относительно подходящих видов и объемов физических нагрузок. Тип физических занятий, выбранный вами, должен быть по силам и при этом безопасен. Иными словами, если вы хотите отложить свои похороны, регулярно занимайтесь физическими упражнениями!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Слайд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68CA90-5E5C-DB40-91AA-79A1C8E97717}"/>
              </a:ext>
            </a:extLst>
          </p:cNvPr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74576" y="4765119"/>
            <a:ext cx="283122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ода</a:t>
            </a:r>
            <a:r>
              <a: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 descr="Слайд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/>
          <p:nvPr/>
        </p:nvSpPr>
        <p:spPr>
          <a:xfrm>
            <a:off x="457200" y="228600"/>
            <a:ext cx="7391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Человек весом 90 кг </a:t>
            </a:r>
            <a:b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содержит около 63 кг воды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2" descr="Слайд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7EE854-9420-D14B-AD87-B567B577ECB6}"/>
              </a:ext>
            </a:extLst>
          </p:cNvPr>
          <p:cNvSpPr txBox="1"/>
          <p:nvPr/>
        </p:nvSpPr>
        <p:spPr>
          <a:xfrm>
            <a:off x="11562735" y="235974"/>
            <a:ext cx="184731" cy="30777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6D1506-65D3-8C47-83D5-101A23139411}"/>
              </a:ext>
            </a:extLst>
          </p:cNvPr>
          <p:cNvSpPr/>
          <p:nvPr/>
        </p:nvSpPr>
        <p:spPr>
          <a:xfrm>
            <a:off x="457200" y="381000"/>
            <a:ext cx="929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–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эликсир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3" descr="Слайд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0FF3E5-2F56-394C-BC0F-BD07A54F6356}"/>
              </a:ext>
            </a:extLst>
          </p:cNvPr>
          <p:cNvSpPr/>
          <p:nvPr/>
        </p:nvSpPr>
        <p:spPr>
          <a:xfrm>
            <a:off x="457200" y="381000"/>
            <a:ext cx="929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как средство гигиены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800" y="4191000"/>
            <a:ext cx="7010400" cy="2307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8500"/>
              </a:lnSpc>
            </a:pPr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кружающая среда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5" descr="Слайд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3EBF64-2DAD-7040-8CB3-3D8414D7C42D}"/>
              </a:ext>
            </a:extLst>
          </p:cNvPr>
          <p:cNvSpPr/>
          <p:nvPr/>
        </p:nvSpPr>
        <p:spPr>
          <a:xfrm>
            <a:off x="533400" y="3810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Осознание </a:t>
            </a:r>
            <a:b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экологических проблем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 descr="Слайд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3084394" y="421944"/>
            <a:ext cx="5486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являемся распорядителями</a:t>
            </a:r>
            <a:br>
              <a:rPr lang="ru-RU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планеты Земля</a:t>
            </a:r>
            <a:endParaRPr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6800" y="4765119"/>
            <a:ext cx="252024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ера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8" descr="Слайд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/>
          <p:nvPr/>
        </p:nvSpPr>
        <p:spPr>
          <a:xfrm>
            <a:off x="105770" y="5362434"/>
            <a:ext cx="8305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Наличие веры необходимо </a:t>
            </a:r>
            <a:br>
              <a:rPr lang="ru-RU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существования человека и общества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9" descr="Слайд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/>
          <p:nvPr/>
        </p:nvSpPr>
        <p:spPr>
          <a:xfrm>
            <a:off x="457200" y="381000"/>
            <a:ext cx="8382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Вера </a:t>
            </a:r>
            <a:r>
              <a:rPr lang="ru-RU" sz="6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6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Слайд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25291A-FD69-1941-9A2E-DC478E008635}"/>
              </a:ext>
            </a:extLst>
          </p:cNvPr>
          <p:cNvSpPr/>
          <p:nvPr/>
        </p:nvSpPr>
        <p:spPr>
          <a:xfrm>
            <a:off x="4724400" y="4191000"/>
            <a:ext cx="342112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ыбор</a:t>
            </a:r>
            <a:r>
              <a: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 descr="Слайд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/>
          <p:nvPr/>
        </p:nvSpPr>
        <p:spPr>
          <a:xfrm>
            <a:off x="457200" y="381000"/>
            <a:ext cx="838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Вера - это основа жизни! </a:t>
            </a:r>
            <a:endParaRPr sz="4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62400" y="838200"/>
            <a:ext cx="34387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тдых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 descr="Слайд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9F87DB-41C0-EE43-B50F-E0EDC4AEA996}"/>
              </a:ext>
            </a:extLst>
          </p:cNvPr>
          <p:cNvSpPr/>
          <p:nvPr/>
        </p:nvSpPr>
        <p:spPr>
          <a:xfrm>
            <a:off x="575187" y="150131"/>
            <a:ext cx="838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Усталые люди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становятся неэффективны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3" descr="Слайд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EC1E3F-5BDC-0C46-8179-D294195B639A}"/>
              </a:ext>
            </a:extLst>
          </p:cNvPr>
          <p:cNvSpPr/>
          <p:nvPr/>
        </p:nvSpPr>
        <p:spPr>
          <a:xfrm>
            <a:off x="457200" y="3810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Недосыпание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4" descr="Слайд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711A0A-506E-B344-84BC-BC59AB004605}"/>
              </a:ext>
            </a:extLst>
          </p:cNvPr>
          <p:cNvSpPr/>
          <p:nvPr/>
        </p:nvSpPr>
        <p:spPr>
          <a:xfrm>
            <a:off x="457200" y="381000"/>
            <a:ext cx="5943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Отдых,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установленный  Богом 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457200"/>
            <a:ext cx="32784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оздух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 descr="Слайд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5"/>
          <p:cNvSpPr/>
          <p:nvPr/>
        </p:nvSpPr>
        <p:spPr>
          <a:xfrm>
            <a:off x="609601" y="482025"/>
            <a:ext cx="55318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Загрязнение воздуха</a:t>
            </a:r>
            <a:endParaRPr sz="4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6" descr="Слайд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6"/>
          <p:cNvSpPr/>
          <p:nvPr/>
        </p:nvSpPr>
        <p:spPr>
          <a:xfrm>
            <a:off x="457200" y="381000"/>
            <a:ext cx="8229600" cy="13233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Воздух обладает </a:t>
            </a:r>
            <a:br>
              <a:rPr lang="ru-RU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целым рядом защитных свойств</a:t>
            </a:r>
            <a:endParaRPr sz="4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7" descr="Слайд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/>
          <p:nvPr/>
        </p:nvSpPr>
        <p:spPr>
          <a:xfrm>
            <a:off x="4667534" y="228600"/>
            <a:ext cx="4171666" cy="4031833"/>
          </a:xfrm>
          <a:prstGeom prst="rect">
            <a:avLst/>
          </a:prstGeom>
          <a:solidFill>
            <a:srgbClr val="FFFFFF">
              <a:alpha val="4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«Бесплатный, </a:t>
            </a:r>
            <a:b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чистый воздух небес – </a:t>
            </a:r>
            <a:b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одно из богатейших благословений, предназначенных </a:t>
            </a:r>
            <a:b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нашей пользы </a:t>
            </a:r>
            <a:b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удовольствия». </a:t>
            </a:r>
            <a:b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Св-ва</a:t>
            </a:r>
            <a:r>
              <a:rPr lang="ru-RU" sz="32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т. 2, с. 528с</a:t>
            </a:r>
            <a:endParaRPr sz="3200"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95400" y="3810000"/>
            <a:ext cx="640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Самокаонтроль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Слайд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8DA443-1EE4-EA4F-9CDB-0DB68F1C24C5}"/>
              </a:ext>
            </a:extLst>
          </p:cNvPr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Выбор человека –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это колыбель его судьбы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9" descr="Слайд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1ED9F1-09A8-D84A-A03F-CE5A47494B08}"/>
              </a:ext>
            </a:extLst>
          </p:cNvPr>
          <p:cNvSpPr/>
          <p:nvPr/>
        </p:nvSpPr>
        <p:spPr>
          <a:xfrm>
            <a:off x="457200" y="381000"/>
            <a:ext cx="838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Значение слова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«воздержание» 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0" descr="Слайд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2D191A-36EF-9444-AE20-9BBEC723F977}"/>
              </a:ext>
            </a:extLst>
          </p:cNvPr>
          <p:cNvSpPr/>
          <p:nvPr/>
        </p:nvSpPr>
        <p:spPr>
          <a:xfrm>
            <a:off x="457200" y="381000"/>
            <a:ext cx="838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Сбалансирована ли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моя собственная жизнь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1" descr="Слайд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711347-DD40-C641-A601-01807EF943C8}"/>
              </a:ext>
            </a:extLst>
          </p:cNvPr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Избегайте всего, что вредно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!</a:t>
            </a: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2" descr="Слайд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55FB06-01FE-184B-81A5-F7DFB217E837}"/>
              </a:ext>
            </a:extLst>
          </p:cNvPr>
          <p:cNvSpPr/>
          <p:nvPr/>
        </p:nvSpPr>
        <p:spPr>
          <a:xfrm>
            <a:off x="272845" y="0"/>
            <a:ext cx="518763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естность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3" descr="Слайд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65" y="2241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/>
          <p:nvPr/>
        </p:nvSpPr>
        <p:spPr>
          <a:xfrm>
            <a:off x="322462" y="3429000"/>
            <a:ext cx="45720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должны быть достаточно честны, чтобы признать </a:t>
            </a:r>
            <a:br>
              <a:rPr lang="ru-RU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свои проступки</a:t>
            </a:r>
            <a:endParaRPr sz="3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95600" y="4267200"/>
            <a:ext cx="529984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птимизм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5" descr="Слайд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894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/>
          <p:nvPr/>
        </p:nvSpPr>
        <p:spPr>
          <a:xfrm>
            <a:off x="457200" y="381000"/>
            <a:ext cx="838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Оптимизм </a:t>
            </a: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b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взгляд на жизнь </a:t>
            </a:r>
            <a:b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позитивной точки зрения</a:t>
            </a: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6" descr="Слайд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6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Оптимизм и надежда </a:t>
            </a:r>
            <a:br>
              <a:rPr lang="ru-RU" sz="3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дают подлинную радость в жизни!</a:t>
            </a:r>
            <a:endParaRPr sz="3600" b="1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41C8BC-5216-AD4B-A58D-038C228D658F}"/>
              </a:ext>
            </a:extLst>
          </p:cNvPr>
          <p:cNvSpPr/>
          <p:nvPr/>
        </p:nvSpPr>
        <p:spPr>
          <a:xfrm>
            <a:off x="742335" y="255639"/>
            <a:ext cx="44198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итание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8" descr="Слайд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FDDC3B-2B8A-2647-8347-A24BAA4FAF8A}"/>
              </a:ext>
            </a:extLst>
          </p:cNvPr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Топливо для организма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 descr="Слайд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76200" y="3429000"/>
            <a:ext cx="4572000" cy="2769949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Здравый смысл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принимайте решения </a:t>
            </a:r>
            <a:b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ситуациях сильного стресса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Гнев, депрессия </a:t>
            </a:r>
            <a:b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сильный восторг </a:t>
            </a:r>
            <a:b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могут повлиять </a:t>
            </a:r>
            <a:b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принятие решений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руководствуйтесь предположениями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A76E7A-B0C8-D14F-ABB3-9D2B1A9F0F22}"/>
              </a:ext>
            </a:extLst>
          </p:cNvPr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Сохраните объективность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9" descr="FP.jpg"/>
          <p:cNvPicPr preferRelativeResize="0"/>
          <p:nvPr/>
        </p:nvPicPr>
        <p:blipFill rotWithShape="1">
          <a:blip r:embed="rId3">
            <a:alphaModFix/>
          </a:blip>
          <a:srcRect r="7040"/>
          <a:stretch/>
        </p:blipFill>
        <p:spPr>
          <a:xfrm>
            <a:off x="381000" y="76200"/>
            <a:ext cx="7620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9"/>
          <p:cNvSpPr/>
          <p:nvPr/>
        </p:nvSpPr>
        <p:spPr>
          <a:xfrm>
            <a:off x="304800" y="5825462"/>
            <a:ext cx="8458200" cy="80393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Сделайте так, чтобы половину вашей тарелки занимали фрукты и овощи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0" descr="Слайд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B6D827-FF91-F841-A10D-016211555CF7}"/>
              </a:ext>
            </a:extLst>
          </p:cNvPr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Качество жизни</a:t>
            </a: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1" descr="Слайд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1"/>
          <p:cNvSpPr/>
          <p:nvPr/>
        </p:nvSpPr>
        <p:spPr>
          <a:xfrm>
            <a:off x="4953000" y="5867400"/>
            <a:ext cx="419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Духовная пища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2" descr="Слайд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999027-491B-7C47-B81F-D88D360EE8C0}"/>
              </a:ext>
            </a:extLst>
          </p:cNvPr>
          <p:cNvSpPr/>
          <p:nvPr/>
        </p:nvSpPr>
        <p:spPr>
          <a:xfrm>
            <a:off x="762000" y="3733800"/>
            <a:ext cx="6019800" cy="2657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10000"/>
              </a:lnSpc>
            </a:pPr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</a:t>
            </a: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оциальная поддержка 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3" descr="Слайд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3"/>
          <p:cNvSpPr/>
          <p:nvPr/>
        </p:nvSpPr>
        <p:spPr>
          <a:xfrm>
            <a:off x="609600" y="5334000"/>
            <a:ext cx="8077200" cy="1274195"/>
          </a:xfrm>
          <a:prstGeom prst="rect">
            <a:avLst/>
          </a:prstGeom>
          <a:solidFill>
            <a:srgbClr val="FFFFFF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Социальная поддержка – </a:t>
            </a:r>
            <a:br>
              <a:rPr lang="ru-RU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жизненно важный фактор здоровья</a:t>
            </a:r>
            <a:br>
              <a:rPr lang="ru-RU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человека и общества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7BE017-D814-FB4D-B1B7-F1BB04B19DB2}"/>
              </a:ext>
            </a:extLst>
          </p:cNvPr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Социальная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поддержка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4" descr="Слайд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4"/>
          <p:cNvSpPr/>
          <p:nvPr/>
        </p:nvSpPr>
        <p:spPr>
          <a:xfrm>
            <a:off x="573206" y="304800"/>
            <a:ext cx="5854890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Любовь так же жизненно необходима для развития человека, как и пища</a:t>
            </a:r>
            <a:b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Абрахам </a:t>
            </a:r>
            <a:r>
              <a:rPr lang="ru-RU" sz="2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Маслоу</a:t>
            </a:r>
            <a:r>
              <a:rPr lang="ru-RU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45" descr="Слайд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0ED8D6-B000-C948-A7D9-4E21EF1BF839}"/>
              </a:ext>
            </a:extLst>
          </p:cNvPr>
          <p:cNvSpPr/>
          <p:nvPr/>
        </p:nvSpPr>
        <p:spPr>
          <a:xfrm>
            <a:off x="457200" y="381000"/>
            <a:ext cx="838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такое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сеть социальной поддержки?</a:t>
            </a: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6" descr="Слайд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39742B-A02B-CA43-B7E8-98B6FCAD8C9F}"/>
              </a:ext>
            </a:extLst>
          </p:cNvPr>
          <p:cNvSpPr/>
          <p:nvPr/>
        </p:nvSpPr>
        <p:spPr>
          <a:xfrm>
            <a:off x="2057400" y="685800"/>
            <a:ext cx="6781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У кого есть верный друг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 любящая жена –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у того есть крылья. </a:t>
            </a:r>
          </a:p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Гарун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Агацарский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7" descr="Слайд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B0B874-D776-9A43-8BCC-E8614AE68012}"/>
              </a:ext>
            </a:extLst>
          </p:cNvPr>
          <p:cNvSpPr/>
          <p:nvPr/>
        </p:nvSpPr>
        <p:spPr>
          <a:xfrm>
            <a:off x="2355074" y="2072014"/>
            <a:ext cx="5241480" cy="2011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 descr="Слайд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5191539" y="2209800"/>
            <a:ext cx="3962400" cy="4082913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Остерегайтесь принимать желаемое  </a:t>
            </a:r>
            <a:b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действительное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Будьте осторожны, </a:t>
            </a:r>
            <a:b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вам дают медицинские советы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Доверяйте интеллекту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Выбирайте то, что вам по силам, а не то, </a:t>
            </a:r>
            <a:b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вам хотелось</a:t>
            </a:r>
            <a:b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 сделать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0B65CE-6584-9648-B08E-3B5CC0A71394}"/>
              </a:ext>
            </a:extLst>
          </p:cNvPr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Сохраните объективность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Слайд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-457200" y="533400"/>
            <a:ext cx="594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Люди сами выбирают </a:t>
            </a:r>
            <a:b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свой взгляд на мир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9400" y="928727"/>
            <a:ext cx="5943600" cy="21111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8000"/>
              </a:lnSpc>
            </a:pPr>
            <a:r>
              <a:rPr lang="ru-RU" sz="9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Ф</a:t>
            </a:r>
            <a:r>
              <a:rPr lang="ru-RU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изические упражнения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 descr="Слайд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3BE139-AFF6-1D42-8839-852D8CA5B3CF}"/>
              </a:ext>
            </a:extLst>
          </p:cNvPr>
          <p:cNvSpPr/>
          <p:nvPr/>
        </p:nvSpPr>
        <p:spPr>
          <a:xfrm>
            <a:off x="457200" y="3810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Польза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физических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упражнений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 descr="Слайд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304800" y="304800"/>
            <a:ext cx="883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вы хотите отложить свои похороны, </a:t>
            </a:r>
            <a:b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регулярно занимайтесь физическими упражнениями!</a:t>
            </a:r>
            <a:endParaRPr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4263</Words>
  <Application>Microsoft Macintosh PowerPoint</Application>
  <PresentationFormat>Экран (4:3)</PresentationFormat>
  <Paragraphs>200</Paragraphs>
  <Slides>48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Adventure</vt:lpstr>
      <vt:lpstr>Arial</vt:lpstr>
      <vt:lpstr>Calibri</vt:lpstr>
      <vt:lpstr>Cricket</vt:lpstr>
      <vt:lpstr>Noto Sans Symbols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Луговой</dc:creator>
  <cp:lastModifiedBy>Microsoft Office User</cp:lastModifiedBy>
  <cp:revision>2</cp:revision>
  <dcterms:created xsi:type="dcterms:W3CDTF">2015-01-31T17:45:20Z</dcterms:created>
  <dcterms:modified xsi:type="dcterms:W3CDTF">2022-03-25T10:18:43Z</dcterms:modified>
</cp:coreProperties>
</file>