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sldIdLst>
    <p:sldId id="315" r:id="rId2"/>
    <p:sldId id="271" r:id="rId3"/>
    <p:sldId id="272"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2" r:id="rId20"/>
    <p:sldId id="291"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17" r:id="rId35"/>
    <p:sldId id="307" r:id="rId36"/>
    <p:sldId id="309" r:id="rId37"/>
    <p:sldId id="311" r:id="rId38"/>
    <p:sldId id="313" r:id="rId39"/>
    <p:sldId id="314" r:id="rId40"/>
    <p:sldId id="316" r:id="rId41"/>
  </p:sldIdLst>
  <p:sldSz cx="9144000" cy="6858000" type="screen4x3"/>
  <p:notesSz cx="6858000" cy="9144000"/>
  <p:embeddedFontLst>
    <p:embeddedFont>
      <p:font typeface="Calibri" panose="020F0502020204030204" pitchFamily="34" charset="0"/>
      <p:regular r:id="rId43"/>
      <p:bold r:id="rId44"/>
      <p:italic r:id="rId45"/>
      <p:boldItalic r:id="rId46"/>
    </p:embeddedFont>
  </p:embeddedFontLst>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57772" autoAdjust="0"/>
  </p:normalViewPr>
  <p:slideViewPr>
    <p:cSldViewPr>
      <p:cViewPr varScale="1">
        <p:scale>
          <a:sx n="54" d="100"/>
          <a:sy n="54" d="100"/>
        </p:scale>
        <p:origin x="2784"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017A03-3E60-49D7-BD9A-CF4F664450B3}" type="datetimeFigureOut">
              <a:rPr lang="ru-RU" smtClean="0"/>
              <a:pPr/>
              <a:t>25.03.2022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D21BE3-CF4C-4B0A-A067-12DFFC15D5BA}" type="slidenum">
              <a:rPr lang="ru-RU" smtClean="0"/>
              <a:pPr/>
              <a:t>‹#›</a:t>
            </a:fld>
            <a:endParaRPr lang="ru-RU"/>
          </a:p>
        </p:txBody>
      </p:sp>
    </p:spTree>
    <p:extLst>
      <p:ext uri="{BB962C8B-B14F-4D97-AF65-F5344CB8AC3E}">
        <p14:creationId xmlns:p14="http://schemas.microsoft.com/office/powerpoint/2010/main" val="2435719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Профессор объявил первокурсникам-медикам: «У меня для вас две новости: хорошая и плохая. Хорошая новость в том, что половина материала, который вы усвоите в медицинском институте, будет подтверждена серьезными научными исследованиями и признана правильной. Другая же половина того, чему мы вас научим, будет признана неправильной. Плохая новость в том, что мы не знаем, какая часть материала окажется правильной, а какая неправильной!»</a:t>
            </a:r>
            <a:endParaRPr lang="en-CA" sz="12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a:t>
            </a:fld>
            <a:endParaRPr lang="ru-RU"/>
          </a:p>
        </p:txBody>
      </p:sp>
    </p:spTree>
    <p:extLst>
      <p:ext uri="{BB962C8B-B14F-4D97-AF65-F5344CB8AC3E}">
        <p14:creationId xmlns:p14="http://schemas.microsoft.com/office/powerpoint/2010/main" val="2447866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Наличие</a:t>
            </a:r>
            <a:r>
              <a:rPr lang="ru-RU" sz="1200" kern="1200" baseline="0" dirty="0">
                <a:solidFill>
                  <a:schemeClr val="tx1"/>
                </a:solidFill>
                <a:latin typeface="+mn-lt"/>
                <a:ea typeface="+mn-ea"/>
                <a:cs typeface="+mn-cs"/>
              </a:rPr>
              <a:t> с</a:t>
            </a:r>
            <a:r>
              <a:rPr lang="ru-RU" sz="1200" kern="1200" dirty="0">
                <a:solidFill>
                  <a:schemeClr val="tx1"/>
                </a:solidFill>
                <a:latin typeface="+mn-lt"/>
                <a:ea typeface="+mn-ea"/>
                <a:cs typeface="+mn-cs"/>
              </a:rPr>
              <a:t>вязи между дружеским</a:t>
            </a:r>
            <a:r>
              <a:rPr lang="ru-RU" sz="1200" kern="1200" baseline="0" dirty="0">
                <a:solidFill>
                  <a:schemeClr val="tx1"/>
                </a:solidFill>
                <a:latin typeface="+mn-lt"/>
                <a:ea typeface="+mn-ea"/>
                <a:cs typeface="+mn-cs"/>
              </a:rPr>
              <a:t> общением</a:t>
            </a:r>
            <a:r>
              <a:rPr lang="ru-RU" sz="1200" kern="1200" dirty="0">
                <a:solidFill>
                  <a:schemeClr val="tx1"/>
                </a:solidFill>
                <a:latin typeface="+mn-lt"/>
                <a:ea typeface="+mn-ea"/>
                <a:cs typeface="+mn-cs"/>
              </a:rPr>
              <a:t> с людьми</a:t>
            </a:r>
            <a:r>
              <a:rPr lang="ru-RU" sz="1200" kern="1200" baseline="0" dirty="0">
                <a:solidFill>
                  <a:schemeClr val="tx1"/>
                </a:solidFill>
                <a:latin typeface="+mn-lt"/>
                <a:ea typeface="+mn-ea"/>
                <a:cs typeface="+mn-cs"/>
              </a:rPr>
              <a:t> </a:t>
            </a:r>
            <a:r>
              <a:rPr lang="ru-RU" sz="1200" kern="1200" dirty="0">
                <a:solidFill>
                  <a:schemeClr val="tx1"/>
                </a:solidFill>
                <a:latin typeface="+mn-lt"/>
                <a:ea typeface="+mn-ea"/>
                <a:cs typeface="+mn-cs"/>
              </a:rPr>
              <a:t>и </a:t>
            </a:r>
            <a:r>
              <a:rPr lang="ru-RU" sz="1200" dirty="0"/>
              <a:t>продолжительностью жизни</a:t>
            </a:r>
            <a:r>
              <a:rPr lang="ru-RU" sz="1200" baseline="0" dirty="0"/>
              <a:t> </a:t>
            </a:r>
            <a:r>
              <a:rPr lang="ru-RU" sz="1200" kern="1200" dirty="0">
                <a:solidFill>
                  <a:schemeClr val="tx1"/>
                </a:solidFill>
                <a:latin typeface="+mn-lt"/>
                <a:ea typeface="+mn-ea"/>
                <a:cs typeface="+mn-cs"/>
              </a:rPr>
              <a:t>было документально подтверждено в целом ряде исследований. </a:t>
            </a:r>
            <a:r>
              <a:rPr lang="ru-RU" sz="1200" kern="1200" dirty="0" err="1">
                <a:solidFill>
                  <a:schemeClr val="tx1"/>
                </a:solidFill>
                <a:latin typeface="+mn-lt"/>
                <a:ea typeface="+mn-ea"/>
                <a:cs typeface="+mn-cs"/>
              </a:rPr>
              <a:t>С.Дж.Шонбах</a:t>
            </a:r>
            <a:r>
              <a:rPr lang="ru-RU" sz="1200" kern="1200" dirty="0">
                <a:solidFill>
                  <a:schemeClr val="tx1"/>
                </a:solidFill>
                <a:latin typeface="+mn-lt"/>
                <a:ea typeface="+mn-ea"/>
                <a:cs typeface="+mn-cs"/>
              </a:rPr>
              <a:t> (</a:t>
            </a:r>
            <a:r>
              <a:rPr lang="en-US" sz="1200" kern="1200" dirty="0">
                <a:solidFill>
                  <a:schemeClr val="tx1"/>
                </a:solidFill>
                <a:latin typeface="+mn-lt"/>
                <a:ea typeface="+mn-ea"/>
                <a:cs typeface="+mn-cs"/>
              </a:rPr>
              <a:t>C</a:t>
            </a:r>
            <a:r>
              <a:rPr lang="ru-RU" sz="1200" kern="1200" dirty="0">
                <a:solidFill>
                  <a:schemeClr val="tx1"/>
                </a:solidFill>
                <a:latin typeface="+mn-lt"/>
                <a:ea typeface="+mn-ea"/>
                <a:cs typeface="+mn-cs"/>
              </a:rPr>
              <a:t>. </a:t>
            </a:r>
            <a:r>
              <a:rPr lang="en-US" sz="1200" kern="1200" dirty="0">
                <a:solidFill>
                  <a:schemeClr val="tx1"/>
                </a:solidFill>
                <a:latin typeface="+mn-lt"/>
                <a:ea typeface="+mn-ea"/>
                <a:cs typeface="+mn-cs"/>
              </a:rPr>
              <a:t>J</a:t>
            </a:r>
            <a:r>
              <a:rPr lang="ru-RU" sz="1200" kern="1200" dirty="0">
                <a:solidFill>
                  <a:schemeClr val="tx1"/>
                </a:solidFill>
                <a:latin typeface="+mn-lt"/>
                <a:ea typeface="+mn-ea"/>
                <a:cs typeface="+mn-cs"/>
              </a:rPr>
              <a:t>. </a:t>
            </a:r>
            <a:r>
              <a:rPr lang="en-US" sz="1200" kern="1200" dirty="0" err="1">
                <a:solidFill>
                  <a:schemeClr val="tx1"/>
                </a:solidFill>
                <a:latin typeface="+mn-lt"/>
                <a:ea typeface="+mn-ea"/>
                <a:cs typeface="+mn-cs"/>
              </a:rPr>
              <a:t>Schoenbach</a:t>
            </a:r>
            <a:r>
              <a:rPr lang="ru-RU" sz="1200" kern="1200" dirty="0">
                <a:solidFill>
                  <a:schemeClr val="tx1"/>
                </a:solidFill>
                <a:latin typeface="+mn-lt"/>
                <a:ea typeface="+mn-ea"/>
                <a:cs typeface="+mn-cs"/>
              </a:rPr>
              <a:t>) и др. </a:t>
            </a:r>
            <a:r>
              <a:rPr lang="ru-RU" sz="1200" kern="1200" dirty="0" err="1">
                <a:solidFill>
                  <a:schemeClr val="tx1"/>
                </a:solidFill>
                <a:latin typeface="+mn-lt"/>
                <a:ea typeface="+mn-ea"/>
                <a:cs typeface="+mn-cs"/>
              </a:rPr>
              <a:t>задокументировали</a:t>
            </a:r>
            <a:r>
              <a:rPr lang="ru-RU" sz="1200" kern="1200" dirty="0">
                <a:solidFill>
                  <a:schemeClr val="tx1"/>
                </a:solidFill>
                <a:latin typeface="+mn-lt"/>
                <a:ea typeface="+mn-ea"/>
                <a:cs typeface="+mn-cs"/>
              </a:rPr>
              <a:t> этот эффект, в частности среди белых мужчин.</a:t>
            </a:r>
            <a:endParaRPr lang="en-CA" sz="12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12</a:t>
            </a:fld>
            <a:endParaRPr lang="ru-RU"/>
          </a:p>
        </p:txBody>
      </p:sp>
    </p:spTree>
    <p:extLst>
      <p:ext uri="{BB962C8B-B14F-4D97-AF65-F5344CB8AC3E}">
        <p14:creationId xmlns:p14="http://schemas.microsoft.com/office/powerpoint/2010/main" val="602884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Один из наиболее последовательных выводов по всем расовым группам заключается в том, что </a:t>
            </a:r>
            <a:r>
              <a:rPr lang="ru-RU" sz="1200" b="1" kern="1200" dirty="0">
                <a:solidFill>
                  <a:schemeClr val="tx1"/>
                </a:solidFill>
                <a:latin typeface="+mn-lt"/>
                <a:ea typeface="+mn-ea"/>
                <a:cs typeface="+mn-cs"/>
              </a:rPr>
              <a:t>духовность существенно улучшает качество жизни</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Эллисон</a:t>
            </a:r>
            <a:r>
              <a:rPr lang="ru-RU" sz="1200" kern="1200" dirty="0">
                <a:solidFill>
                  <a:schemeClr val="tx1"/>
                </a:solidFill>
                <a:latin typeface="+mn-lt"/>
                <a:ea typeface="+mn-ea"/>
                <a:cs typeface="+mn-cs"/>
              </a:rPr>
              <a:t> так описывает эти значительные преимущества, обусловленные наличием веры: </a:t>
            </a:r>
            <a:br>
              <a:rPr lang="ru-RU" sz="1200" kern="1200" dirty="0">
                <a:solidFill>
                  <a:schemeClr val="tx1"/>
                </a:solidFill>
                <a:latin typeface="+mn-lt"/>
                <a:ea typeface="+mn-ea"/>
                <a:cs typeface="+mn-cs"/>
              </a:rPr>
            </a:br>
            <a:r>
              <a:rPr lang="ru-RU" sz="1200" kern="1200" dirty="0">
                <a:solidFill>
                  <a:schemeClr val="tx1"/>
                </a:solidFill>
                <a:latin typeface="+mn-lt"/>
                <a:ea typeface="+mn-ea"/>
                <a:cs typeface="+mn-cs"/>
              </a:rPr>
              <a:t>-   Посещение богослужений  и практика личного общения с Богом  укрепляют систему религиозных верований человека.</a:t>
            </a:r>
            <a:br>
              <a:rPr lang="ru-RU" sz="1200" kern="1200" dirty="0">
                <a:solidFill>
                  <a:schemeClr val="tx1"/>
                </a:solidFill>
                <a:latin typeface="+mn-lt"/>
                <a:ea typeface="+mn-ea"/>
                <a:cs typeface="+mn-cs"/>
              </a:rPr>
            </a:br>
            <a:r>
              <a:rPr lang="ru-RU" sz="1200" kern="1200" dirty="0">
                <a:solidFill>
                  <a:schemeClr val="tx1"/>
                </a:solidFill>
                <a:latin typeface="+mn-lt"/>
                <a:ea typeface="+mn-ea"/>
                <a:cs typeface="+mn-cs"/>
              </a:rPr>
              <a:t>-   Наличие сложившейся системы религиозных верований вкупе с высокой степенью религиозной убежденности оказывают прочное позитивное влияние на здоровье.</a:t>
            </a:r>
            <a:br>
              <a:rPr lang="ru-RU" sz="1200" kern="1200" dirty="0">
                <a:solidFill>
                  <a:schemeClr val="tx1"/>
                </a:solidFill>
                <a:latin typeface="+mn-lt"/>
                <a:ea typeface="+mn-ea"/>
                <a:cs typeface="+mn-cs"/>
              </a:rPr>
            </a:br>
            <a:r>
              <a:rPr lang="ru-RU" sz="1200" kern="1200" dirty="0">
                <a:solidFill>
                  <a:schemeClr val="tx1"/>
                </a:solidFill>
                <a:latin typeface="+mn-lt"/>
                <a:ea typeface="+mn-ea"/>
                <a:cs typeface="+mn-cs"/>
              </a:rPr>
              <a:t>-   Люди, имеющие крепкую религиозную веру, сообщают о более высоком уровне удовлетворенности жизнью, большем личном счастье и  меньшем количестве отрицательных психосоциальных последствий в результате</a:t>
            </a:r>
            <a:r>
              <a:rPr lang="ru-RU" sz="1200" kern="1200" baseline="0" dirty="0">
                <a:solidFill>
                  <a:schemeClr val="tx1"/>
                </a:solidFill>
                <a:latin typeface="+mn-lt"/>
                <a:ea typeface="+mn-ea"/>
                <a:cs typeface="+mn-cs"/>
              </a:rPr>
              <a:t> </a:t>
            </a:r>
            <a:r>
              <a:rPr lang="ru-RU" sz="1200" kern="1200" dirty="0">
                <a:solidFill>
                  <a:schemeClr val="tx1"/>
                </a:solidFill>
                <a:latin typeface="+mn-lt"/>
                <a:ea typeface="+mn-ea"/>
                <a:cs typeface="+mn-cs"/>
              </a:rPr>
              <a:t>травмирующих событий жизни.</a:t>
            </a:r>
            <a:endParaRPr lang="en-US"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13</a:t>
            </a:fld>
            <a:endParaRPr lang="ru-RU"/>
          </a:p>
        </p:txBody>
      </p:sp>
    </p:spTree>
    <p:extLst>
      <p:ext uri="{BB962C8B-B14F-4D97-AF65-F5344CB8AC3E}">
        <p14:creationId xmlns:p14="http://schemas.microsoft.com/office/powerpoint/2010/main" val="2330098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   Духовность помогает не только самим верующим, но и оказывает благоприятное воздействие на жизнь неверующих людей, проживающих в одном сообществе с ними. Исследования показали, что проживание среди  людей, исповедующих полное подчинение  Богу во взглядах и нормах поведения положительно сказывается на здоровье всего сообщества. </a:t>
            </a:r>
          </a:p>
          <a:p>
            <a:r>
              <a:rPr lang="ru-RU" sz="1200" kern="1200" dirty="0">
                <a:solidFill>
                  <a:schemeClr val="tx1"/>
                </a:solidFill>
                <a:latin typeface="+mn-lt"/>
                <a:ea typeface="+mn-ea"/>
                <a:cs typeface="+mn-cs"/>
              </a:rPr>
              <a:t>   Похоже, причиной того, что неверующие люди также ощущают эту пользу, является влияние более здорового образа жизни их верующих соседей на их собственные социальные нормы.</a:t>
            </a:r>
          </a:p>
          <a:p>
            <a:r>
              <a:rPr lang="ru-RU" sz="1200" kern="1200" dirty="0">
                <a:solidFill>
                  <a:schemeClr val="tx1"/>
                </a:solidFill>
                <a:latin typeface="+mn-lt"/>
                <a:ea typeface="+mn-ea"/>
                <a:cs typeface="+mn-cs"/>
              </a:rPr>
              <a:t>   Верующие люди, особенно подростки из религиозных семей, которые часто посещают богослужения, молятся и читают Писание, имеют меньше проблем с употреблением алкоголя, табака и прочих наркотиков, нежели их неверующие сверстники.</a:t>
            </a:r>
            <a:endParaRPr lang="en-CA"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Религия также имеет позитивную связь с эмоционально-здоровыми  ценностями и общественно-приемлемым поведением, таким как социальное репетиторство или другой добровольной деятельностью, часто поощряемой религиозными организациями.</a:t>
            </a:r>
            <a:endParaRPr lang="en-CA" sz="12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14</a:t>
            </a:fld>
            <a:endParaRPr lang="ru-RU"/>
          </a:p>
        </p:txBody>
      </p:sp>
    </p:spTree>
    <p:extLst>
      <p:ext uri="{BB962C8B-B14F-4D97-AF65-F5344CB8AC3E}">
        <p14:creationId xmlns:p14="http://schemas.microsoft.com/office/powerpoint/2010/main" val="858476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   Исследователи </a:t>
            </a:r>
            <a:r>
              <a:rPr lang="ru-RU" sz="1200" kern="1200" dirty="0" err="1">
                <a:solidFill>
                  <a:schemeClr val="tx1"/>
                </a:solidFill>
                <a:latin typeface="+mn-lt"/>
                <a:ea typeface="+mn-ea"/>
                <a:cs typeface="+mn-cs"/>
              </a:rPr>
              <a:t>Айдлер</a:t>
            </a:r>
            <a:r>
              <a:rPr lang="ru-RU" sz="1200" kern="1200" dirty="0">
                <a:solidFill>
                  <a:schemeClr val="tx1"/>
                </a:solidFill>
                <a:latin typeface="+mn-lt"/>
                <a:ea typeface="+mn-ea"/>
                <a:cs typeface="+mn-cs"/>
              </a:rPr>
              <a:t> (</a:t>
            </a:r>
            <a:r>
              <a:rPr lang="en-US" sz="1200" kern="1200" dirty="0">
                <a:solidFill>
                  <a:schemeClr val="tx1"/>
                </a:solidFill>
                <a:latin typeface="+mn-lt"/>
                <a:ea typeface="+mn-ea"/>
                <a:cs typeface="+mn-cs"/>
              </a:rPr>
              <a:t>Idler</a:t>
            </a:r>
            <a:r>
              <a:rPr lang="ru-RU" sz="1200" kern="1200" dirty="0">
                <a:solidFill>
                  <a:schemeClr val="tx1"/>
                </a:solidFill>
                <a:latin typeface="+mn-lt"/>
                <a:ea typeface="+mn-ea"/>
                <a:cs typeface="+mn-cs"/>
              </a:rPr>
              <a:t>) и </a:t>
            </a:r>
            <a:r>
              <a:rPr lang="ru-RU" sz="1200" kern="1200" dirty="0" err="1">
                <a:solidFill>
                  <a:schemeClr val="tx1"/>
                </a:solidFill>
                <a:latin typeface="+mn-lt"/>
                <a:ea typeface="+mn-ea"/>
                <a:cs typeface="+mn-cs"/>
              </a:rPr>
              <a:t>Касл</a:t>
            </a:r>
            <a:r>
              <a:rPr lang="ru-RU"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Kasl</a:t>
            </a:r>
            <a:r>
              <a:rPr lang="ru-RU" sz="1200" kern="1200" dirty="0">
                <a:solidFill>
                  <a:schemeClr val="tx1"/>
                </a:solidFill>
                <a:latin typeface="+mn-lt"/>
                <a:ea typeface="+mn-ea"/>
                <a:cs typeface="+mn-cs"/>
              </a:rPr>
              <a:t>) отмечали, что эмоционально здоровая жизнь и крепкие социальные узы среди религиозно активных людей напрямую влияют на снижение уровня нетрудоспособности. Физическая активность, возможность своевременно отдыхать и участвовать в общественной жизни важные, но отнюдь не достаточные факторы душевного благополучия. Исследователи пришли к следующему выводу:  «Значительное влияние религиозности остается даже после рассмотрения влияния  социальной активности». </a:t>
            </a:r>
            <a:endParaRPr lang="en-CA" sz="1200" kern="1200" dirty="0">
              <a:solidFill>
                <a:schemeClr val="tx1"/>
              </a:solidFill>
              <a:latin typeface="+mn-lt"/>
              <a:ea typeface="+mn-ea"/>
              <a:cs typeface="+mn-cs"/>
            </a:endParaRPr>
          </a:p>
          <a:p>
            <a:r>
              <a:rPr lang="ru-RU" sz="1200" kern="1200" dirty="0">
                <a:solidFill>
                  <a:schemeClr val="tx1"/>
                </a:solidFill>
                <a:latin typeface="+mn-lt"/>
                <a:ea typeface="+mn-ea"/>
                <a:cs typeface="+mn-cs"/>
              </a:rPr>
              <a:t>       Таким образом, мы обнаруживаем, что вера в любящего Бога формирует мощный позитивный настрой, способствующий укреплению здоровья. Нет ничего более обнадеживающего, чем покой и удовлетворение, которые испытывают люди, отдающие свою жизнь в руки любящего Бога и уверенные в Его любви. Эта вера дает здоровье, счастье и целеустремленность. Как сказано в Библии: «Велик мир у любящих закон Твой, и нет им преткновения» (Пс.119:165).</a:t>
            </a:r>
            <a:endParaRPr lang="en-CA" sz="12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15</a:t>
            </a:fld>
            <a:endParaRPr lang="ru-RU"/>
          </a:p>
        </p:txBody>
      </p:sp>
    </p:spTree>
    <p:extLst>
      <p:ext uri="{BB962C8B-B14F-4D97-AF65-F5344CB8AC3E}">
        <p14:creationId xmlns:p14="http://schemas.microsoft.com/office/powerpoint/2010/main" val="2054542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Вера в Бога может снижать стресс, депрессию и чувство одиночества.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Опрос группы </a:t>
            </a:r>
            <a:r>
              <a:rPr lang="ru-RU" sz="1200" kern="1200" dirty="0" err="1">
                <a:solidFill>
                  <a:schemeClr val="tx1"/>
                </a:solidFill>
                <a:latin typeface="+mn-lt"/>
                <a:ea typeface="+mn-ea"/>
                <a:cs typeface="+mn-cs"/>
              </a:rPr>
              <a:t>Гэллопа</a:t>
            </a:r>
            <a:r>
              <a:rPr lang="ru-RU" sz="1200" kern="1200" dirty="0">
                <a:solidFill>
                  <a:schemeClr val="tx1"/>
                </a:solidFill>
                <a:latin typeface="+mn-lt"/>
                <a:ea typeface="+mn-ea"/>
                <a:cs typeface="+mn-cs"/>
              </a:rPr>
              <a:t>, проведенный в 1990 году, показал, что более 36 процентов людей в  развитых странах живут с хроническим чувством одиночества.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По исследованию Принстонского университета, по крайней мере две трети американцев испытывают стресс не менее раза в неделю.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Стресс, одиночество и связанная с ними депрессия могут иметь серьезные последствия.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75-90 процентов всех обращений к врачу происходит по причинам, связанным со стрессом.</a:t>
            </a:r>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16</a:t>
            </a:fld>
            <a:endParaRPr lang="ru-RU"/>
          </a:p>
        </p:txBody>
      </p:sp>
    </p:spTree>
    <p:extLst>
      <p:ext uri="{BB962C8B-B14F-4D97-AF65-F5344CB8AC3E}">
        <p14:creationId xmlns:p14="http://schemas.microsoft.com/office/powerpoint/2010/main" val="3673188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Медицина обнаружила, что, когда в результате жизненных проблем вы испытываете стресс, отрицательные эмоции вызывают высвобождение определенных гормонов, стимулирующих нервную систему таким образом, чтобы распределить стресс на различные органы тела.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Когда эти органы находятся под воздействием стресса в течение длительного периода времени, они начинают ослабевать.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В ослабленном состоянии они более восприимчивы к различным заболеваниям.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Последовательность и интенсивность поражения органов зависит от наследственности человека, его телосложения, окружающей среды и образа жизни. Например: </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17</a:t>
            </a:fld>
            <a:endParaRPr lang="ru-RU"/>
          </a:p>
        </p:txBody>
      </p:sp>
    </p:spTree>
    <p:extLst>
      <p:ext uri="{BB962C8B-B14F-4D97-AF65-F5344CB8AC3E}">
        <p14:creationId xmlns:p14="http://schemas.microsoft.com/office/powerpoint/2010/main" val="2514629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Стресс может привести к выбросу адреналина, в результате чего удары сердца становятся сильнее и чаще.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Учащенное сердцебиение (тахикардия) — это состояние, при котором наблюдается увеличение количества ударов сердца в минуту. </a:t>
            </a:r>
            <a:endParaRPr lang="en-US"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18</a:t>
            </a:fld>
            <a:endParaRPr lang="ru-RU"/>
          </a:p>
        </p:txBody>
      </p:sp>
    </p:spTree>
    <p:extLst>
      <p:ext uri="{BB962C8B-B14F-4D97-AF65-F5344CB8AC3E}">
        <p14:creationId xmlns:p14="http://schemas.microsoft.com/office/powerpoint/2010/main" val="473504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Когда гормоны стресса вызывают сужение кровеносных сосудов, это может усилить эффект гипертензии (повышенного артериального давления) и вызвать снижение кровотока в периферических сосудах, в результате чего руки и ноги становятся холодными.</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19</a:t>
            </a:fld>
            <a:endParaRPr lang="ru-RU"/>
          </a:p>
        </p:txBody>
      </p:sp>
    </p:spTree>
    <p:extLst>
      <p:ext uri="{BB962C8B-B14F-4D97-AF65-F5344CB8AC3E}">
        <p14:creationId xmlns:p14="http://schemas.microsoft.com/office/powerpoint/2010/main" val="4074906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Стресс может вызвать поверхностное учащенное дыхание за счет расширения бронхов, что приводит к гипервентиляции.</a:t>
            </a:r>
            <a:endParaRPr lang="en-US"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20</a:t>
            </a:fld>
            <a:endParaRPr lang="ru-RU"/>
          </a:p>
        </p:txBody>
      </p:sp>
    </p:spTree>
    <p:extLst>
      <p:ext uri="{BB962C8B-B14F-4D97-AF65-F5344CB8AC3E}">
        <p14:creationId xmlns:p14="http://schemas.microsoft.com/office/powerpoint/2010/main" val="4061240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ru-RU" sz="1200" kern="1200" dirty="0">
                <a:solidFill>
                  <a:schemeClr val="tx1"/>
                </a:solidFill>
                <a:latin typeface="+mn-lt"/>
                <a:ea typeface="+mn-ea"/>
                <a:cs typeface="+mn-cs"/>
              </a:rPr>
              <a:t>-    Стресс вызывает снижение кровоснабжения  пищеварительной системы, что может повлиять на процессы пищеварения.</a:t>
            </a:r>
            <a:endParaRPr lang="en-US" sz="1200" kern="1200" dirty="0">
              <a:solidFill>
                <a:schemeClr val="tx1"/>
              </a:solidFill>
              <a:effectLst/>
              <a:latin typeface="+mn-lt"/>
              <a:ea typeface="+mn-ea"/>
              <a:cs typeface="+mn-cs"/>
            </a:endParaRPr>
          </a:p>
          <a:p>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21</a:t>
            </a:fld>
            <a:endParaRPr lang="ru-RU"/>
          </a:p>
        </p:txBody>
      </p:sp>
    </p:spTree>
    <p:extLst>
      <p:ext uri="{BB962C8B-B14F-4D97-AF65-F5344CB8AC3E}">
        <p14:creationId xmlns:p14="http://schemas.microsoft.com/office/powerpoint/2010/main" val="3704913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В современном мире иногда трудно определить, какой из получаемой нами информации следует доверять, а какой нет. Сегодня мы читаем, что употребление алкоголя вредно. На следующей неделе в других отчетах мы находим, что он помогает сохранить хорошее здоровье. Шоколад способствует накоплению лишних килограммов, не так ли? Хотя подождите... Одна группа исследователей утверждает, что, на самом деле, он способствует похудению. Кофе вреден, как нам сообщают. Однако по результатам нового исследования мы вдруг узнаем, что те, кто пили много кофе, прожили дольше! На этой неделе крупная техническая компания представляет еще одно «необходимое»  устройство, помогающее сэкономить время; на следующей неделе СМИ сообщают, что в основе этих заверений лежат недостоверные методы расчета. </a:t>
            </a:r>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4</a:t>
            </a:fld>
            <a:endParaRPr lang="ru-RU"/>
          </a:p>
        </p:txBody>
      </p:sp>
    </p:spTree>
    <p:extLst>
      <p:ext uri="{BB962C8B-B14F-4D97-AF65-F5344CB8AC3E}">
        <p14:creationId xmlns:p14="http://schemas.microsoft.com/office/powerpoint/2010/main" val="4099803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Стресс приводит к повышенной свертываемости крови, что в отдельных обстоятельствах служит защитой, но в других может иметь пагубные последствия.</a:t>
            </a:r>
            <a:endParaRPr lang="en-US"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22</a:t>
            </a:fld>
            <a:endParaRPr lang="ru-RU"/>
          </a:p>
        </p:txBody>
      </p:sp>
    </p:spTree>
    <p:extLst>
      <p:ext uri="{BB962C8B-B14F-4D97-AF65-F5344CB8AC3E}">
        <p14:creationId xmlns:p14="http://schemas.microsoft.com/office/powerpoint/2010/main" val="1125326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  Хронический стресс</a:t>
            </a:r>
            <a:r>
              <a:rPr lang="ru-RU" sz="1200" kern="1200" baseline="0" dirty="0">
                <a:solidFill>
                  <a:schemeClr val="tx1"/>
                </a:solidFill>
                <a:latin typeface="+mn-lt"/>
                <a:ea typeface="+mn-ea"/>
                <a:cs typeface="+mn-cs"/>
              </a:rPr>
              <a:t> может </a:t>
            </a:r>
            <a:r>
              <a:rPr lang="ru-RU" sz="1200" kern="1200" dirty="0">
                <a:solidFill>
                  <a:schemeClr val="tx1"/>
                </a:solidFill>
                <a:latin typeface="+mn-lt"/>
                <a:ea typeface="+mn-ea"/>
                <a:cs typeface="+mn-cs"/>
              </a:rPr>
              <a:t>усилить потоотделение,</a:t>
            </a:r>
            <a:r>
              <a:rPr lang="ru-RU" sz="1200" kern="1200" baseline="0" dirty="0">
                <a:solidFill>
                  <a:schemeClr val="tx1"/>
                </a:solidFill>
                <a:latin typeface="+mn-lt"/>
                <a:ea typeface="+mn-ea"/>
                <a:cs typeface="+mn-cs"/>
              </a:rPr>
              <a:t> обуславливая неприятную влажность кожи.</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23</a:t>
            </a:fld>
            <a:endParaRPr lang="ru-RU"/>
          </a:p>
        </p:txBody>
      </p:sp>
    </p:spTree>
    <p:extLst>
      <p:ext uri="{BB962C8B-B14F-4D97-AF65-F5344CB8AC3E}">
        <p14:creationId xmlns:p14="http://schemas.microsoft.com/office/powerpoint/2010/main" val="3524725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Стресс приводит к повышению уровня глюкозы в крови (что является быстрым источником энергии);  а у предрасположенных к диабету людей хронический стресс может способствовать развитию заболевания сахарного диабета или его обострению.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Стресс может способствовать изменениям функций желудочно-кишечного тракта и мочевого пузыря.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Некоторые люди могут страдать от частого мочеиспускания или синдрома раздраженного кишечника.</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24</a:t>
            </a:fld>
            <a:endParaRPr lang="ru-RU"/>
          </a:p>
        </p:txBody>
      </p:sp>
    </p:spTree>
    <p:extLst>
      <p:ext uri="{BB962C8B-B14F-4D97-AF65-F5344CB8AC3E}">
        <p14:creationId xmlns:p14="http://schemas.microsoft.com/office/powerpoint/2010/main" val="899082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 -   Человек, находящийся в состоянии стресса, может обращаться к врачу в связи со многими жалобами на физические и эмоциональные расстройства, такие как тревога, депрессия, фобии, когнитивные расстройства, проблемы с памятью и нарушения сна. </a:t>
            </a:r>
            <a:endParaRPr lang="en-CA" sz="1200" kern="1200" dirty="0">
              <a:solidFill>
                <a:schemeClr val="tx1"/>
              </a:solidFill>
              <a:latin typeface="+mn-lt"/>
              <a:ea typeface="+mn-ea"/>
              <a:cs typeface="+mn-cs"/>
            </a:endParaRPr>
          </a:p>
          <a:p>
            <a:pPr marL="171450" indent="-171450">
              <a:buFont typeface="Arial" pitchFamily="34" charset="0"/>
              <a:buChar char="•"/>
            </a:pPr>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25</a:t>
            </a:fld>
            <a:endParaRPr lang="ru-RU"/>
          </a:p>
        </p:txBody>
      </p:sp>
    </p:spTree>
    <p:extLst>
      <p:ext uri="{BB962C8B-B14F-4D97-AF65-F5344CB8AC3E}">
        <p14:creationId xmlns:p14="http://schemas.microsoft.com/office/powerpoint/2010/main" val="562017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Если говорить о молитве,</a:t>
            </a:r>
            <a:r>
              <a:rPr lang="ru-RU" sz="1200" kern="1200" baseline="0" dirty="0">
                <a:solidFill>
                  <a:schemeClr val="tx1"/>
                </a:solidFill>
                <a:latin typeface="+mn-lt"/>
                <a:ea typeface="+mn-ea"/>
                <a:cs typeface="+mn-cs"/>
              </a:rPr>
              <a:t> то Библия говорит нам:</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Стезя праведных как светило лучезарное, которое более и более светлеет до полного дня. Притчи 4:18</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Что об этом говорит нам медицина?</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В исследовании, проведенном в штате Огайо изучалось влияние молитвы  на здоровье человека.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Из 560 респондентов 95 процентов отнесли себя к верующим людям; 54 процента были протестантами и 25 процентов  - католиками. Были определены четыре типа молитвы:</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26</a:t>
            </a:fld>
            <a:endParaRPr lang="ru-RU"/>
          </a:p>
        </p:txBody>
      </p:sp>
    </p:spTree>
    <p:extLst>
      <p:ext uri="{BB962C8B-B14F-4D97-AF65-F5344CB8AC3E}">
        <p14:creationId xmlns:p14="http://schemas.microsoft.com/office/powerpoint/2010/main" val="2693428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171450" indent="-171450">
              <a:buFont typeface="Arial" pitchFamily="34" charset="0"/>
              <a:buChar char="•"/>
            </a:pPr>
            <a:r>
              <a:rPr lang="ru-RU" sz="1200" kern="1200" dirty="0">
                <a:solidFill>
                  <a:schemeClr val="tx1"/>
                </a:solidFill>
                <a:latin typeface="+mn-lt"/>
                <a:ea typeface="+mn-ea"/>
                <a:cs typeface="+mn-cs"/>
              </a:rPr>
              <a:t>Молитва-прошение: просьба о нужных вам материальных вещах</a:t>
            </a:r>
          </a:p>
          <a:p>
            <a:pPr marL="171450" indent="-171450">
              <a:buFont typeface="Arial" pitchFamily="34" charset="0"/>
              <a:buChar char="•"/>
            </a:pPr>
            <a:r>
              <a:rPr lang="ru-RU" sz="1200" kern="1200" dirty="0">
                <a:solidFill>
                  <a:schemeClr val="tx1"/>
                </a:solidFill>
                <a:latin typeface="+mn-lt"/>
                <a:ea typeface="+mn-ea"/>
                <a:cs typeface="+mn-cs"/>
              </a:rPr>
              <a:t>Ритуальная молитва: чтение молитвенных книг</a:t>
            </a:r>
          </a:p>
          <a:p>
            <a:pPr marL="171450" indent="-171450">
              <a:buFont typeface="Arial" pitchFamily="34" charset="0"/>
              <a:buChar char="•"/>
            </a:pPr>
            <a:r>
              <a:rPr lang="ru-RU" sz="1200" kern="1200" dirty="0">
                <a:solidFill>
                  <a:schemeClr val="tx1"/>
                </a:solidFill>
                <a:latin typeface="+mn-lt"/>
                <a:ea typeface="+mn-ea"/>
                <a:cs typeface="+mn-cs"/>
              </a:rPr>
              <a:t>Молитва-размышление: «ощущение», или пребывание, в Божественном присутствии</a:t>
            </a:r>
          </a:p>
          <a:p>
            <a:pPr marL="171450" indent="-171450">
              <a:buFont typeface="Arial" pitchFamily="34" charset="0"/>
              <a:buChar char="•"/>
            </a:pPr>
            <a:r>
              <a:rPr lang="ru-RU" sz="1200" kern="1200" dirty="0">
                <a:solidFill>
                  <a:schemeClr val="tx1"/>
                </a:solidFill>
                <a:latin typeface="+mn-lt"/>
                <a:ea typeface="+mn-ea"/>
                <a:cs typeface="+mn-cs"/>
              </a:rPr>
              <a:t>Молитва-беседа: разговор как с другом и просьбы, обращенные к Богу о Его руководстве в принятии решений.</a:t>
            </a:r>
            <a:endParaRPr lang="en-US"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27</a:t>
            </a:fld>
            <a:endParaRPr lang="ru-RU"/>
          </a:p>
        </p:txBody>
      </p:sp>
    </p:spTree>
    <p:extLst>
      <p:ext uri="{BB962C8B-B14F-4D97-AF65-F5344CB8AC3E}">
        <p14:creationId xmlns:p14="http://schemas.microsoft.com/office/powerpoint/2010/main" val="954774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Рассмотрев все указанные выше типы молитвы, исследование показало, что молитва-беседа лучше всего соотносима со счастьем и религиозным удовлетворением, в то время как ритуальная молитва была связана с отрицательным эффектом, вызывающим усугубление чувства грусти, одиночества, напряженности и страха. Разговор с Богом как с другом, когда человек рассказывает Ему обо всех своих радостях и печалях, может принести счастье, исцеление и религиозное удовлетворение. Роль молитвы в исцелении настолько важна, что доктор </a:t>
            </a:r>
            <a:r>
              <a:rPr lang="ru-RU" sz="1200" kern="1200" dirty="0" err="1">
                <a:solidFill>
                  <a:schemeClr val="tx1"/>
                </a:solidFill>
                <a:latin typeface="+mn-lt"/>
                <a:ea typeface="+mn-ea"/>
                <a:cs typeface="+mn-cs"/>
              </a:rPr>
              <a:t>Ларри</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Досси</a:t>
            </a:r>
            <a:r>
              <a:rPr lang="ru-RU" sz="1200" kern="1200" dirty="0">
                <a:solidFill>
                  <a:schemeClr val="tx1"/>
                </a:solidFill>
                <a:latin typeface="+mn-lt"/>
                <a:ea typeface="+mn-ea"/>
                <a:cs typeface="+mn-cs"/>
              </a:rPr>
              <a:t> сказал: «Я решил, что неиспользование молитвы с пациентами равнозначно неиспользованию какого-нибудь сильнодействующего лекарства или хирургического вмешательства». </a:t>
            </a:r>
            <a:endParaRPr lang="en-US"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28</a:t>
            </a:fld>
            <a:endParaRPr lang="ru-RU"/>
          </a:p>
        </p:txBody>
      </p:sp>
    </p:spTree>
    <p:extLst>
      <p:ext uri="{BB962C8B-B14F-4D97-AF65-F5344CB8AC3E}">
        <p14:creationId xmlns:p14="http://schemas.microsoft.com/office/powerpoint/2010/main" val="4270724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Многие люди пытаются решить свои проблемы с помощью йоги, светской медитации или других подобных программ самосовершенствования, однако эти методы не обладают такой же эффективностью.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Во многих случаях они являются просто различными техниками самогипноза.</a:t>
            </a:r>
            <a:endParaRPr lang="en-CA"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29</a:t>
            </a:fld>
            <a:endParaRPr lang="ru-RU"/>
          </a:p>
        </p:txBody>
      </p:sp>
    </p:spTree>
    <p:extLst>
      <p:ext uri="{BB962C8B-B14F-4D97-AF65-F5344CB8AC3E}">
        <p14:creationId xmlns:p14="http://schemas.microsoft.com/office/powerpoint/2010/main" val="14054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Чему верить?</a:t>
            </a:r>
            <a:endParaRPr lang="ru-RU" sz="12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30</a:t>
            </a:fld>
            <a:endParaRPr lang="ru-RU"/>
          </a:p>
        </p:txBody>
      </p:sp>
    </p:spTree>
    <p:extLst>
      <p:ext uri="{BB962C8B-B14F-4D97-AF65-F5344CB8AC3E}">
        <p14:creationId xmlns:p14="http://schemas.microsoft.com/office/powerpoint/2010/main" val="15814820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Большинство цивилизаций было основано на наборе убеждений и моральных ценностей, способствующих упорядочению общественных отношений. На протяжении веков вера в духовные ценности была сильным </a:t>
            </a:r>
            <a:r>
              <a:rPr lang="ru-RU" sz="1200" kern="1200" dirty="0" err="1">
                <a:solidFill>
                  <a:schemeClr val="tx1"/>
                </a:solidFill>
                <a:latin typeface="+mn-lt"/>
                <a:ea typeface="+mn-ea"/>
                <a:cs typeface="+mn-cs"/>
              </a:rPr>
              <a:t>мотиватором</a:t>
            </a:r>
            <a:r>
              <a:rPr lang="ru-RU" sz="1200" kern="1200" dirty="0">
                <a:solidFill>
                  <a:schemeClr val="tx1"/>
                </a:solidFill>
                <a:latin typeface="+mn-lt"/>
                <a:ea typeface="+mn-ea"/>
                <a:cs typeface="+mn-cs"/>
              </a:rPr>
              <a:t> хорошо относиться к другим людям  и развивать мирные человеческие отношения. История показывает, что не имеющие веры и моральных норм общества становятся настолько растлёнными, что не могут выжить. Вера имеет для науки такое же фундаментальное значение, как и для религии. Подобно тому, как проверяется вера в научный принцип, вера в Бога признается действительной, когда испытания показывают, что ее практическое применение приводит к правильным выводам и удовлетворительным результатам. Исследования показывают, что те, кто практикует духовную жизнь лично и совместно с другими членами религиозной общины, живут дольше и лучше, а также гораздо меньше подвержены риску инсульта или инфаркта. Вера может придать силы для преодоления стресса и разрушительных привычек. Вера может дать душевный покой и возможность полностью раскрыть свой потенциал через положительный выбор. Вера — это основа жизни! </a:t>
            </a:r>
            <a:endParaRPr lang="en-CA"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7D21BE3-CF4C-4B0A-A067-12DFFC15D5BA}" type="slidenum">
              <a:rPr lang="ru-RU" smtClean="0"/>
              <a:pPr/>
              <a:t>31</a:t>
            </a:fld>
            <a:endParaRPr lang="ru-RU"/>
          </a:p>
        </p:txBody>
      </p:sp>
    </p:spTree>
    <p:extLst>
      <p:ext uri="{BB962C8B-B14F-4D97-AF65-F5344CB8AC3E}">
        <p14:creationId xmlns:p14="http://schemas.microsoft.com/office/powerpoint/2010/main" val="1835130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Так во что или кому мы действительно можем верить?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Иногда ответ на этот </a:t>
            </a:r>
            <a:r>
              <a:rPr lang="en-CA" sz="1200" kern="1200" dirty="0">
                <a:solidFill>
                  <a:schemeClr val="tx1"/>
                </a:solidFill>
                <a:latin typeface="+mn-lt"/>
                <a:ea typeface="+mn-ea"/>
                <a:cs typeface="+mn-cs"/>
              </a:rPr>
              <a:t> </a:t>
            </a:r>
            <a:r>
              <a:rPr lang="ru-RU" sz="1200" kern="1200" dirty="0">
                <a:solidFill>
                  <a:schemeClr val="tx1"/>
                </a:solidFill>
                <a:latin typeface="+mn-lt"/>
                <a:ea typeface="+mn-ea"/>
                <a:cs typeface="+mn-cs"/>
              </a:rPr>
              <a:t>вопрос найти нелегко!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Тем не менее, мы все во что-то верим.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Убеждения есть и у самых больших скептиков, даже если это убеждение в том, что никому нельзя верить.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В основе выживания всех людей лежит какая-либо вера. Наличие веры необходимо для существования человека и общества.</a:t>
            </a:r>
            <a:endParaRPr lang="en-CA" sz="12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5</a:t>
            </a:fld>
            <a:endParaRPr lang="ru-RU"/>
          </a:p>
        </p:txBody>
      </p:sp>
    </p:spTree>
    <p:extLst>
      <p:ext uri="{BB962C8B-B14F-4D97-AF65-F5344CB8AC3E}">
        <p14:creationId xmlns:p14="http://schemas.microsoft.com/office/powerpoint/2010/main" val="13700186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Библия говорит: «Твердого духом Ты хранишь в совершенном мире; ибо на Тебя уповает он». (Ис.26:3). </a:t>
            </a:r>
          </a:p>
          <a:p>
            <a:r>
              <a:rPr lang="ru-RU" sz="1200" kern="1200" dirty="0">
                <a:solidFill>
                  <a:schemeClr val="tx1"/>
                </a:solidFill>
                <a:latin typeface="+mn-lt"/>
                <a:ea typeface="+mn-ea"/>
                <a:cs typeface="+mn-cs"/>
              </a:rPr>
              <a:t>Когда мы имеем близкие отношения с Богом, мы испытываем душевный покой.</a:t>
            </a:r>
          </a:p>
          <a:p>
            <a:r>
              <a:rPr lang="ru-RU" sz="1200" kern="1200" dirty="0">
                <a:solidFill>
                  <a:schemeClr val="tx1"/>
                </a:solidFill>
                <a:latin typeface="+mn-lt"/>
                <a:ea typeface="+mn-ea"/>
                <a:cs typeface="+mn-cs"/>
              </a:rPr>
              <a:t>Это не означает, что те, кто верят в Бога и всецело доверяют Ему, будут свободны от проблем. </a:t>
            </a:r>
          </a:p>
          <a:p>
            <a:r>
              <a:rPr lang="ru-RU" sz="1200" kern="1200" dirty="0">
                <a:solidFill>
                  <a:schemeClr val="tx1"/>
                </a:solidFill>
                <a:latin typeface="+mn-lt"/>
                <a:ea typeface="+mn-ea"/>
                <a:cs typeface="+mn-cs"/>
              </a:rPr>
              <a:t>«Трудности и суматоха могут окружать нас, но мы наслаждаемся невозмутимостью и душевным покоем, о котором окружающий мир ничего не знает. Этот внутренний покой зиждется на непоколебимом опыте, столь ярком и глубоком, что он вдохновляет всех, с кем мы соприкасаемся. Покой христианина зависит не от спокойных условий в окружающем его мире, но от пребывания в нем Духа Божия».</a:t>
            </a:r>
            <a:endParaRPr lang="en-CA"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7D21BE3-CF4C-4B0A-A067-12DFFC15D5BA}" type="slidenum">
              <a:rPr lang="ru-RU" smtClean="0"/>
              <a:pPr/>
              <a:t>32</a:t>
            </a:fld>
            <a:endParaRPr lang="ru-RU"/>
          </a:p>
        </p:txBody>
      </p:sp>
    </p:spTree>
    <p:extLst>
      <p:ext uri="{BB962C8B-B14F-4D97-AF65-F5344CB8AC3E}">
        <p14:creationId xmlns:p14="http://schemas.microsoft.com/office/powerpoint/2010/main" val="696825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В девятнадцатом веке известный евангелист </a:t>
            </a:r>
            <a:r>
              <a:rPr lang="ru-RU" sz="1200" kern="1200" dirty="0" err="1">
                <a:solidFill>
                  <a:schemeClr val="tx1"/>
                </a:solidFill>
                <a:latin typeface="+mn-lt"/>
                <a:ea typeface="+mn-ea"/>
                <a:cs typeface="+mn-cs"/>
              </a:rPr>
              <a:t>Дуайт</a:t>
            </a:r>
            <a:r>
              <a:rPr lang="ru-RU" sz="1200" kern="1200" dirty="0">
                <a:solidFill>
                  <a:schemeClr val="tx1"/>
                </a:solidFill>
                <a:latin typeface="+mn-lt"/>
                <a:ea typeface="+mn-ea"/>
                <a:cs typeface="+mn-cs"/>
              </a:rPr>
              <a:t> Л. </a:t>
            </a:r>
            <a:r>
              <a:rPr lang="ru-RU" sz="1200" kern="1200" dirty="0" err="1">
                <a:solidFill>
                  <a:schemeClr val="tx1"/>
                </a:solidFill>
                <a:latin typeface="+mn-lt"/>
                <a:ea typeface="+mn-ea"/>
                <a:cs typeface="+mn-cs"/>
              </a:rPr>
              <a:t>Муди</a:t>
            </a:r>
            <a:r>
              <a:rPr lang="ru-RU" sz="1200" kern="1200" dirty="0">
                <a:solidFill>
                  <a:schemeClr val="tx1"/>
                </a:solidFill>
                <a:latin typeface="+mn-lt"/>
                <a:ea typeface="+mn-ea"/>
                <a:cs typeface="+mn-cs"/>
              </a:rPr>
              <a:t> сказал:</a:t>
            </a:r>
            <a:br>
              <a:rPr lang="ru-RU" sz="1200" kern="1200" dirty="0">
                <a:solidFill>
                  <a:schemeClr val="tx1"/>
                </a:solidFill>
                <a:latin typeface="+mn-lt"/>
                <a:ea typeface="+mn-ea"/>
                <a:cs typeface="+mn-cs"/>
              </a:rPr>
            </a:br>
            <a:r>
              <a:rPr lang="ru-RU" sz="1200" kern="1200" dirty="0">
                <a:solidFill>
                  <a:schemeClr val="tx1"/>
                </a:solidFill>
                <a:latin typeface="+mn-lt"/>
                <a:ea typeface="+mn-ea"/>
                <a:cs typeface="+mn-cs"/>
              </a:rPr>
              <a:t>«Доверьтесь себе, и вы обречены на разочарование.</a:t>
            </a:r>
            <a:br>
              <a:rPr lang="ru-RU" sz="1200" kern="1200" dirty="0">
                <a:solidFill>
                  <a:schemeClr val="tx1"/>
                </a:solidFill>
                <a:latin typeface="+mn-lt"/>
                <a:ea typeface="+mn-ea"/>
                <a:cs typeface="+mn-cs"/>
              </a:rPr>
            </a:br>
            <a:r>
              <a:rPr lang="ru-RU" sz="1200" kern="1200" dirty="0">
                <a:solidFill>
                  <a:schemeClr val="tx1"/>
                </a:solidFill>
                <a:latin typeface="+mn-lt"/>
                <a:ea typeface="+mn-ea"/>
                <a:cs typeface="+mn-cs"/>
              </a:rPr>
              <a:t>«Доверьтесь своим друзьям, и они умрут и оставят вас.</a:t>
            </a:r>
            <a:br>
              <a:rPr lang="ru-RU" sz="1200" kern="1200" dirty="0">
                <a:solidFill>
                  <a:schemeClr val="tx1"/>
                </a:solidFill>
                <a:latin typeface="+mn-lt"/>
                <a:ea typeface="+mn-ea"/>
                <a:cs typeface="+mn-cs"/>
              </a:rPr>
            </a:br>
            <a:r>
              <a:rPr lang="ru-RU" sz="1200" kern="1200" dirty="0">
                <a:solidFill>
                  <a:schemeClr val="tx1"/>
                </a:solidFill>
                <a:latin typeface="+mn-lt"/>
                <a:ea typeface="+mn-ea"/>
                <a:cs typeface="+mn-cs"/>
              </a:rPr>
              <a:t>«Доверьтесь деньгам, и их могут у вас отнять.</a:t>
            </a:r>
            <a:br>
              <a:rPr lang="ru-RU" sz="1200" kern="1200" dirty="0">
                <a:solidFill>
                  <a:schemeClr val="tx1"/>
                </a:solidFill>
                <a:latin typeface="+mn-lt"/>
                <a:ea typeface="+mn-ea"/>
                <a:cs typeface="+mn-cs"/>
              </a:rPr>
            </a:br>
            <a:r>
              <a:rPr lang="ru-RU" sz="1200" kern="1200" dirty="0">
                <a:solidFill>
                  <a:schemeClr val="tx1"/>
                </a:solidFill>
                <a:latin typeface="+mn-lt"/>
                <a:ea typeface="+mn-ea"/>
                <a:cs typeface="+mn-cs"/>
              </a:rPr>
              <a:t>«Доверьтесь репутации, и язык клеветника разнесет ее в пух и прах.</a:t>
            </a:r>
            <a:br>
              <a:rPr lang="ru-RU" sz="1200" kern="1200" dirty="0">
                <a:solidFill>
                  <a:schemeClr val="tx1"/>
                </a:solidFill>
                <a:latin typeface="+mn-lt"/>
                <a:ea typeface="+mn-ea"/>
                <a:cs typeface="+mn-cs"/>
              </a:rPr>
            </a:br>
            <a:r>
              <a:rPr lang="ru-RU" sz="1200" kern="1200" dirty="0">
                <a:solidFill>
                  <a:schemeClr val="tx1"/>
                </a:solidFill>
                <a:latin typeface="+mn-lt"/>
                <a:ea typeface="+mn-ea"/>
                <a:cs typeface="+mn-cs"/>
              </a:rPr>
              <a:t>«Но доверьтесь Богу, и вы никогда не будете посрамлены ни во времени, ни в вечности».</a:t>
            </a:r>
          </a:p>
          <a:p>
            <a:br>
              <a:rPr lang="ru-RU" sz="1200" kern="1200" dirty="0">
                <a:solidFill>
                  <a:schemeClr val="tx1"/>
                </a:solidFill>
                <a:latin typeface="+mn-lt"/>
                <a:ea typeface="+mn-ea"/>
                <a:cs typeface="+mn-cs"/>
              </a:rPr>
            </a:br>
            <a:r>
              <a:rPr lang="ru-RU" sz="1200" kern="1200" dirty="0">
                <a:solidFill>
                  <a:schemeClr val="tx1"/>
                </a:solidFill>
                <a:latin typeface="+mn-lt"/>
                <a:ea typeface="+mn-ea"/>
                <a:cs typeface="+mn-cs"/>
              </a:rPr>
              <a:t>Доверие любящему,  всемогущему Богу наделяет нас способностью наслаждаться здоровым образом жизни. </a:t>
            </a:r>
          </a:p>
          <a:p>
            <a:r>
              <a:rPr lang="ru-RU" sz="1200" kern="1200" dirty="0">
                <a:solidFill>
                  <a:schemeClr val="tx1"/>
                </a:solidFill>
                <a:latin typeface="+mn-lt"/>
                <a:ea typeface="+mn-ea"/>
                <a:cs typeface="+mn-cs"/>
              </a:rPr>
              <a:t>Наше доверие Богу и вера в Него дает  Ему возможность в изобилии наполнить нашу жизнь миром и радостью.</a:t>
            </a:r>
            <a:endParaRPr lang="en-CA"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7D21BE3-CF4C-4B0A-A067-12DFFC15D5BA}" type="slidenum">
              <a:rPr lang="ru-RU" smtClean="0"/>
              <a:pPr/>
              <a:t>33</a:t>
            </a:fld>
            <a:endParaRPr lang="ru-RU"/>
          </a:p>
        </p:txBody>
      </p:sp>
    </p:spTree>
    <p:extLst>
      <p:ext uri="{BB962C8B-B14F-4D97-AF65-F5344CB8AC3E}">
        <p14:creationId xmlns:p14="http://schemas.microsoft.com/office/powerpoint/2010/main" val="13957645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Практическое применение - Вопросы </a:t>
            </a:r>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34</a:t>
            </a:fld>
            <a:endParaRPr lang="ru-RU"/>
          </a:p>
        </p:txBody>
      </p:sp>
    </p:spTree>
    <p:extLst>
      <p:ext uri="{BB962C8B-B14F-4D97-AF65-F5344CB8AC3E}">
        <p14:creationId xmlns:p14="http://schemas.microsoft.com/office/powerpoint/2010/main" val="1434096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ru-RU" dirty="0"/>
              <a:t>- Насколько я доверчив(а)?</a:t>
            </a:r>
            <a:br>
              <a:rPr lang="ru-RU" dirty="0"/>
            </a:br>
            <a:r>
              <a:rPr lang="ru-RU" dirty="0"/>
              <a:t>- Какие методы я использую при выборе того, во что верить?</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ru-RU" dirty="0"/>
              <a:t>- Какому воздействию я могу доверять: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dirty="0"/>
              <a:t>   интернету, рекламе</a:t>
            </a:r>
            <a:endParaRPr lang="en-US"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ru-RU" dirty="0"/>
              <a:t>исследованиям, выгодным определенным кругам общества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ru-RU" dirty="0"/>
              <a:t>друзьям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ru-RU" dirty="0"/>
              <a:t>своему прошлому опыту? </a:t>
            </a:r>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35</a:t>
            </a:fld>
            <a:endParaRPr lang="ru-RU"/>
          </a:p>
        </p:txBody>
      </p:sp>
    </p:spTree>
    <p:extLst>
      <p:ext uri="{BB962C8B-B14F-4D97-AF65-F5344CB8AC3E}">
        <p14:creationId xmlns:p14="http://schemas.microsoft.com/office/powerpoint/2010/main" val="38512845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bg1"/>
                </a:solidFill>
                <a:latin typeface="+mn-lt"/>
                <a:ea typeface="+mn-ea"/>
                <a:cs typeface="+mn-cs"/>
              </a:rPr>
              <a:t>- Какие преимущества от веры в Бога я заметил?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bg1"/>
                </a:solidFill>
                <a:latin typeface="+mn-lt"/>
                <a:ea typeface="+mn-ea"/>
                <a:cs typeface="+mn-cs"/>
              </a:rPr>
              <a:t>- Насколько хорошо я справляюсь со стрессовыми ситуациями?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bg1"/>
                </a:solidFill>
                <a:latin typeface="+mn-lt"/>
                <a:ea typeface="+mn-ea"/>
                <a:cs typeface="+mn-cs"/>
              </a:rPr>
              <a:t>- Чувствую ли я себя спокойно большую часть времени?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ru-RU" dirty="0"/>
              <a:t>- Есть ли у меня в жизни важная цель?</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bg1"/>
                </a:solidFill>
                <a:latin typeface="+mn-lt"/>
                <a:ea typeface="+mn-ea"/>
                <a:cs typeface="+mn-cs"/>
              </a:rPr>
              <a:t>- Знают ли о ней люди, среди которых я живу и работаю, и получают ли они также от этого пользу?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bg1"/>
                </a:solidFill>
                <a:latin typeface="+mn-lt"/>
                <a:ea typeface="+mn-ea"/>
                <a:cs typeface="+mn-cs"/>
              </a:rPr>
              <a:t>- Влияет ли моя вера и мое общение с подрастающим поколением на то, чтобы  защитить их от разрушительного и рискованного поведения?</a:t>
            </a:r>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36</a:t>
            </a:fld>
            <a:endParaRPr lang="ru-RU"/>
          </a:p>
        </p:txBody>
      </p:sp>
    </p:spTree>
    <p:extLst>
      <p:ext uri="{BB962C8B-B14F-4D97-AF65-F5344CB8AC3E}">
        <p14:creationId xmlns:p14="http://schemas.microsoft.com/office/powerpoint/2010/main" val="23632306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 Какие последствия стресса приходится испытывать людям?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Связаны ли заболевания и плохое самочувствие с отсутствием постоянных значимых отношений доверия с нашим Спасителем?</a:t>
            </a:r>
            <a:r>
              <a:rPr lang="en-US" dirty="0"/>
              <a:t> </a:t>
            </a:r>
            <a:endParaRPr lang="ru-RU" dirty="0"/>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Нужно ли мне проводить больше времени, взращивая свою веру путем изучения Божьего Слова и общения с теми, кто имеет такие же убеждения?</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37</a:t>
            </a:fld>
            <a:endParaRPr lang="ru-RU"/>
          </a:p>
        </p:txBody>
      </p:sp>
    </p:spTree>
    <p:extLst>
      <p:ext uri="{BB962C8B-B14F-4D97-AF65-F5344CB8AC3E}">
        <p14:creationId xmlns:p14="http://schemas.microsoft.com/office/powerpoint/2010/main" val="30692844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Бывший одноклассник Бориса перестал посещать церковь. </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a:t>Его постигло несколько неудач, и он сомневается в том, что Бога интересует его жизненная ситуация.</a:t>
            </a:r>
            <a:r>
              <a:rPr lang="ru-RU" i="1"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a:t>- Что бы я сделал, если бы всё это произошло со мной?</a:t>
            </a:r>
            <a:endParaRPr lang="ru-RU" dirty="0"/>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Оказалась ли бы моя вера крепче?</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Как я могу ободрить Бориса?</a:t>
            </a:r>
            <a:endParaRPr lang="en-US" sz="14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38</a:t>
            </a:fld>
            <a:endParaRPr lang="ru-RU"/>
          </a:p>
        </p:txBody>
      </p:sp>
    </p:spTree>
    <p:extLst>
      <p:ext uri="{BB962C8B-B14F-4D97-AF65-F5344CB8AC3E}">
        <p14:creationId xmlns:p14="http://schemas.microsoft.com/office/powerpoint/2010/main" val="5259309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Могу ли я </a:t>
            </a:r>
            <a:r>
              <a:rPr lang="ru-RU" dirty="0"/>
              <a:t>создать группу общения или  малую группу по изучению Библии?</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a:t>- Какими</a:t>
            </a:r>
            <a:r>
              <a:rPr lang="ru-RU" baseline="0" dirty="0"/>
              <a:t> особенно ободряющими опытами я могу поделиться с ним?</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 Какие из четырех типов молитвы я чаще всего использую?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a:t>- К </a:t>
            </a:r>
            <a:r>
              <a:rPr lang="ru-RU" dirty="0"/>
              <a:t>какому типу молитвы мне нужно прибегнуть, чтобы обрести большую радость и внутренний покой, даже переживая тревожные события?</a:t>
            </a:r>
            <a:endParaRPr lang="en-US" dirty="0"/>
          </a:p>
          <a:p>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39</a:t>
            </a:fld>
            <a:endParaRPr lang="ru-RU"/>
          </a:p>
        </p:txBody>
      </p:sp>
    </p:spTree>
    <p:extLst>
      <p:ext uri="{BB962C8B-B14F-4D97-AF65-F5344CB8AC3E}">
        <p14:creationId xmlns:p14="http://schemas.microsoft.com/office/powerpoint/2010/main" val="38052694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a:solidFill>
                  <a:schemeClr val="tx1"/>
                </a:solidFill>
                <a:latin typeface="+mn-lt"/>
                <a:ea typeface="+mn-ea"/>
                <a:cs typeface="+mn-cs"/>
              </a:rPr>
              <a:t>Сегодня мы поднимали вопрос веры.</a:t>
            </a:r>
          </a:p>
          <a:p>
            <a:r>
              <a:rPr lang="ru-RU" sz="1200" b="0" i="0" kern="1200" dirty="0" err="1">
                <a:solidFill>
                  <a:schemeClr val="tx1"/>
                </a:solidFill>
                <a:latin typeface="+mn-lt"/>
                <a:ea typeface="+mn-ea"/>
                <a:cs typeface="+mn-cs"/>
              </a:rPr>
              <a:t>Аврелий</a:t>
            </a:r>
            <a:r>
              <a:rPr lang="ru-RU" sz="1200" b="0" i="0" kern="1200" dirty="0">
                <a:solidFill>
                  <a:schemeClr val="tx1"/>
                </a:solidFill>
                <a:latin typeface="+mn-lt"/>
                <a:ea typeface="+mn-ea"/>
                <a:cs typeface="+mn-cs"/>
              </a:rPr>
              <a:t> Августин однажды сказал так:</a:t>
            </a:r>
          </a:p>
          <a:p>
            <a:r>
              <a:rPr lang="ru-RU" sz="1200" b="0" i="0" kern="1200" dirty="0">
                <a:solidFill>
                  <a:schemeClr val="tx1"/>
                </a:solidFill>
                <a:latin typeface="+mn-lt"/>
                <a:ea typeface="+mn-ea"/>
                <a:cs typeface="+mn-cs"/>
              </a:rPr>
              <a:t>«Вера состоит в том, что мы верим тому, чего не видим; а наградой за веру является возможность увидеть то, во что мы верим.»</a:t>
            </a:r>
          </a:p>
          <a:p>
            <a:r>
              <a:rPr lang="ru-RU" sz="1200" b="0" i="0" kern="1200" dirty="0">
                <a:solidFill>
                  <a:schemeClr val="tx1"/>
                </a:solidFill>
                <a:latin typeface="+mn-lt"/>
                <a:ea typeface="+mn-ea"/>
                <a:cs typeface="+mn-cs"/>
              </a:rPr>
              <a:t>Верьте, чтобы получать награду не только в будущем, а уже сегодня!</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40</a:t>
            </a:fld>
            <a:endParaRPr lang="ru-RU"/>
          </a:p>
        </p:txBody>
      </p:sp>
    </p:spTree>
    <p:extLst>
      <p:ext uri="{BB962C8B-B14F-4D97-AF65-F5344CB8AC3E}">
        <p14:creationId xmlns:p14="http://schemas.microsoft.com/office/powerpoint/2010/main" val="4036020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Однажды врач осматривал пациента, который жаловался на множество симптомов.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Однако ни один из этих симптомов не был характерен ни для какого известного синдрома или комплекса заболеваний.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Пациент сказал врачу, что, возможно, его сглазили, и поэтому он болен.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Тогда врач взял две небольшие стеклянные пробирки и заполнил одну перекисью водорода, а другую водой.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Пациент не знал, что в пробирках были разные жидкости.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Затем врач взял у пациента небольшое количество крови и поместил несколько капель в пробирку с перекисью водорода.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Естественно, смесь в пробирке сразу же зашипела и вспенилась, а врач со знанием дела закивал головой: «</a:t>
            </a:r>
            <a:r>
              <a:rPr lang="ru-RU" sz="1200" kern="1200" dirty="0" err="1">
                <a:solidFill>
                  <a:schemeClr val="tx1"/>
                </a:solidFill>
                <a:latin typeface="+mn-lt"/>
                <a:ea typeface="+mn-ea"/>
                <a:cs typeface="+mn-cs"/>
              </a:rPr>
              <a:t>Да-а</a:t>
            </a:r>
            <a:r>
              <a:rPr lang="ru-RU" sz="1200" kern="1200" dirty="0">
                <a:solidFill>
                  <a:schemeClr val="tx1"/>
                </a:solidFill>
                <a:latin typeface="+mn-lt"/>
                <a:ea typeface="+mn-ea"/>
                <a:cs typeface="+mn-cs"/>
              </a:rPr>
              <a:t>, - сказал он, - вам это пойдет на пользу».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Затем он сделал пациенту инъекцию физиологического раствора и попросил его подождать в приемной.</a:t>
            </a:r>
            <a:endParaRPr lang="en-CA" sz="12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6</a:t>
            </a:fld>
            <a:endParaRPr lang="ru-RU"/>
          </a:p>
        </p:txBody>
      </p:sp>
    </p:spTree>
    <p:extLst>
      <p:ext uri="{BB962C8B-B14F-4D97-AF65-F5344CB8AC3E}">
        <p14:creationId xmlns:p14="http://schemas.microsoft.com/office/powerpoint/2010/main" val="2712236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Через некоторое время врач снова вызвал пациента в свой кабинет и снова взял у него небольшое количество крови, на этот раз поместив несколько капель в пробирку с обычной водой.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Как и ожидалось, никакой реакции при этом не произошло.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Врач сказал пациенту, что сглаз был снят, и пациент ушел, чувствуя себя намного лучше.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История гласит, что пациент рассказал всем своим друзьям о том, как он был исцелен, и многие из них пришли к этому врачу за таким же лечением!</a:t>
            </a:r>
            <a:endParaRPr lang="en-CA" sz="12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7</a:t>
            </a:fld>
            <a:endParaRPr lang="ru-RU"/>
          </a:p>
        </p:txBody>
      </p:sp>
    </p:spTree>
    <p:extLst>
      <p:ext uri="{BB962C8B-B14F-4D97-AF65-F5344CB8AC3E}">
        <p14:creationId xmlns:p14="http://schemas.microsoft.com/office/powerpoint/2010/main" val="3726967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Как показывает эта история, в вере заключена огромная сила. Для многих торговцев шарлатанскими снадобьями этот феномен является мощным источником дохода. Недобросовестные продавцы способны убеждать покупателей в необходимости своих товаров и создавать ажиотажный спрос на них.  Затем они продают им травяные сборы, ненужные минеральные добавки, биологически активные добавки, пищевые добавки, специальные диеты, а также магнитную и электрическую терапию,  осуществляемую посредством пустых черных ящиков или оборудования, создающего </a:t>
            </a:r>
            <a:r>
              <a:rPr lang="ru-RU" sz="1200" kern="1200" dirty="0" err="1">
                <a:solidFill>
                  <a:schemeClr val="tx1"/>
                </a:solidFill>
                <a:latin typeface="+mn-lt"/>
                <a:ea typeface="+mn-ea"/>
                <a:cs typeface="+mn-cs"/>
              </a:rPr>
              <a:t>электро</a:t>
            </a:r>
            <a:r>
              <a:rPr lang="ru-RU" sz="1200" kern="1200" dirty="0">
                <a:solidFill>
                  <a:schemeClr val="tx1"/>
                </a:solidFill>
                <a:latin typeface="+mn-lt"/>
                <a:ea typeface="+mn-ea"/>
                <a:cs typeface="+mn-cs"/>
              </a:rPr>
              <a:t> импульсы малой мощности. Они торгуют тем, что можно назвать «фактором доверчивости».  Для тех, кто здоров, единственной потерей окажется некоторая сумма денег, с которой  они вскоре расстанутся. Однако в ситуации, связанной с лечением серьезного заболевания, например, рака, отсрочка традиционного курса лечения иногда приводит к смертельному исходу, а также к потере ограниченных драгоценных ресурсов, потраченных на приобретение бесполезного «лекарства от всех болезней». Вот почему важно верить в то, что надежно, а не в методы, эффективность которых не доказана.</a:t>
            </a:r>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8</a:t>
            </a:fld>
            <a:endParaRPr lang="ru-RU"/>
          </a:p>
        </p:txBody>
      </p:sp>
    </p:spTree>
    <p:extLst>
      <p:ext uri="{BB962C8B-B14F-4D97-AF65-F5344CB8AC3E}">
        <p14:creationId xmlns:p14="http://schemas.microsoft.com/office/powerpoint/2010/main" val="1104858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Убеждение  – или вера, в религиозном смысле – показали  статистически значимые преимущества, которые превышают эффект плацебо.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При изучении религиозного опыта американцев, достигших возраста 100 лет, исследователи обнаружили, что религиозность существенно улучшила их здоровье.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Хотя многие вопросы по-прежнему остаются без ответа, преимущества доверия Богу – это результат духовной жизни, которая есть более чем только посещение религиозных служений.</a:t>
            </a:r>
            <a:endParaRPr lang="en-US" sz="1200" kern="1200" dirty="0">
              <a:solidFill>
                <a:schemeClr val="tx1"/>
              </a:solidFill>
              <a:effectLst/>
              <a:latin typeface="+mn-lt"/>
              <a:ea typeface="+mn-ea"/>
              <a:cs typeface="+mn-cs"/>
            </a:endParaRPr>
          </a:p>
          <a:p>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9</a:t>
            </a:fld>
            <a:endParaRPr lang="ru-RU"/>
          </a:p>
        </p:txBody>
      </p:sp>
    </p:spTree>
    <p:extLst>
      <p:ext uri="{BB962C8B-B14F-4D97-AF65-F5344CB8AC3E}">
        <p14:creationId xmlns:p14="http://schemas.microsoft.com/office/powerpoint/2010/main" val="3043303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Исследование, которое сопоставило смертность в светских и религиозных кибуцах (сельскохозяйственные коммуны) в Израиле, за 15-летний период наблюдения обнаружило более низкую смертность в религиозной группе.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С поправкой на возраст риск преждевременной смерти членов светского кибуца был в 1,8 раза выше для мужчин и в 2,7 раза выше для женщин, по сравнению с религиозными кибуцами.</a:t>
            </a:r>
            <a:endParaRPr lang="en-CA" sz="12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10</a:t>
            </a:fld>
            <a:endParaRPr lang="ru-RU"/>
          </a:p>
        </p:txBody>
      </p:sp>
    </p:spTree>
    <p:extLst>
      <p:ext uri="{BB962C8B-B14F-4D97-AF65-F5344CB8AC3E}">
        <p14:creationId xmlns:p14="http://schemas.microsoft.com/office/powerpoint/2010/main" val="81755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Исследование, проведенное среди  </a:t>
            </a:r>
            <a:r>
              <a:rPr lang="ru-RU" sz="1200" kern="1200" dirty="0" err="1">
                <a:solidFill>
                  <a:schemeClr val="tx1"/>
                </a:solidFill>
                <a:latin typeface="+mn-lt"/>
                <a:ea typeface="+mn-ea"/>
                <a:cs typeface="+mn-cs"/>
              </a:rPr>
              <a:t>афро-американцев</a:t>
            </a:r>
            <a:r>
              <a:rPr lang="ru-RU" sz="1200" kern="1200" dirty="0">
                <a:solidFill>
                  <a:schemeClr val="tx1"/>
                </a:solidFill>
                <a:latin typeface="+mn-lt"/>
                <a:ea typeface="+mn-ea"/>
                <a:cs typeface="+mn-cs"/>
              </a:rPr>
              <a:t>,  показало, что у тех, кто участвовал в организованной религиозной деятельности, улучшилось здоровье и чувство удовлетворения жизнью.</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Исследователь из Университета Дьюка </a:t>
            </a:r>
            <a:r>
              <a:rPr lang="ru-RU" sz="1200" kern="1200" dirty="0" err="1">
                <a:solidFill>
                  <a:schemeClr val="tx1"/>
                </a:solidFill>
                <a:latin typeface="+mn-lt"/>
                <a:ea typeface="+mn-ea"/>
                <a:cs typeface="+mn-cs"/>
              </a:rPr>
              <a:t>С.Дж.Эллисон</a:t>
            </a:r>
            <a:r>
              <a:rPr lang="ru-RU" sz="1200" kern="1200" dirty="0">
                <a:solidFill>
                  <a:schemeClr val="tx1"/>
                </a:solidFill>
                <a:latin typeface="+mn-lt"/>
                <a:ea typeface="+mn-ea"/>
                <a:cs typeface="+mn-cs"/>
              </a:rPr>
              <a:t> (</a:t>
            </a:r>
            <a:r>
              <a:rPr lang="en-US" sz="1200" kern="1200" dirty="0">
                <a:solidFill>
                  <a:schemeClr val="tx1"/>
                </a:solidFill>
                <a:latin typeface="+mn-lt"/>
                <a:ea typeface="+mn-ea"/>
                <a:cs typeface="+mn-cs"/>
              </a:rPr>
              <a:t>C</a:t>
            </a:r>
            <a:r>
              <a:rPr lang="ru-RU" sz="1200" kern="1200" dirty="0">
                <a:solidFill>
                  <a:schemeClr val="tx1"/>
                </a:solidFill>
                <a:latin typeface="+mn-lt"/>
                <a:ea typeface="+mn-ea"/>
                <a:cs typeface="+mn-cs"/>
              </a:rPr>
              <a:t>. </a:t>
            </a:r>
            <a:r>
              <a:rPr lang="en-US" sz="1200" kern="1200" dirty="0">
                <a:solidFill>
                  <a:schemeClr val="tx1"/>
                </a:solidFill>
                <a:latin typeface="+mn-lt"/>
                <a:ea typeface="+mn-ea"/>
                <a:cs typeface="+mn-cs"/>
              </a:rPr>
              <a:t>G</a:t>
            </a:r>
            <a:r>
              <a:rPr lang="ru-RU" sz="1200" kern="1200" dirty="0">
                <a:solidFill>
                  <a:schemeClr val="tx1"/>
                </a:solidFill>
                <a:latin typeface="+mn-lt"/>
                <a:ea typeface="+mn-ea"/>
                <a:cs typeface="+mn-cs"/>
              </a:rPr>
              <a:t>. </a:t>
            </a:r>
            <a:r>
              <a:rPr lang="en-US" sz="1200" kern="1200" dirty="0">
                <a:solidFill>
                  <a:schemeClr val="tx1"/>
                </a:solidFill>
                <a:latin typeface="+mn-lt"/>
                <a:ea typeface="+mn-ea"/>
                <a:cs typeface="+mn-cs"/>
              </a:rPr>
              <a:t>Ellison</a:t>
            </a:r>
            <a:r>
              <a:rPr lang="ru-RU" sz="1200" kern="1200" dirty="0">
                <a:solidFill>
                  <a:schemeClr val="tx1"/>
                </a:solidFill>
                <a:latin typeface="+mn-lt"/>
                <a:ea typeface="+mn-ea"/>
                <a:cs typeface="+mn-cs"/>
              </a:rPr>
              <a:t>) обнаружил, что отсутствие религиозной принадлежности увеличивает риск развития депрессии у </a:t>
            </a:r>
            <a:r>
              <a:rPr lang="ru-RU" sz="1200" kern="1200" dirty="0" err="1">
                <a:solidFill>
                  <a:schemeClr val="tx1"/>
                </a:solidFill>
                <a:latin typeface="+mn-lt"/>
                <a:ea typeface="+mn-ea"/>
                <a:cs typeface="+mn-cs"/>
              </a:rPr>
              <a:t>афро-американцев</a:t>
            </a:r>
            <a:r>
              <a:rPr lang="ru-RU" sz="1200" kern="1200" dirty="0">
                <a:solidFill>
                  <a:schemeClr val="tx1"/>
                </a:solidFill>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11</a:t>
            </a:fld>
            <a:endParaRPr lang="ru-RU"/>
          </a:p>
        </p:txBody>
      </p:sp>
    </p:spTree>
    <p:extLst>
      <p:ext uri="{BB962C8B-B14F-4D97-AF65-F5344CB8AC3E}">
        <p14:creationId xmlns:p14="http://schemas.microsoft.com/office/powerpoint/2010/main" val="4019777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AF463A-BC7C-46EE-9F1E-7F377CCA4891}" type="datetimeFigureOut">
              <a:rPr lang="en-US" smtClean="0"/>
              <a:pPr/>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add title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AF463A-BC7C-46EE-9F1E-7F377CCA4891}" type="datetimeFigureOut">
              <a:rPr lang="en-US" smtClean="0"/>
              <a:pPr/>
              <a:t>3/25/22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AF463A-BC7C-46EE-9F1E-7F377CCA4891}" type="datetimeFigureOut">
              <a:rPr lang="en-US" smtClean="0"/>
              <a:pPr/>
              <a:t>3/25/22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AF463A-BC7C-46EE-9F1E-7F377CCA4891}" type="datetimeFigureOut">
              <a:rPr lang="en-US" smtClean="0"/>
              <a:pPr/>
              <a:t>3/25/22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3/25/22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3/25/22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JPG"/>
          <p:cNvPicPr>
            <a:picLocks noChangeAspect="1"/>
          </p:cNvPicPr>
          <p:nvPr/>
        </p:nvPicPr>
        <p:blipFill>
          <a:blip r:embed="rId2"/>
          <a:stretch>
            <a:fillRect/>
          </a:stretch>
        </p:blipFill>
        <p:spPr>
          <a:xfrm>
            <a:off x="0" y="0"/>
            <a:ext cx="9144000" cy="6858000"/>
          </a:xfrm>
          <a:prstGeom prst="rect">
            <a:avLst/>
          </a:prstGeom>
        </p:spPr>
      </p:pic>
      <p:sp>
        <p:nvSpPr>
          <p:cNvPr id="8" name="Прямоугольник 7"/>
          <p:cNvSpPr/>
          <p:nvPr/>
        </p:nvSpPr>
        <p:spPr>
          <a:xfrm rot="21219924">
            <a:off x="2255361" y="2116343"/>
            <a:ext cx="5299109" cy="1938992"/>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ru-RU" sz="6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Жизнь</a:t>
            </a:r>
          </a:p>
          <a:p>
            <a:pPr algn="ctr"/>
            <a:r>
              <a:rPr lang="ru-RU" sz="6000" b="1">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как праздник</a:t>
            </a:r>
            <a:endParaRPr lang="ru-RU" sz="6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0.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2.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4.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5.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6.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92333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5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Проблемы стресса</a:t>
            </a:r>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830997"/>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Длительный стресс …</a:t>
            </a:r>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8.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92333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5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Стресс и тахикардия</a:t>
            </a:r>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9.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JPG"/>
          <p:cNvPicPr>
            <a:picLocks noChangeAspect="1"/>
          </p:cNvPicPr>
          <p:nvPr/>
        </p:nvPicPr>
        <p:blipFill>
          <a:blip r:embed="rId2"/>
          <a:stretch>
            <a:fillRect/>
          </a:stretch>
        </p:blipFill>
        <p:spPr>
          <a:xfrm>
            <a:off x="0" y="0"/>
            <a:ext cx="9144000" cy="6858000"/>
          </a:xfrm>
          <a:prstGeom prst="rect">
            <a:avLst/>
          </a:prstGeom>
        </p:spPr>
      </p:pic>
      <p:sp>
        <p:nvSpPr>
          <p:cNvPr id="9" name="Прямоугольник 8"/>
          <p:cNvSpPr/>
          <p:nvPr/>
        </p:nvSpPr>
        <p:spPr>
          <a:xfrm>
            <a:off x="4876800" y="4765119"/>
            <a:ext cx="2520242" cy="2092881"/>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13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В</a:t>
            </a:r>
            <a:r>
              <a:rPr lang="ru-RU" sz="8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ера</a:t>
            </a:r>
            <a:endParaRPr lang="ru-RU" sz="54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0.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2.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4.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5.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6.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830997"/>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Четыре типа молитвы:</a:t>
            </a:r>
          </a:p>
        </p:txBody>
      </p:sp>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8.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76944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Роль молитвы в исцелении</a:t>
            </a: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a:t>
            </a:r>
          </a:p>
        </p:txBody>
      </p:sp>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9.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30.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76944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Чему верить?</a:t>
            </a:r>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31.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76944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Вера - это основа жизни! </a:t>
            </a:r>
          </a:p>
        </p:txBody>
      </p:sp>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32.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76944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Покой души</a:t>
            </a:r>
          </a:p>
        </p:txBody>
      </p:sp>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33.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838200" y="5715000"/>
            <a:ext cx="6096000" cy="584775"/>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200" b="1" dirty="0" err="1">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Дуайт</a:t>
            </a:r>
            <a:r>
              <a:rPr lang="ru-RU" sz="32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Л. </a:t>
            </a:r>
            <a:r>
              <a:rPr lang="ru-RU" sz="3200" b="1" dirty="0" err="1">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Муди</a:t>
            </a:r>
            <a:r>
              <a:rPr lang="ru-RU" sz="32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a:t>
            </a:r>
          </a:p>
        </p:txBody>
      </p:sp>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34.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Практическое  применение…</a:t>
            </a:r>
          </a:p>
        </p:txBody>
      </p:sp>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35.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36.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37.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38.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39.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4.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92333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5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Чему верить?</a:t>
            </a:r>
          </a:p>
        </p:txBody>
      </p:sp>
    </p:spTree>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40.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533400" y="685800"/>
            <a:ext cx="8305800" cy="464742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Вера состоит в том, </a:t>
            </a:r>
            <a:b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что мы верим тому, </a:t>
            </a:r>
            <a:b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чего не видим; </a:t>
            </a:r>
            <a:b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а наградой за веру </a:t>
            </a:r>
            <a:b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является возможность </a:t>
            </a:r>
            <a:b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увидеть то, во что мы верим. </a:t>
            </a:r>
          </a:p>
          <a:p>
            <a:r>
              <a:rPr lang="ru-RU" sz="2000" b="1">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ч                        </a:t>
            </a:r>
            <a:r>
              <a:rPr lang="ru-RU" sz="2800" b="1">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Аврелий</a:t>
            </a:r>
            <a:r>
              <a:rPr lang="ru-RU" sz="2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Августин</a:t>
            </a: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5.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6.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7.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8.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9.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76944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Убеждение</a:t>
            </a: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a:t>
            </a:r>
          </a:p>
        </p:txBody>
      </p:sp>
    </p:spTree>
  </p:cSld>
  <p:clrMapOvr>
    <a:masterClrMapping/>
  </p:clrMapOvr>
  <p:transition>
    <p:dissolv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TotalTime>
  <Words>2833</Words>
  <Application>Microsoft Macintosh PowerPoint</Application>
  <PresentationFormat>Экран (4:3)</PresentationFormat>
  <Paragraphs>161</Paragraphs>
  <Slides>40</Slides>
  <Notes>38</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40</vt:i4>
      </vt:variant>
    </vt:vector>
  </HeadingPairs>
  <TitlesOfParts>
    <vt:vector size="45" baseType="lpstr">
      <vt:lpstr>Adventure</vt:lpstr>
      <vt:lpstr>Cricket</vt:lpstr>
      <vt:lpstr>Calibri</vt:lpstr>
      <vt:lpstr>Arial</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dc:creator>
  <cp:lastModifiedBy>Microsoft Office User</cp:lastModifiedBy>
  <cp:revision>95</cp:revision>
  <dcterms:created xsi:type="dcterms:W3CDTF">2015-01-31T17:45:20Z</dcterms:created>
  <dcterms:modified xsi:type="dcterms:W3CDTF">2022-03-25T06:09:38Z</dcterms:modified>
</cp:coreProperties>
</file>