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sldIdLst>
    <p:sldId id="299" r:id="rId2"/>
    <p:sldId id="259" r:id="rId3"/>
    <p:sldId id="260" r:id="rId4"/>
    <p:sldId id="261" r:id="rId5"/>
    <p:sldId id="262" r:id="rId6"/>
    <p:sldId id="263" r:id="rId7"/>
    <p:sldId id="300" r:id="rId8"/>
    <p:sldId id="265" r:id="rId9"/>
    <p:sldId id="266" r:id="rId10"/>
    <p:sldId id="301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305" r:id="rId25"/>
    <p:sldId id="306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04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024"/>
  </p:normalViewPr>
  <p:slideViewPr>
    <p:cSldViewPr snapToGrid="0">
      <p:cViewPr varScale="1">
        <p:scale>
          <a:sx n="118" d="100"/>
          <a:sy n="118" d="100"/>
        </p:scale>
        <p:origin x="3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5309-FA13-9B49-A41D-B32CCE20C3CA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9D6C-59C7-D247-92A9-6396EDF9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16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5309-FA13-9B49-A41D-B32CCE20C3CA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9D6C-59C7-D247-92A9-6396EDF9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43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5309-FA13-9B49-A41D-B32CCE20C3CA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9D6C-59C7-D247-92A9-6396EDF9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97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335657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5309-FA13-9B49-A41D-B32CCE20C3CA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9D6C-59C7-D247-92A9-6396EDF9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7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5309-FA13-9B49-A41D-B32CCE20C3CA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9D6C-59C7-D247-92A9-6396EDF9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6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5309-FA13-9B49-A41D-B32CCE20C3CA}" type="datetimeFigureOut">
              <a:rPr lang="en-US" smtClean="0"/>
              <a:t>3/10/23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9D6C-59C7-D247-92A9-6396EDF9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5309-FA13-9B49-A41D-B32CCE20C3CA}" type="datetimeFigureOut">
              <a:rPr lang="en-US" smtClean="0"/>
              <a:t>3/10/23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9D6C-59C7-D247-92A9-6396EDF9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16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5309-FA13-9B49-A41D-B32CCE20C3CA}" type="datetimeFigureOut">
              <a:rPr lang="en-US" smtClean="0"/>
              <a:t>3/10/23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9D6C-59C7-D247-92A9-6396EDF9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2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5309-FA13-9B49-A41D-B32CCE20C3CA}" type="datetimeFigureOut">
              <a:rPr lang="en-US" smtClean="0"/>
              <a:t>3/10/23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9D6C-59C7-D247-92A9-6396EDF9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91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5309-FA13-9B49-A41D-B32CCE20C3CA}" type="datetimeFigureOut">
              <a:rPr lang="en-US" smtClean="0"/>
              <a:t>3/10/23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9D6C-59C7-D247-92A9-6396EDF9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82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75309-FA13-9B49-A41D-B32CCE20C3CA}" type="datetimeFigureOut">
              <a:rPr lang="en-US" smtClean="0"/>
              <a:t>3/10/23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79D6C-59C7-D247-92A9-6396EDF9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8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000">
              <a:srgbClr val="002060"/>
            </a:gs>
            <a:gs pos="92000">
              <a:srgbClr val="282CFD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75309-FA13-9B49-A41D-B32CCE20C3CA}" type="datetimeFigureOut">
              <a:rPr lang="en-US" smtClean="0"/>
              <a:t>3/10/23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79D6C-59C7-D247-92A9-6396EDF9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093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louisrtorres@cs.com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06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Double-click to edit"/>
          <p:cNvSpPr txBox="1">
            <a:spLocks noGrp="1"/>
          </p:cNvSpPr>
          <p:nvPr>
            <p:ph type="title"/>
          </p:nvPr>
        </p:nvSpPr>
        <p:spPr>
          <a:xfrm>
            <a:off x="255850" y="178593"/>
            <a:ext cx="5300134" cy="488447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8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Пошли жнецов</a:t>
            </a:r>
            <a:endParaRPr sz="8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078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55982" y="521403"/>
            <a:ext cx="4073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FFFF00"/>
                </a:solidFill>
                <a:latin typeface="Helvetica Neue"/>
              </a:rPr>
              <a:t>Иисус сказал: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0990" y="2398735"/>
            <a:ext cx="8063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Helvetica Neue"/>
              </a:rPr>
              <a:t>Проповедуйте!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58990" y="1490846"/>
            <a:ext cx="2467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err="1">
                <a:solidFill>
                  <a:srgbClr val="FFFF00"/>
                </a:solidFill>
                <a:latin typeface="Helvetica Neue"/>
              </a:rPr>
              <a:t>Мк</a:t>
            </a:r>
            <a:r>
              <a:rPr lang="ru-RU" sz="4000" b="1" dirty="0">
                <a:solidFill>
                  <a:srgbClr val="FFFF00"/>
                </a:solidFill>
                <a:latin typeface="Helvetica Neue"/>
              </a:rPr>
              <a:t>. 16:15</a:t>
            </a:r>
          </a:p>
        </p:txBody>
      </p:sp>
      <p:pic>
        <p:nvPicPr>
          <p:cNvPr id="6" name="img5.jpg" descr="img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38406"/>
            <a:ext cx="3960000" cy="221959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/>
          <p:cNvSpPr txBox="1"/>
          <p:nvPr/>
        </p:nvSpPr>
        <p:spPr>
          <a:xfrm>
            <a:off x="1760990" y="3614401"/>
            <a:ext cx="8063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Helvetica Neue"/>
              </a:rPr>
              <a:t>Kerusso</a:t>
            </a:r>
            <a:endParaRPr lang="ru-RU" sz="6000" b="1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3392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img6.jpg" descr="img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228623"/>
            <a:ext cx="3960000" cy="26293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1760990" y="2175215"/>
            <a:ext cx="80633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>
                <a:latin typeface="Helvetica Neue"/>
              </a:rPr>
              <a:t>Кто?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g7.jpg" descr="img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587776"/>
            <a:ext cx="3960000" cy="227022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/>
          <p:cNvSpPr txBox="1"/>
          <p:nvPr/>
        </p:nvSpPr>
        <p:spPr>
          <a:xfrm>
            <a:off x="1450637" y="1071681"/>
            <a:ext cx="91120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Helvetica Neue"/>
              </a:rPr>
              <a:t>«И Дух и невеста говорят: приди! </a:t>
            </a:r>
            <a:r>
              <a:rPr lang="en-US" sz="4000" b="1" dirty="0">
                <a:latin typeface="Helvetica Neue"/>
              </a:rPr>
              <a:t> </a:t>
            </a:r>
            <a:r>
              <a:rPr lang="ru-RU" sz="4000" b="1" dirty="0">
                <a:latin typeface="Helvetica Neue"/>
              </a:rPr>
              <a:t>И слышавший да </a:t>
            </a:r>
            <a:r>
              <a:rPr lang="ru-RU" sz="4000" b="1" dirty="0">
                <a:solidFill>
                  <a:srgbClr val="FFFF00"/>
                </a:solidFill>
                <a:latin typeface="Helvetica Neue"/>
              </a:rPr>
              <a:t>скажет</a:t>
            </a:r>
            <a:r>
              <a:rPr lang="ru-RU" sz="4000" b="1" dirty="0">
                <a:latin typeface="Helvetica Neue"/>
              </a:rPr>
              <a:t> приди! Жаждущий пусть приходит, и желающий пусть берет воду жизни даром».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9825" y="4485390"/>
            <a:ext cx="24336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FFFF00"/>
                </a:solidFill>
                <a:latin typeface="Helvetica Neue"/>
              </a:rPr>
              <a:t>Откр</a:t>
            </a:r>
            <a:r>
              <a:rPr lang="ru-RU" sz="3200" b="1" dirty="0">
                <a:solidFill>
                  <a:srgbClr val="FFFF00"/>
                </a:solidFill>
                <a:latin typeface="Helvetica Neue"/>
              </a:rPr>
              <a:t>. 22:17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8.jpg" descr="img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34515"/>
            <a:ext cx="3960000" cy="222348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208384" y="558797"/>
            <a:ext cx="902419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Helvetica Neue"/>
              </a:rPr>
              <a:t>«Признаки скорого пришествия Христа слишком очевидны и не подлежат сомнению; поэтому всякому, исповедующему истину, надо стать живым проповедником. Бог призывает бодрствовать всех — как проповедников, так и народ». </a:t>
            </a:r>
          </a:p>
          <a:p>
            <a:endParaRPr lang="ru-RU" sz="3200" b="1" dirty="0">
              <a:latin typeface="Helvetica Neue"/>
            </a:endParaRPr>
          </a:p>
          <a:p>
            <a:r>
              <a:rPr lang="ru-RU" sz="2800" i="1" dirty="0">
                <a:latin typeface="Helvetica Neue"/>
              </a:rPr>
              <a:t>Свидетельства для Церкви, с. 260.3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9.jpg" descr="img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14803"/>
            <a:ext cx="3960000" cy="224319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061060" y="531690"/>
            <a:ext cx="896468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Helvetica Neue"/>
              </a:rPr>
              <a:t>«Все, принявшие Христа, призваны трудиться во имя спасения своих ближних. “И Дух и невеста говорят: приди! И слышавший да скажет: приди!” </a:t>
            </a:r>
            <a:r>
              <a:rPr lang="ru-RU" sz="2400" b="1" dirty="0">
                <a:latin typeface="Helvetica Neue"/>
              </a:rPr>
              <a:t>(</a:t>
            </a:r>
            <a:r>
              <a:rPr lang="ru-RU" sz="2400" b="1" dirty="0" err="1">
                <a:latin typeface="Helvetica Neue"/>
              </a:rPr>
              <a:t>Откр</a:t>
            </a:r>
            <a:r>
              <a:rPr lang="ru-RU" sz="2400" b="1" dirty="0">
                <a:latin typeface="Helvetica Neue"/>
              </a:rPr>
              <a:t>. 22:17) </a:t>
            </a:r>
            <a:r>
              <a:rPr lang="ru-RU" sz="3200" b="1" dirty="0">
                <a:latin typeface="Helvetica Neue"/>
              </a:rPr>
              <a:t>Ответственность за возвещение этого призыва лежит на всей Церкви. </a:t>
            </a:r>
          </a:p>
          <a:p>
            <a:r>
              <a:rPr lang="ru-RU" sz="3200" b="1" dirty="0">
                <a:latin typeface="Helvetica Neue"/>
              </a:rPr>
              <a:t>Все, слышавшие эти слова, должны подхватить их и сказать: “Приди!”».</a:t>
            </a:r>
          </a:p>
          <a:p>
            <a:endParaRPr lang="ru-RU" sz="2800" dirty="0">
              <a:latin typeface="Helvetica Neue"/>
            </a:endParaRPr>
          </a:p>
          <a:p>
            <a:r>
              <a:rPr lang="ru-RU" sz="2800" i="1" dirty="0">
                <a:latin typeface="Helvetica Neue"/>
              </a:rPr>
              <a:t>Удивительная Божья благодать, с. 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10.jpg" descr="img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21823"/>
            <a:ext cx="3960000" cy="22361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341121" y="723153"/>
            <a:ext cx="93377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Helvetica Neue"/>
              </a:rPr>
              <a:t>«Слова, сказанные Христом, должны повторять те, кто верят им. Имеющие настоящую веру докажут ее тем, что будут трудиться для душ, находящихся во мраке».</a:t>
            </a:r>
          </a:p>
          <a:p>
            <a:endParaRPr lang="ru-RU" sz="3600" b="1" dirty="0">
              <a:latin typeface="Helvetica Neue"/>
            </a:endParaRPr>
          </a:p>
          <a:p>
            <a:r>
              <a:rPr lang="ru-RU" sz="3200" i="1" dirty="0">
                <a:latin typeface="Helvetica Neue"/>
              </a:rPr>
              <a:t>Дабы мне познать Его, с. 337</a:t>
            </a:r>
          </a:p>
          <a:p>
            <a:endParaRPr lang="ru-RU" sz="3600" b="1" dirty="0">
              <a:latin typeface="Helvetica Neue"/>
            </a:endParaRPr>
          </a:p>
          <a:p>
            <a:endParaRPr lang="ru-RU" sz="3600" b="1" dirty="0">
              <a:latin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g11.jpg" descr="img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29305"/>
            <a:ext cx="3960000" cy="22301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493520" y="1005618"/>
            <a:ext cx="9566366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Helvetica Neue"/>
              </a:rPr>
              <a:t>«Роковая ошибка думать, что спасение душ — дело только рукоположенного служителя... Все, получившие жизнь во Христе, призваны трудиться во имя спасения своих ближних».</a:t>
            </a:r>
          </a:p>
          <a:p>
            <a:pPr algn="r"/>
            <a:endParaRPr lang="ru-RU" sz="3200" i="1" dirty="0">
              <a:latin typeface="Helvetica Neue"/>
            </a:endParaRPr>
          </a:p>
          <a:p>
            <a:r>
              <a:rPr lang="ru-RU" sz="3200" i="1" dirty="0">
                <a:latin typeface="Helvetica Neue"/>
              </a:rPr>
              <a:t>Желание веков, с. 822.2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img12.jpg" descr="img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598911"/>
            <a:ext cx="3960000" cy="225908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648100" y="888230"/>
            <a:ext cx="86497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Helvetica Neue"/>
              </a:rPr>
              <a:t>«Как когда-то Христос послал Своих учеников, так сегодня Он посылает членов Своей Церкви.   Им дана та же сила, что и апостолам».</a:t>
            </a:r>
          </a:p>
          <a:p>
            <a:pPr algn="r"/>
            <a:endParaRPr lang="ru-RU" sz="3200" b="1" dirty="0">
              <a:latin typeface="Helvetica Neue"/>
            </a:endParaRPr>
          </a:p>
          <a:p>
            <a:r>
              <a:rPr lang="ru-RU" sz="3200" i="1" dirty="0">
                <a:latin typeface="Helvetica Neue"/>
              </a:rPr>
              <a:t>Деяние апостолов, с. 599.2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g13.jpg" descr="img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27095"/>
            <a:ext cx="3960000" cy="223090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286625" y="635245"/>
            <a:ext cx="100011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Helvetica Neue"/>
              </a:rPr>
              <a:t>«Бог мог бы спасать грешников и без нашей помощи. Сотрудничать с Ним необходимо нам, </a:t>
            </a:r>
            <a:r>
              <a:rPr lang="ru-RU" sz="3600" b="1" dirty="0">
                <a:solidFill>
                  <a:srgbClr val="FFFF00"/>
                </a:solidFill>
                <a:latin typeface="Helvetica Neue"/>
              </a:rPr>
              <a:t>дабы выработать </a:t>
            </a:r>
            <a:r>
              <a:rPr lang="ru-RU" sz="3600" b="1" dirty="0">
                <a:latin typeface="Helvetica Neue"/>
              </a:rPr>
              <a:t>характер, подобный Христову. </a:t>
            </a:r>
          </a:p>
          <a:p>
            <a:r>
              <a:rPr lang="ru-RU" sz="3600" b="1" dirty="0">
                <a:latin typeface="Helvetica Neue"/>
              </a:rPr>
              <a:t>Чтобы радоваться вместе с Ним каждой новой искупленной душе, мы должны участвовать в работе нашего Спасителя».</a:t>
            </a:r>
          </a:p>
          <a:p>
            <a:endParaRPr lang="ru-RU" sz="3600" b="1" dirty="0">
              <a:latin typeface="Helvetica Neue"/>
            </a:endParaRPr>
          </a:p>
          <a:p>
            <a:r>
              <a:rPr lang="ru-RU" sz="3200" i="1" dirty="0">
                <a:latin typeface="Helvetica Neue"/>
              </a:rPr>
              <a:t>Желание веков, с. 142.2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g14.jpg" descr="img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40889"/>
            <a:ext cx="3960000" cy="221711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119448" y="612424"/>
            <a:ext cx="101027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Helvetica Neue"/>
              </a:rPr>
              <a:t>«Каждому, ставшему причастником Его благодати, Господь предписывает работать для ближних. Каждый из нас должен трудиться там, где находится; какую бы должность или положение в обществе мы ни занимали, мы обязаны говорить: “Вот я, пошли меня” </a:t>
            </a:r>
            <a:r>
              <a:rPr lang="ru-RU" sz="2800" b="1" dirty="0">
                <a:latin typeface="Helvetica Neue"/>
              </a:rPr>
              <a:t>(Ис. 6:8). </a:t>
            </a:r>
            <a:r>
              <a:rPr lang="ru-RU" sz="3200" b="1" dirty="0">
                <a:latin typeface="Helvetica Neue"/>
              </a:rPr>
              <a:t>На </a:t>
            </a:r>
            <a:r>
              <a:rPr lang="ru-RU" sz="3200" b="1" dirty="0">
                <a:solidFill>
                  <a:srgbClr val="FFFF00"/>
                </a:solidFill>
                <a:latin typeface="Helvetica Neue"/>
              </a:rPr>
              <a:t>служителе слова</a:t>
            </a:r>
            <a:r>
              <a:rPr lang="ru-RU" sz="3200" b="1" dirty="0">
                <a:latin typeface="Helvetica Neue"/>
              </a:rPr>
              <a:t>, </a:t>
            </a:r>
            <a:r>
              <a:rPr lang="ru-RU" sz="3200" b="1" dirty="0">
                <a:solidFill>
                  <a:srgbClr val="FFFF00"/>
                </a:solidFill>
                <a:latin typeface="Helvetica Neue"/>
              </a:rPr>
              <a:t>медсестре-миссионерке</a:t>
            </a:r>
            <a:r>
              <a:rPr lang="ru-RU" sz="3200" b="1" dirty="0">
                <a:latin typeface="Helvetica Neue"/>
              </a:rPr>
              <a:t>, </a:t>
            </a:r>
            <a:r>
              <a:rPr lang="ru-RU" sz="3200" b="1" dirty="0">
                <a:solidFill>
                  <a:srgbClr val="FFFF00"/>
                </a:solidFill>
                <a:latin typeface="Helvetica Neue"/>
              </a:rPr>
              <a:t>враче-христианине</a:t>
            </a:r>
            <a:r>
              <a:rPr lang="ru-RU" sz="3200" b="1" dirty="0">
                <a:latin typeface="Helvetica Neue"/>
              </a:rPr>
              <a:t>, </a:t>
            </a:r>
            <a:r>
              <a:rPr lang="ru-RU" sz="3200" b="1" dirty="0">
                <a:solidFill>
                  <a:srgbClr val="FFFF00"/>
                </a:solidFill>
                <a:latin typeface="Helvetica Neue"/>
              </a:rPr>
              <a:t>каждом члене Церкви</a:t>
            </a:r>
            <a:r>
              <a:rPr lang="ru-RU" sz="3200" b="1" dirty="0">
                <a:latin typeface="Helvetica Neue"/>
              </a:rPr>
              <a:t>,...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Double-click to edit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Double-click to edit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210505--awr-zoom-background4.png" descr="210505--awr-zoom-background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Motivating  the  Laity"/>
          <p:cNvSpPr txBox="1"/>
          <p:nvPr/>
        </p:nvSpPr>
        <p:spPr>
          <a:xfrm>
            <a:off x="3479924" y="1856408"/>
            <a:ext cx="5036948" cy="1734129"/>
          </a:xfrm>
          <a:prstGeom prst="rect">
            <a:avLst/>
          </a:prstGeom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>
              <a:defRPr sz="64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blurRad="12700" dist="63500" dir="6466628" rotWithShape="0">
                    <a:srgbClr val="000000"/>
                  </a:outerShdw>
                </a:effectLst>
              </a:defRPr>
            </a:pPr>
            <a:r>
              <a:rPr lang="ru-RU" sz="5400" dirty="0">
                <a:latin typeface="Helvetica Neue"/>
              </a:rPr>
              <a:t>Мотивация членов церкви</a:t>
            </a:r>
            <a:endParaRPr sz="5400" dirty="0">
              <a:latin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15.jpg" descr="img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30500"/>
            <a:ext cx="3960000" cy="22275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Прямоугольник 1"/>
          <p:cNvSpPr/>
          <p:nvPr/>
        </p:nvSpPr>
        <p:spPr>
          <a:xfrm>
            <a:off x="1346857" y="710384"/>
            <a:ext cx="9364685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atin typeface="Helvetica Neue"/>
              </a:rPr>
              <a:t>...</a:t>
            </a:r>
            <a:r>
              <a:rPr lang="ru-RU" sz="3600" b="1" dirty="0">
                <a:solidFill>
                  <a:srgbClr val="FFFF00"/>
                </a:solidFill>
                <a:latin typeface="Helvetica Neue"/>
              </a:rPr>
              <a:t>торговец</a:t>
            </a:r>
            <a:r>
              <a:rPr lang="ru-RU" sz="3600" b="1" dirty="0">
                <a:latin typeface="Helvetica Neue"/>
              </a:rPr>
              <a:t> он или </a:t>
            </a:r>
            <a:r>
              <a:rPr lang="ru-RU" sz="3600" b="1" dirty="0">
                <a:solidFill>
                  <a:srgbClr val="FFFF00"/>
                </a:solidFill>
                <a:latin typeface="Helvetica Neue"/>
              </a:rPr>
              <a:t>фермер</a:t>
            </a:r>
            <a:r>
              <a:rPr lang="ru-RU" sz="3600" b="1" dirty="0">
                <a:latin typeface="Helvetica Neue"/>
              </a:rPr>
              <a:t>, </a:t>
            </a:r>
            <a:r>
              <a:rPr lang="ru-RU" sz="3600" b="1" dirty="0">
                <a:solidFill>
                  <a:srgbClr val="FFFF00"/>
                </a:solidFill>
                <a:latin typeface="Helvetica Neue"/>
              </a:rPr>
              <a:t>механик</a:t>
            </a:r>
            <a:r>
              <a:rPr lang="ru-RU" sz="3600" b="1" dirty="0">
                <a:latin typeface="Helvetica Neue"/>
              </a:rPr>
              <a:t>  или </a:t>
            </a:r>
            <a:r>
              <a:rPr lang="ru-RU" sz="3600" b="1" dirty="0">
                <a:solidFill>
                  <a:srgbClr val="FFFF00"/>
                </a:solidFill>
                <a:latin typeface="Helvetica Neue"/>
              </a:rPr>
              <a:t>разнорабочий</a:t>
            </a:r>
            <a:r>
              <a:rPr lang="ru-RU" sz="3600" b="1" dirty="0">
                <a:latin typeface="Helvetica Neue"/>
              </a:rPr>
              <a:t> — </a:t>
            </a:r>
            <a:r>
              <a:rPr lang="ru-RU" sz="3600" b="1" u="sng" dirty="0">
                <a:latin typeface="Helvetica Neue"/>
              </a:rPr>
              <a:t>на всех лежит ответственность</a:t>
            </a:r>
            <a:r>
              <a:rPr lang="ru-RU" sz="3600" b="1" dirty="0">
                <a:latin typeface="Helvetica Neue"/>
              </a:rPr>
              <a:t>. Бог поручил нам открыть людям Евангелие спасения. </a:t>
            </a:r>
            <a:r>
              <a:rPr lang="ru-RU" sz="3600" b="1" dirty="0">
                <a:solidFill>
                  <a:srgbClr val="FFFF00"/>
                </a:solidFill>
                <a:latin typeface="Helvetica Neue"/>
              </a:rPr>
              <a:t>Каждое дело, которым мы занимаемся, должно служить средством к достижению этой цели</a:t>
            </a:r>
            <a:r>
              <a:rPr lang="ru-RU" sz="3600" b="1" dirty="0">
                <a:latin typeface="Helvetica Neue"/>
              </a:rPr>
              <a:t>». </a:t>
            </a:r>
          </a:p>
          <a:p>
            <a:endParaRPr lang="ru-RU" sz="3200" b="1" dirty="0">
              <a:latin typeface="Helvetica Neue"/>
            </a:endParaRPr>
          </a:p>
          <a:p>
            <a:r>
              <a:rPr lang="ru-RU" sz="3200" i="1" dirty="0">
                <a:latin typeface="Helvetica Neue"/>
              </a:rPr>
              <a:t>Служение исцеления, с. 148.2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g16.jpg" descr="img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10135"/>
            <a:ext cx="3960000" cy="224786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709680" y="493902"/>
            <a:ext cx="1001274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Helvetica Neue"/>
              </a:rPr>
              <a:t>«Работу, которую выполняли ученики, необходимо также выполнить и нам. Каждый христианин призван быть миссионером».</a:t>
            </a:r>
            <a:r>
              <a:rPr lang="en-US" sz="2800" b="1" dirty="0">
                <a:latin typeface="Helvetica Neue"/>
              </a:rPr>
              <a:t> </a:t>
            </a:r>
            <a:endParaRPr lang="ru-RU" sz="2800" b="1" dirty="0">
              <a:latin typeface="Helvetica Neue"/>
            </a:endParaRPr>
          </a:p>
          <a:p>
            <a:r>
              <a:rPr lang="ru-RU" sz="2800" i="1" dirty="0">
                <a:latin typeface="Helvetica Neue"/>
              </a:rPr>
              <a:t>Христианское служение, с. 22.4</a:t>
            </a:r>
            <a:endParaRPr lang="ru-RU" sz="2800" b="1" dirty="0">
              <a:latin typeface="Helvetica Neue"/>
            </a:endParaRPr>
          </a:p>
          <a:p>
            <a:endParaRPr lang="en-US" sz="2800" b="1" dirty="0">
              <a:latin typeface="Helvetica Neue"/>
            </a:endParaRPr>
          </a:p>
          <a:p>
            <a:r>
              <a:rPr lang="en-US" sz="2800" b="1" dirty="0">
                <a:latin typeface="Helvetica Neue"/>
              </a:rPr>
              <a:t>[</a:t>
            </a:r>
            <a:r>
              <a:rPr lang="ru-RU" sz="2800" b="1" dirty="0">
                <a:latin typeface="Helvetica Neue"/>
              </a:rPr>
              <a:t>Цитируется Ин. 4:35</a:t>
            </a:r>
            <a:r>
              <a:rPr lang="en-US" sz="2800" b="1" dirty="0">
                <a:latin typeface="Helvetica Neue"/>
              </a:rPr>
              <a:t>] </a:t>
            </a:r>
            <a:r>
              <a:rPr lang="ru-RU" sz="2800" b="1" dirty="0">
                <a:latin typeface="Helvetica Neue"/>
              </a:rPr>
              <a:t>«Он здесь ссылается на Евангельские нивы, на работу христиан среди бедных, презренных самарян. Его рука простёрлась, чтобы собрать их в житницу. Они были готовы для жатвы». </a:t>
            </a:r>
          </a:p>
          <a:p>
            <a:endParaRPr lang="ru-RU" sz="2800" b="1" dirty="0">
              <a:latin typeface="Helvetica Neue"/>
            </a:endParaRPr>
          </a:p>
          <a:p>
            <a:r>
              <a:rPr lang="ru-RU" sz="2800" i="1" dirty="0">
                <a:latin typeface="Helvetica Neue"/>
              </a:rPr>
              <a:t>Библейский комментарий АСД, 5 т., с. 1134.4</a:t>
            </a:r>
            <a:endParaRPr lang="ru-RU" sz="2800" b="1" dirty="0">
              <a:latin typeface="Helvetica Neue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g17.jpg" descr="img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23003"/>
            <a:ext cx="3960000" cy="22349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765826" y="1382486"/>
            <a:ext cx="80748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Helvetica Neue"/>
              </a:rPr>
              <a:t>Какие причины приводятся для того, чтобы не проповедовать Слово?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18.jpg" descr="img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496410"/>
            <a:ext cx="3960000" cy="23615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824658" y="329712"/>
            <a:ext cx="2542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Helvetica Neue"/>
              </a:rPr>
              <a:t>Причины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813" y="1059370"/>
            <a:ext cx="771935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Helvetica Neue"/>
              </a:rPr>
              <a:t>Страх</a:t>
            </a:r>
          </a:p>
          <a:p>
            <a:r>
              <a:rPr lang="ru-RU" sz="2800" b="1" dirty="0">
                <a:latin typeface="Helvetica Neue"/>
              </a:rPr>
              <a:t>Недостаток знания</a:t>
            </a:r>
          </a:p>
          <a:p>
            <a:r>
              <a:rPr lang="ru-RU" sz="2800" b="1" dirty="0">
                <a:latin typeface="Helvetica Neue"/>
              </a:rPr>
              <a:t>Кто-то другой может сделать это лучше</a:t>
            </a:r>
          </a:p>
          <a:p>
            <a:r>
              <a:rPr lang="ru-RU" sz="2800" b="1" dirty="0">
                <a:latin typeface="Helvetica Neue"/>
              </a:rPr>
              <a:t>Нет времени</a:t>
            </a:r>
          </a:p>
          <a:p>
            <a:r>
              <a:rPr lang="ru-RU" sz="2800" b="1" dirty="0">
                <a:latin typeface="Helvetica Neue"/>
              </a:rPr>
              <a:t>Потому я и отдаю десятину</a:t>
            </a:r>
          </a:p>
          <a:p>
            <a:r>
              <a:rPr lang="ru-RU" sz="2800" b="1" dirty="0">
                <a:latin typeface="Helvetica Neue"/>
              </a:rPr>
              <a:t>Это работа пастора</a:t>
            </a:r>
          </a:p>
          <a:p>
            <a:r>
              <a:rPr lang="ru-RU" sz="2800" b="1" dirty="0">
                <a:latin typeface="Helvetica Neue"/>
              </a:rPr>
              <a:t>Я не обладаю таким даром</a:t>
            </a:r>
          </a:p>
          <a:p>
            <a:r>
              <a:rPr lang="ru-RU" sz="2800" b="1" dirty="0">
                <a:latin typeface="Helvetica Neue"/>
              </a:rPr>
              <a:t>Слишком робок</a:t>
            </a:r>
          </a:p>
          <a:p>
            <a:r>
              <a:rPr lang="ru-RU" sz="2800" b="1" dirty="0">
                <a:latin typeface="Helvetica Neue"/>
              </a:rPr>
              <a:t>Люди могут отвергнуть меня</a:t>
            </a:r>
          </a:p>
          <a:p>
            <a:r>
              <a:rPr lang="ru-RU" sz="2800" b="1" dirty="0">
                <a:latin typeface="Helvetica Neue"/>
              </a:rPr>
              <a:t>Не знаю, что сказать</a:t>
            </a:r>
          </a:p>
          <a:p>
            <a:r>
              <a:rPr lang="ru-RU" sz="2800" b="1" dirty="0">
                <a:latin typeface="Helvetica Neue"/>
              </a:rPr>
              <a:t>Церковь не готова принять новых членов</a:t>
            </a:r>
          </a:p>
          <a:p>
            <a:r>
              <a:rPr lang="ru-RU" sz="2800" b="1" dirty="0">
                <a:latin typeface="Helvetica Neue"/>
              </a:rPr>
              <a:t>Недостоин представлять Его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18.jpg" descr="img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496410"/>
            <a:ext cx="3960000" cy="23615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824658" y="329712"/>
            <a:ext cx="2542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Helvetica Neue"/>
              </a:rPr>
              <a:t>Причины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813" y="1059370"/>
            <a:ext cx="771935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Helvetica Neue"/>
              </a:rPr>
              <a:t>Страх</a:t>
            </a:r>
          </a:p>
          <a:p>
            <a:r>
              <a:rPr lang="ru-RU" sz="2800" b="1" dirty="0">
                <a:latin typeface="Helvetica Neue"/>
              </a:rPr>
              <a:t>Недостаток знания</a:t>
            </a:r>
          </a:p>
          <a:p>
            <a:r>
              <a:rPr lang="ru-RU" sz="2800" b="1" dirty="0">
                <a:latin typeface="Helvetica Neue"/>
              </a:rPr>
              <a:t>Кто-то другой может сделать это лучше</a:t>
            </a:r>
          </a:p>
          <a:p>
            <a:r>
              <a:rPr lang="ru-RU" sz="2800" b="1" dirty="0">
                <a:latin typeface="Helvetica Neue"/>
              </a:rPr>
              <a:t>Нет времени</a:t>
            </a:r>
          </a:p>
          <a:p>
            <a:r>
              <a:rPr lang="ru-RU" sz="2800" b="1" dirty="0">
                <a:latin typeface="Helvetica Neue"/>
              </a:rPr>
              <a:t>Потому я и отдаю десятину</a:t>
            </a:r>
          </a:p>
          <a:p>
            <a:r>
              <a:rPr lang="ru-RU" sz="2800" b="1" dirty="0">
                <a:latin typeface="Helvetica Neue"/>
              </a:rPr>
              <a:t>Это работа пастора</a:t>
            </a:r>
          </a:p>
          <a:p>
            <a:r>
              <a:rPr lang="ru-RU" sz="2800" b="1" dirty="0">
                <a:latin typeface="Helvetica Neue"/>
              </a:rPr>
              <a:t>Я не обладаю таким даром</a:t>
            </a:r>
          </a:p>
          <a:p>
            <a:r>
              <a:rPr lang="ru-RU" sz="2800" b="1" dirty="0">
                <a:latin typeface="Helvetica Neue"/>
              </a:rPr>
              <a:t>Слишком робок</a:t>
            </a:r>
          </a:p>
          <a:p>
            <a:r>
              <a:rPr lang="ru-RU" sz="2800" b="1" dirty="0">
                <a:latin typeface="Helvetica Neue"/>
              </a:rPr>
              <a:t>Люди могут отвергнуть меня</a:t>
            </a:r>
          </a:p>
          <a:p>
            <a:r>
              <a:rPr lang="ru-RU" sz="2800" b="1" dirty="0">
                <a:latin typeface="Helvetica Neue"/>
              </a:rPr>
              <a:t>Не знаю, что сказать</a:t>
            </a:r>
          </a:p>
          <a:p>
            <a:r>
              <a:rPr lang="ru-RU" sz="2800" b="1" dirty="0">
                <a:latin typeface="Helvetica Neue"/>
              </a:rPr>
              <a:t>Церковь не готова принять новых членов</a:t>
            </a:r>
          </a:p>
          <a:p>
            <a:r>
              <a:rPr lang="ru-RU" sz="2800" b="1" dirty="0">
                <a:latin typeface="Helvetica Neue"/>
              </a:rPr>
              <a:t>Недостоин представлять Его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C7FDE07-AF59-7A3F-EB3C-B14FFC1DA2FD}"/>
              </a:ext>
            </a:extLst>
          </p:cNvPr>
          <p:cNvSpPr/>
          <p:nvPr/>
        </p:nvSpPr>
        <p:spPr>
          <a:xfrm rot="1349492">
            <a:off x="3200269" y="2119433"/>
            <a:ext cx="363016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6600" b="1" dirty="0">
                <a:ln/>
                <a:solidFill>
                  <a:schemeClr val="accent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ЭГО</a:t>
            </a:r>
          </a:p>
        </p:txBody>
      </p:sp>
    </p:spTree>
    <p:extLst>
      <p:ext uri="{BB962C8B-B14F-4D97-AF65-F5344CB8AC3E}">
        <p14:creationId xmlns:p14="http://schemas.microsoft.com/office/powerpoint/2010/main" val="4237411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18.jpg" descr="img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496410"/>
            <a:ext cx="3960000" cy="236159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824658" y="329712"/>
            <a:ext cx="2542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latin typeface="Helvetica Neue"/>
              </a:rPr>
              <a:t>Причины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813" y="1059370"/>
            <a:ext cx="771935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latin typeface="Helvetica Neue"/>
              </a:rPr>
              <a:t>Страх</a:t>
            </a:r>
          </a:p>
          <a:p>
            <a:r>
              <a:rPr lang="ru-RU" sz="2800" b="1" dirty="0">
                <a:latin typeface="Helvetica Neue"/>
              </a:rPr>
              <a:t>Недостаток знания</a:t>
            </a:r>
          </a:p>
          <a:p>
            <a:r>
              <a:rPr lang="ru-RU" sz="2800" b="1" dirty="0">
                <a:latin typeface="Helvetica Neue"/>
              </a:rPr>
              <a:t>Кто-то другой может сделать это лучше</a:t>
            </a:r>
          </a:p>
          <a:p>
            <a:r>
              <a:rPr lang="ru-RU" sz="2800" b="1" dirty="0">
                <a:latin typeface="Helvetica Neue"/>
              </a:rPr>
              <a:t>Нет времени</a:t>
            </a:r>
          </a:p>
          <a:p>
            <a:r>
              <a:rPr lang="ru-RU" sz="2800" b="1" dirty="0">
                <a:latin typeface="Helvetica Neue"/>
              </a:rPr>
              <a:t>Потому я и отдаю десятину</a:t>
            </a:r>
          </a:p>
          <a:p>
            <a:r>
              <a:rPr lang="ru-RU" sz="2800" b="1" dirty="0">
                <a:latin typeface="Helvetica Neue"/>
              </a:rPr>
              <a:t>Это работа пастора</a:t>
            </a:r>
          </a:p>
          <a:p>
            <a:r>
              <a:rPr lang="ru-RU" sz="2800" b="1" dirty="0">
                <a:latin typeface="Helvetica Neue"/>
              </a:rPr>
              <a:t>Я не обладаю таким даром</a:t>
            </a:r>
          </a:p>
          <a:p>
            <a:r>
              <a:rPr lang="ru-RU" sz="2800" b="1" dirty="0">
                <a:latin typeface="Helvetica Neue"/>
              </a:rPr>
              <a:t>Слишком робок</a:t>
            </a:r>
          </a:p>
          <a:p>
            <a:r>
              <a:rPr lang="ru-RU" sz="2800" b="1" dirty="0">
                <a:latin typeface="Helvetica Neue"/>
              </a:rPr>
              <a:t>Люди могут отвергнуть меня</a:t>
            </a:r>
          </a:p>
          <a:p>
            <a:r>
              <a:rPr lang="ru-RU" sz="2800" b="1" dirty="0">
                <a:latin typeface="Helvetica Neue"/>
              </a:rPr>
              <a:t>Не знаю, что сказать</a:t>
            </a:r>
          </a:p>
          <a:p>
            <a:r>
              <a:rPr lang="ru-RU" sz="2800" b="1" dirty="0">
                <a:latin typeface="Helvetica Neue"/>
              </a:rPr>
              <a:t>Церковь не готова принять новых членов</a:t>
            </a:r>
          </a:p>
          <a:p>
            <a:r>
              <a:rPr lang="ru-RU" sz="2800" b="1" dirty="0">
                <a:latin typeface="Helvetica Neue"/>
              </a:rPr>
              <a:t>Недостоин представлять Его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42387B0-915A-79DB-4EA3-F7321E75C632}"/>
              </a:ext>
            </a:extLst>
          </p:cNvPr>
          <p:cNvSpPr/>
          <p:nvPr/>
        </p:nvSpPr>
        <p:spPr>
          <a:xfrm rot="1349492">
            <a:off x="1373808" y="2698023"/>
            <a:ext cx="69616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8000" b="1" dirty="0">
                <a:ln/>
                <a:solidFill>
                  <a:schemeClr val="accent4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Это не мой дар</a:t>
            </a:r>
          </a:p>
        </p:txBody>
      </p:sp>
    </p:spTree>
    <p:extLst>
      <p:ext uri="{BB962C8B-B14F-4D97-AF65-F5344CB8AC3E}">
        <p14:creationId xmlns:p14="http://schemas.microsoft.com/office/powerpoint/2010/main" val="4022678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g21.jpg" descr="img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25700"/>
            <a:ext cx="3960000" cy="22323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689826" y="615139"/>
            <a:ext cx="438087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>
                <a:latin typeface="Helvetica Neue"/>
              </a:rPr>
              <a:t>Таланты</a:t>
            </a:r>
          </a:p>
          <a:p>
            <a:pPr algn="ctr"/>
            <a:r>
              <a:rPr lang="ru-RU" sz="4000" b="1" dirty="0">
                <a:latin typeface="Helvetica Neue"/>
              </a:rPr>
              <a:t>Матфея 25:14-30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71943" y="2459504"/>
            <a:ext cx="7216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latin typeface="Helvetica Neue"/>
              </a:rPr>
              <a:t>5 талантов  –  10 талантов</a:t>
            </a:r>
          </a:p>
          <a:p>
            <a:r>
              <a:rPr lang="ru-RU" sz="4000" b="1" dirty="0">
                <a:latin typeface="Helvetica Neue"/>
              </a:rPr>
              <a:t>2 таланта    –  4 таланта</a:t>
            </a:r>
          </a:p>
          <a:p>
            <a:r>
              <a:rPr lang="ru-RU" sz="4000" b="1" dirty="0">
                <a:latin typeface="Helvetica Neue"/>
              </a:rPr>
              <a:t>1 талант      –  0 талантов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g22.jpg" descr="img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590011"/>
            <a:ext cx="3960000" cy="22679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 flipH="1">
            <a:off x="1043241" y="476205"/>
            <a:ext cx="84708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Helvetica Neue"/>
              </a:rPr>
              <a:t>«Ваши таланты будут умножаться по мере завоевания душ для Христа». </a:t>
            </a:r>
          </a:p>
          <a:p>
            <a:r>
              <a:rPr lang="ru-RU" sz="3200" dirty="0">
                <a:latin typeface="Helvetica Neue"/>
              </a:rPr>
              <a:t>(</a:t>
            </a:r>
            <a:r>
              <a:rPr lang="ru-RU" sz="3200" i="1" dirty="0">
                <a:latin typeface="Helvetica Neue"/>
              </a:rPr>
              <a:t>Свидетельства для Южной Африки, с. 65</a:t>
            </a:r>
            <a:r>
              <a:rPr lang="ru-RU" sz="3200" dirty="0">
                <a:latin typeface="Helvetica Neue"/>
              </a:rPr>
              <a:t>)</a:t>
            </a:r>
          </a:p>
          <a:p>
            <a:endParaRPr lang="ru-RU" sz="3200" b="1" dirty="0">
              <a:latin typeface="Helvetica Neue"/>
            </a:endParaRPr>
          </a:p>
          <a:p>
            <a:pPr algn="ctr"/>
            <a:r>
              <a:rPr lang="ru-RU" sz="3200" b="1" dirty="0">
                <a:latin typeface="Helvetica Neue"/>
              </a:rPr>
              <a:t>«Учите мужчин и женщин, как использовать и каким образом взращивать их таланты».</a:t>
            </a:r>
          </a:p>
          <a:p>
            <a:r>
              <a:rPr lang="ru-RU" sz="3200" dirty="0">
                <a:latin typeface="Helvetica Neue"/>
              </a:rPr>
              <a:t>(</a:t>
            </a:r>
            <a:r>
              <a:rPr lang="ru-RU" sz="3200" i="1" dirty="0">
                <a:latin typeface="Helvetica Neue"/>
              </a:rPr>
              <a:t>Свидетельства для Церкви, 6 т., с. 432.1</a:t>
            </a:r>
            <a:r>
              <a:rPr lang="ru-RU" sz="3200" dirty="0">
                <a:latin typeface="Helvetica Neue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img23.jpg" descr="img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564413"/>
            <a:ext cx="3960000" cy="229358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043247" y="349724"/>
            <a:ext cx="959935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Helvetica Neue"/>
              </a:rPr>
              <a:t>«Таланты, пребывающие в работе, приумножаются. Успех никогда не является делом случая или судьбы; это результат собственного Божьего провидения, вознаграждение за веру и благоразумие, добродетели и настойчивых усилий. Господь желает, чтобы мы использовали каждый дар; если мы так поступаем, Господь одаривает нас все больше и больше...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g24.jpg" descr="img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562748"/>
            <a:ext cx="3960000" cy="22952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294805" y="1033282"/>
            <a:ext cx="844791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Helvetica Neue"/>
              </a:rPr>
              <a:t>Но Он не дает нам сверхъестественным образом качеств, которыми мы не обладали; но когда мы используем то, что у нас есть, тогда Сам Бог работает с нами, увеличивая все возможности, которыми мы располагаем».</a:t>
            </a:r>
          </a:p>
          <a:p>
            <a:endParaRPr lang="ru-RU" sz="3200" b="1" dirty="0">
              <a:latin typeface="Helvetica Neue"/>
            </a:endParaRPr>
          </a:p>
          <a:p>
            <a:r>
              <a:rPr lang="ru-RU" sz="2800" i="1" dirty="0">
                <a:latin typeface="Helvetica Neue"/>
              </a:rPr>
              <a:t>Наглядные уроки Христа, с. 353.1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g3.jpg" descr="img3.jpg"/>
          <p:cNvPicPr>
            <a:picLocks noChangeAspect="1"/>
          </p:cNvPicPr>
          <p:nvPr/>
        </p:nvPicPr>
        <p:blipFill>
          <a:blip r:embed="rId2"/>
          <a:srcRect l="46294"/>
          <a:stretch>
            <a:fillRect/>
          </a:stretch>
        </p:blipFill>
        <p:spPr>
          <a:xfrm>
            <a:off x="3640615" y="0"/>
            <a:ext cx="4910841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img25.jpg" descr="img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558393"/>
            <a:ext cx="3960000" cy="229960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216924" y="648689"/>
            <a:ext cx="975815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Helvetica Neue"/>
              </a:rPr>
              <a:t>Одним из способов возрастания в Божественном плане роста является участие в нуждах других. Христианин обретает силу, укрепляя других. “Кто напояет других, тот и сам напоен будет” (</a:t>
            </a:r>
            <a:r>
              <a:rPr lang="ru-RU" sz="3200" b="1" dirty="0" err="1">
                <a:latin typeface="Helvetica Neue"/>
              </a:rPr>
              <a:t>Прит</a:t>
            </a:r>
            <a:r>
              <a:rPr lang="ru-RU" sz="3200" b="1" dirty="0">
                <a:latin typeface="Helvetica Neue"/>
              </a:rPr>
              <a:t>. 11:25). Это не только обетование, это Божественный закон, закон, который Он предназначил для того, чтобы потоки благоволения,...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g26.jpg" descr="img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10501"/>
            <a:ext cx="3960000" cy="224749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235826" y="1043995"/>
            <a:ext cx="83980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Helvetica Neue"/>
              </a:rPr>
              <a:t>...подобно глубоким водам, находились в постоянном движении, возвращаясь к своему источнику. В исполнении этого закона и заключается секрет духовного роста».</a:t>
            </a:r>
          </a:p>
          <a:p>
            <a:endParaRPr lang="ru-RU" sz="3200" b="1" dirty="0">
              <a:latin typeface="Helvetica Neue"/>
            </a:endParaRPr>
          </a:p>
          <a:p>
            <a:r>
              <a:rPr lang="ru-RU" sz="3200" i="1" dirty="0">
                <a:latin typeface="Helvetica Neue"/>
              </a:rPr>
              <a:t>Удивительная Божья благодать, с. 285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img27.jpg" descr="img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30500"/>
            <a:ext cx="3960000" cy="2227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152236" y="591048"/>
            <a:ext cx="988752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Helvetica Neue"/>
              </a:rPr>
              <a:t>«</a:t>
            </a:r>
            <a:r>
              <a:rPr lang="ru-RU" sz="3200" b="1" dirty="0">
                <a:solidFill>
                  <a:srgbClr val="FFFF00"/>
                </a:solidFill>
                <a:latin typeface="Helvetica Neue"/>
              </a:rPr>
              <a:t>Не ждите, пока какая-нибудь человеческая комиссия сочтет вас вполне компетентным для работы на ниве Божьей</a:t>
            </a:r>
            <a:r>
              <a:rPr lang="ru-RU" sz="3200" b="1" dirty="0">
                <a:latin typeface="Helvetica Neue"/>
              </a:rPr>
              <a:t>, но выходите на оживленные дороги и к изгородям и начинайте трудиться для Бога. Мудро пользуйтесь своими знаниями, добросовестно используйте способности, щедро делясь тем светом, который Бог дарует вам».</a:t>
            </a:r>
          </a:p>
          <a:p>
            <a:endParaRPr lang="ru-RU" sz="3200" b="1" dirty="0">
              <a:latin typeface="Helvetica Neue"/>
            </a:endParaRPr>
          </a:p>
          <a:p>
            <a:r>
              <a:rPr lang="ru-RU" sz="2800" i="1" dirty="0">
                <a:latin typeface="Helvetica Neue"/>
              </a:rPr>
              <a:t>Свидетельства для Церкви, 7 т., с. 281.2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59840" y="718181"/>
            <a:ext cx="961498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Helvetica Neue"/>
              </a:rPr>
              <a:t>«В книге Деяния апостолов Бог ясно указывает, что христианин сегодня должен ощутить присутствие того же Духа, который пришел с силой в Пятидесятницу и раздул Евангельскую весть в пламя. Деяния Святого Духа через Петра и Павла, Иоанна и Иакова и других могут быть повторены в современных учениках».</a:t>
            </a:r>
          </a:p>
          <a:p>
            <a:endParaRPr lang="ru-RU" sz="2800" b="1" dirty="0">
              <a:latin typeface="Helvetica Neue"/>
            </a:endParaRPr>
          </a:p>
          <a:p>
            <a:r>
              <a:rPr lang="ru-RU" sz="2800" i="1" dirty="0">
                <a:latin typeface="Helvetica Neue"/>
              </a:rPr>
              <a:t>Деяния апостолов, с.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img28.jpg" descr="img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576359"/>
            <a:ext cx="3960000" cy="228164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903319" y="586556"/>
            <a:ext cx="980347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Helvetica Neue"/>
              </a:rPr>
              <a:t>«Постоянно совершенствуйтесь, поднимайтесь всё выше и выше. Сейчас весьма ценна способность максимально использовать умственные и физические способности, ни на миг не забывая при этом о вечных истинах. Ищите Господа всем сердцем, становитесь все более утонченным, неотступно повышайте свою духовную культуру. </a:t>
            </a:r>
            <a:r>
              <a:rPr lang="ru-RU" sz="2800" b="1" dirty="0">
                <a:solidFill>
                  <a:srgbClr val="FFFF00"/>
                </a:solidFill>
                <a:latin typeface="Helvetica Neue"/>
              </a:rPr>
              <a:t>Тогда у вас будет лучший диплом, который только можно получить, — поддержка Бога</a:t>
            </a:r>
            <a:r>
              <a:rPr lang="ru-RU" sz="2800" b="1" dirty="0">
                <a:latin typeface="Helvetica Neue"/>
              </a:rPr>
              <a:t>».</a:t>
            </a:r>
          </a:p>
          <a:p>
            <a:endParaRPr lang="ru-RU" sz="2800" b="1" dirty="0">
              <a:latin typeface="Helvetica Neue"/>
            </a:endParaRPr>
          </a:p>
          <a:p>
            <a:r>
              <a:rPr lang="ru-RU" sz="2400" i="1" dirty="0">
                <a:latin typeface="Helvetica Neue"/>
              </a:rPr>
              <a:t>Свидетельства для Церкви, 7 т., с. 281.2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g29.jpg" descr="img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576359"/>
            <a:ext cx="3960000" cy="228164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393115" y="777847"/>
            <a:ext cx="938017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Helvetica Neue"/>
              </a:rPr>
              <a:t>«Бог может и желает использовать в Своей работе тех, кто не получил завершенного образования в человеческих учебных заведениях. Сомнение в том, что с силой Божьей это можно осуществить, — есть неверие, ограничение всемогущества Того, для Которого нет ничего невозможного».</a:t>
            </a:r>
          </a:p>
          <a:p>
            <a:endParaRPr lang="ru-RU" sz="3200" b="1" dirty="0">
              <a:latin typeface="Helvetica Neue"/>
            </a:endParaRPr>
          </a:p>
          <a:p>
            <a:r>
              <a:rPr lang="ru-RU" sz="2800" i="1" dirty="0">
                <a:latin typeface="Helvetica Neue"/>
              </a:rPr>
              <a:t>Христианское служение, с. 24.2</a:t>
            </a:r>
            <a:r>
              <a:rPr lang="ru-RU" sz="3200" b="1" dirty="0">
                <a:latin typeface="Helvetica Neue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g30.jpg" descr="img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576465"/>
            <a:ext cx="3960000" cy="228153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490550" y="1337569"/>
            <a:ext cx="9537469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Helvetica Neue"/>
              </a:rPr>
              <a:t>«Дух Христов — это миссионерский дух. Самым первым побуждением возрожденного сердца является желание привести и других к Спасителю».</a:t>
            </a:r>
          </a:p>
          <a:p>
            <a:endParaRPr lang="ru-RU" sz="3200" b="1" dirty="0">
              <a:latin typeface="Helvetica Neue"/>
            </a:endParaRPr>
          </a:p>
          <a:p>
            <a:r>
              <a:rPr lang="ru-RU" sz="2800" i="1" dirty="0">
                <a:latin typeface="Helvetica Neue"/>
              </a:rPr>
              <a:t>Великая борьба, с. 70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g31.jpg" descr="img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30500"/>
            <a:ext cx="3960000" cy="2227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394293" y="917544"/>
            <a:ext cx="96039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Helvetica Neue"/>
              </a:rPr>
              <a:t>«Если вы любите Иисуса, вы будете лично трудиться вместе с Богом, и вы будете иметь успех в привлечении душ к Иисусу, чтобы они, в свою очередь, своим влиянием привлекали другие души к Агнцу Божьему, который берет на себя грехи мира».</a:t>
            </a:r>
          </a:p>
          <a:p>
            <a:endParaRPr lang="ru-RU" sz="3200" dirty="0">
              <a:latin typeface="Helvetica Neue"/>
            </a:endParaRPr>
          </a:p>
          <a:p>
            <a:r>
              <a:rPr lang="ru-RU" sz="2800" i="1" dirty="0">
                <a:latin typeface="Helvetica Neue"/>
              </a:rPr>
              <a:t>Выпущенные рукописи, 2 т., с. 163.2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img32.jpg" descr="img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07614"/>
            <a:ext cx="3960000" cy="225038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 flipH="1">
            <a:off x="2897602" y="1575657"/>
            <a:ext cx="5124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>
                <a:solidFill>
                  <a:srgbClr val="FFFF00"/>
                </a:solidFill>
              </a:rPr>
              <a:t>Страх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g33.jpg" descr="img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592715"/>
            <a:ext cx="3960000" cy="226528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3048000" y="1230041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>
                <a:latin typeface="Helvetica Neue"/>
              </a:rPr>
              <a:t>«Ибо дал нам Бог духа не боязни, но силы и любви и целомудрия».</a:t>
            </a:r>
          </a:p>
          <a:p>
            <a:pPr algn="ctr"/>
            <a:endParaRPr lang="ru-RU" sz="3600" dirty="0">
              <a:latin typeface="Helvetica Neue"/>
            </a:endParaRPr>
          </a:p>
          <a:p>
            <a:pPr algn="ctr"/>
            <a:r>
              <a:rPr lang="ru-RU" sz="3600" dirty="0">
                <a:latin typeface="Helvetica Neue"/>
              </a:rPr>
              <a:t>2 Тимофею 1:7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1GreatStories.jpg" descr="1GreatStori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283" y="0"/>
            <a:ext cx="425962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g34.jpg" descr="img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12702"/>
            <a:ext cx="3960000" cy="224529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Прямоугольник 2"/>
          <p:cNvSpPr/>
          <p:nvPr/>
        </p:nvSpPr>
        <p:spPr>
          <a:xfrm>
            <a:off x="1199803" y="820236"/>
            <a:ext cx="963148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Helvetica Neue"/>
              </a:rPr>
              <a:t>«Итак, Христос дал Своим ученикам поручение. Он наделил их всем необходимым для предстоящей работы, взяв на Себя ответственность за ее успех. До тех пор пока они будут руководствоваться Его словом и трудиться вместе с Ним, они не потерпят неудачу».</a:t>
            </a:r>
          </a:p>
          <a:p>
            <a:endParaRPr lang="ru-RU" sz="3200" b="1" dirty="0">
              <a:latin typeface="Helvetica Neue"/>
            </a:endParaRPr>
          </a:p>
          <a:p>
            <a:r>
              <a:rPr lang="ru-RU" sz="2800" i="1" dirty="0">
                <a:latin typeface="Helvetica Neue"/>
              </a:rPr>
              <a:t>Желание веков, с. 822.1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06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Double-click to edit"/>
          <p:cNvSpPr txBox="1">
            <a:spLocks noGrp="1"/>
          </p:cNvSpPr>
          <p:nvPr>
            <p:ph type="title"/>
          </p:nvPr>
        </p:nvSpPr>
        <p:spPr>
          <a:xfrm>
            <a:off x="255850" y="178593"/>
            <a:ext cx="5300134" cy="488447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8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Пошли жнецов</a:t>
            </a:r>
            <a:endParaRPr sz="8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86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1BothersomePassages.jpg" descr="1BothersomePass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578" y="80367"/>
            <a:ext cx="4464844" cy="6697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ell: +1-503-929-9499  Email:  louisrtorres@gmail.com">
            <a:extLst>
              <a:ext uri="{FF2B5EF4-FFF2-40B4-BE49-F238E27FC236}">
                <a16:creationId xmlns:a16="http://schemas.microsoft.com/office/drawing/2014/main" id="{FB6B85F9-F28B-5316-38F2-E1B7F46125F6}"/>
              </a:ext>
            </a:extLst>
          </p:cNvPr>
          <p:cNvSpPr txBox="1"/>
          <p:nvPr/>
        </p:nvSpPr>
        <p:spPr>
          <a:xfrm>
            <a:off x="1660505" y="4083936"/>
            <a:ext cx="8933233" cy="1283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lvl="4" indent="642915">
              <a:defRPr sz="56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3937" dirty="0"/>
              <a:t>Материалы </a:t>
            </a:r>
            <a:r>
              <a:rPr lang="en-US" sz="3937" dirty="0"/>
              <a:t>Torres: awr.org/carol-and-louis</a:t>
            </a:r>
            <a:r>
              <a:rPr lang="ru-RU" sz="3937" dirty="0"/>
              <a:t> </a:t>
            </a:r>
            <a:endParaRPr sz="3937" dirty="0"/>
          </a:p>
        </p:txBody>
      </p:sp>
      <p:sp>
        <p:nvSpPr>
          <p:cNvPr id="6" name="Contact information for LOUIS R. TORRES"/>
          <p:cNvSpPr txBox="1">
            <a:spLocks/>
          </p:cNvSpPr>
          <p:nvPr/>
        </p:nvSpPr>
        <p:spPr>
          <a:xfrm>
            <a:off x="2028304" y="0"/>
            <a:ext cx="7819095" cy="2735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60057">
              <a:defRPr sz="6272" b="1"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800" dirty="0">
                <a:latin typeface="+mn-lt"/>
                <a:ea typeface="+mn-ea"/>
                <a:cs typeface="+mn-cs"/>
                <a:sym typeface="Helvetica"/>
              </a:rPr>
              <a:t>Контактная информация</a:t>
            </a:r>
            <a:br>
              <a:rPr lang="ru-RU" sz="4800" b="1" dirty="0">
                <a:latin typeface="+mn-lt"/>
                <a:ea typeface="+mn-ea"/>
                <a:cs typeface="+mn-cs"/>
                <a:sym typeface="Helvetica"/>
              </a:rPr>
            </a:br>
            <a:r>
              <a:rPr lang="ru-RU" sz="4800" b="1" dirty="0">
                <a:latin typeface="+mn-lt"/>
                <a:ea typeface="+mn-ea"/>
                <a:cs typeface="+mn-cs"/>
                <a:sym typeface="Helvetica"/>
              </a:rPr>
              <a:t>LOUIS R. TORRES</a:t>
            </a:r>
          </a:p>
        </p:txBody>
      </p:sp>
      <p:sp>
        <p:nvSpPr>
          <p:cNvPr id="7" name="Cell: +1-503-929-9499 Email: louisrtorres@cs.com"/>
          <p:cNvSpPr txBox="1"/>
          <p:nvPr/>
        </p:nvSpPr>
        <p:spPr>
          <a:xfrm>
            <a:off x="2957292" y="2234326"/>
            <a:ext cx="5961118" cy="137537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ctr" defTabSz="821531">
              <a:defRPr sz="7800" b="1">
                <a:solidFill>
                  <a:srgbClr val="FFFFF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ru-RU" sz="4000" dirty="0">
                <a:solidFill>
                  <a:schemeClr val="tx1"/>
                </a:solidFill>
              </a:rPr>
              <a:t>Тел.</a:t>
            </a:r>
            <a:r>
              <a:rPr sz="4000" dirty="0">
                <a:solidFill>
                  <a:schemeClr val="tx1"/>
                </a:solidFill>
              </a:rPr>
              <a:t>: +1-503-929-9499</a:t>
            </a:r>
            <a:br>
              <a:rPr sz="4000" dirty="0">
                <a:solidFill>
                  <a:schemeClr val="tx1"/>
                </a:solidFill>
              </a:rPr>
            </a:br>
            <a:r>
              <a:rPr sz="4000" dirty="0">
                <a:solidFill>
                  <a:schemeClr val="tx1"/>
                </a:solidFill>
              </a:rPr>
              <a:t>Email:</a:t>
            </a:r>
            <a:r>
              <a:rPr sz="4000" dirty="0"/>
              <a:t> </a:t>
            </a:r>
            <a:r>
              <a:rPr sz="4000" u="sng" dirty="0">
                <a:noFill/>
                <a:hlinkClick r:id="rId2"/>
              </a:rPr>
              <a:t>louisrtorres@cs.com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06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Double-click to edit"/>
          <p:cNvSpPr txBox="1">
            <a:spLocks noGrp="1"/>
          </p:cNvSpPr>
          <p:nvPr>
            <p:ph type="title"/>
          </p:nvPr>
        </p:nvSpPr>
        <p:spPr>
          <a:xfrm>
            <a:off x="172725" y="228468"/>
            <a:ext cx="5300134" cy="488447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"/>
              </a:rPr>
              <a:t>Мотивация членов церкви</a:t>
            </a:r>
            <a:endParaRPr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4968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3.jpg" descr="img3.jpg">
            <a:extLst>
              <a:ext uri="{FF2B5EF4-FFF2-40B4-BE49-F238E27FC236}">
                <a16:creationId xmlns:a16="http://schemas.microsoft.com/office/drawing/2014/main" id="{69542C0C-ED68-B4C9-ADF1-630256DC3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2000" y="4606269"/>
            <a:ext cx="3960000" cy="225173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/>
          <p:cNvSpPr txBox="1"/>
          <p:nvPr/>
        </p:nvSpPr>
        <p:spPr>
          <a:xfrm>
            <a:off x="3169206" y="768828"/>
            <a:ext cx="5246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FF00"/>
                </a:solidFill>
                <a:latin typeface="Helvetica Neue"/>
              </a:rPr>
              <a:t>Иисус сказал: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0991" y="1833469"/>
            <a:ext cx="80633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Helvetica Neue"/>
              </a:rPr>
              <a:t>«Идите по всему миру и проповедуйте Евангелие всей твари».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9825" y="4485390"/>
            <a:ext cx="2005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err="1">
                <a:solidFill>
                  <a:srgbClr val="FFFF00"/>
                </a:solidFill>
                <a:latin typeface="Helvetica Neue"/>
              </a:rPr>
              <a:t>Мк</a:t>
            </a:r>
            <a:r>
              <a:rPr lang="ru-RU" sz="3200" b="1" dirty="0">
                <a:solidFill>
                  <a:srgbClr val="FFFF00"/>
                </a:solidFill>
                <a:latin typeface="Helvetica Neue"/>
              </a:rPr>
              <a:t>. 16:15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g70.jpg" descr="img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204"/>
            <a:ext cx="12192000" cy="688641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Preach"/>
          <p:cNvSpPr txBox="1"/>
          <p:nvPr/>
        </p:nvSpPr>
        <p:spPr>
          <a:xfrm>
            <a:off x="4188939" y="254110"/>
            <a:ext cx="3814122" cy="749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5200">
                <a:solidFill>
                  <a:srgbClr val="FBFF51"/>
                </a:solidFill>
              </a:defRPr>
            </a:lvl1pPr>
          </a:lstStyle>
          <a:p>
            <a:r>
              <a:rPr lang="ru-RU" sz="4400" dirty="0">
                <a:latin typeface="Helvetica Neue"/>
              </a:rPr>
              <a:t>Проповедуйте</a:t>
            </a:r>
            <a:endParaRPr sz="4400" dirty="0">
              <a:latin typeface="Helvetica Neue"/>
            </a:endParaRPr>
          </a:p>
        </p:txBody>
      </p:sp>
      <p:sp>
        <p:nvSpPr>
          <p:cNvPr id="171" name="To bear news: Isaiah 61:1 (basar)…"/>
          <p:cNvSpPr txBox="1"/>
          <p:nvPr/>
        </p:nvSpPr>
        <p:spPr>
          <a:xfrm>
            <a:off x="1429785" y="1388444"/>
            <a:ext cx="10196158" cy="4724050"/>
          </a:xfrm>
          <a:prstGeom prst="rect">
            <a:avLst/>
          </a:prstGeom>
          <a:solidFill>
            <a:schemeClr val="bg1">
              <a:alpha val="47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582759" lvl="1" indent="-225584">
              <a:buSzPct val="100000"/>
              <a:buAutoNum type="arabicPeriod"/>
              <a:defRPr sz="4300" b="1">
                <a:solidFill>
                  <a:srgbClr val="FFFE49"/>
                </a:solidFill>
                <a:effectLst>
                  <a:outerShdw blurRad="25400" dist="76200" dir="5720841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pPr>
            <a:r>
              <a:rPr sz="3023" dirty="0">
                <a:latin typeface="Helvetica Neue"/>
              </a:rPr>
              <a:t> </a:t>
            </a:r>
            <a:r>
              <a:rPr lang="ru-RU" sz="3023" dirty="0">
                <a:latin typeface="Helvetica Neue"/>
              </a:rPr>
              <a:t>Чтобы нести благую весть</a:t>
            </a:r>
            <a:r>
              <a:rPr sz="3023" dirty="0">
                <a:latin typeface="Helvetica Neue"/>
              </a:rPr>
              <a:t>: </a:t>
            </a:r>
            <a:r>
              <a:rPr lang="ru-RU" sz="3023" dirty="0" err="1">
                <a:latin typeface="Helvetica Neue"/>
              </a:rPr>
              <a:t>Ис</a:t>
            </a:r>
            <a:r>
              <a:rPr lang="ru-RU" sz="3023" dirty="0">
                <a:latin typeface="Helvetica Neue"/>
              </a:rPr>
              <a:t>. </a:t>
            </a:r>
            <a:r>
              <a:rPr sz="3023" dirty="0">
                <a:latin typeface="Helvetica Neue"/>
              </a:rPr>
              <a:t>61:1 (</a:t>
            </a:r>
            <a:r>
              <a:rPr sz="3023" dirty="0" err="1">
                <a:latin typeface="Helvetica Neue"/>
              </a:rPr>
              <a:t>basar</a:t>
            </a:r>
            <a:r>
              <a:rPr sz="3023" dirty="0">
                <a:latin typeface="Helvetica Neue"/>
              </a:rPr>
              <a:t>)</a:t>
            </a:r>
          </a:p>
          <a:p>
            <a:pPr marL="582759" lvl="1" indent="-225584">
              <a:buSzPct val="100000"/>
              <a:buAutoNum type="arabicPeriod"/>
              <a:defRPr sz="4300" b="1">
                <a:solidFill>
                  <a:srgbClr val="FFFE49"/>
                </a:solidFill>
                <a:effectLst>
                  <a:outerShdw blurRad="25400" dist="76200" dir="5720841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pPr>
            <a:r>
              <a:rPr sz="3023" dirty="0">
                <a:latin typeface="Helvetica Neue"/>
              </a:rPr>
              <a:t> </a:t>
            </a:r>
            <a:r>
              <a:rPr lang="ru-RU" sz="3023" dirty="0">
                <a:latin typeface="Helvetica Neue"/>
              </a:rPr>
              <a:t>Чтобы призывать, взывать:</a:t>
            </a:r>
            <a:r>
              <a:rPr sz="3023" dirty="0">
                <a:latin typeface="Helvetica Neue"/>
              </a:rPr>
              <a:t> </a:t>
            </a:r>
            <a:r>
              <a:rPr lang="ru-RU" sz="3023" dirty="0">
                <a:latin typeface="Helvetica Neue"/>
              </a:rPr>
              <a:t>Иона</a:t>
            </a:r>
            <a:r>
              <a:rPr sz="3023" dirty="0">
                <a:latin typeface="Helvetica Neue"/>
              </a:rPr>
              <a:t> 3:2 (</a:t>
            </a:r>
            <a:r>
              <a:rPr sz="3023" dirty="0" err="1">
                <a:latin typeface="Helvetica Neue"/>
              </a:rPr>
              <a:t>qara</a:t>
            </a:r>
            <a:r>
              <a:rPr sz="3023" dirty="0">
                <a:latin typeface="Helvetica Neue"/>
              </a:rPr>
              <a:t>)</a:t>
            </a:r>
          </a:p>
          <a:p>
            <a:pPr marL="582759" lvl="1" indent="-225584">
              <a:buSzPct val="100000"/>
              <a:buAutoNum type="arabicPeriod"/>
              <a:defRPr sz="4300" b="1">
                <a:solidFill>
                  <a:srgbClr val="FFFE49"/>
                </a:solidFill>
                <a:effectLst>
                  <a:outerShdw blurRad="25400" dist="76200" dir="5720841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pPr>
            <a:r>
              <a:rPr sz="3023" dirty="0">
                <a:latin typeface="Helvetica Neue"/>
              </a:rPr>
              <a:t> </a:t>
            </a:r>
            <a:r>
              <a:rPr lang="ru-RU" sz="3023" dirty="0">
                <a:latin typeface="Helvetica Neue"/>
              </a:rPr>
              <a:t>Чтобы донести весть</a:t>
            </a:r>
            <a:r>
              <a:rPr sz="3023" dirty="0">
                <a:latin typeface="Helvetica Neue"/>
              </a:rPr>
              <a:t>: </a:t>
            </a:r>
            <a:r>
              <a:rPr lang="ru-RU" sz="3023" dirty="0" err="1">
                <a:latin typeface="Helvetica Neue"/>
              </a:rPr>
              <a:t>Лк</a:t>
            </a:r>
            <a:r>
              <a:rPr lang="ru-RU" sz="3023" dirty="0">
                <a:latin typeface="Helvetica Neue"/>
              </a:rPr>
              <a:t>.</a:t>
            </a:r>
            <a:r>
              <a:rPr sz="3023" dirty="0">
                <a:latin typeface="Helvetica Neue"/>
              </a:rPr>
              <a:t> 9:60 (</a:t>
            </a:r>
            <a:r>
              <a:rPr sz="3023" dirty="0" err="1">
                <a:latin typeface="Helvetica Neue"/>
              </a:rPr>
              <a:t>dia</a:t>
            </a:r>
            <a:r>
              <a:rPr lang="en-US" sz="3023" dirty="0" err="1">
                <a:latin typeface="Helvetica Neue"/>
              </a:rPr>
              <a:t>n</a:t>
            </a:r>
            <a:r>
              <a:rPr sz="3023" dirty="0" err="1">
                <a:latin typeface="Helvetica Neue"/>
              </a:rPr>
              <a:t>gello</a:t>
            </a:r>
            <a:r>
              <a:rPr sz="3023" dirty="0">
                <a:latin typeface="Helvetica Neue"/>
              </a:rPr>
              <a:t>)</a:t>
            </a:r>
          </a:p>
          <a:p>
            <a:pPr marL="582759" lvl="1" indent="-225584">
              <a:buSzPct val="100000"/>
              <a:buAutoNum type="arabicPeriod"/>
              <a:defRPr sz="4300" b="1">
                <a:solidFill>
                  <a:srgbClr val="FFFE49"/>
                </a:solidFill>
                <a:effectLst>
                  <a:outerShdw blurRad="25400" dist="76200" dir="5720841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pPr>
            <a:r>
              <a:rPr sz="3023" dirty="0">
                <a:latin typeface="Helvetica Neue"/>
              </a:rPr>
              <a:t> </a:t>
            </a:r>
            <a:r>
              <a:rPr lang="ru-RU" sz="3023" dirty="0">
                <a:latin typeface="Helvetica Neue"/>
              </a:rPr>
              <a:t>Говорите</a:t>
            </a:r>
            <a:r>
              <a:rPr sz="3023" dirty="0">
                <a:latin typeface="Helvetica Neue"/>
              </a:rPr>
              <a:t>: </a:t>
            </a:r>
            <a:r>
              <a:rPr lang="ru-RU" sz="3023" dirty="0" err="1">
                <a:latin typeface="Helvetica Neue"/>
              </a:rPr>
              <a:t>Деян</a:t>
            </a:r>
            <a:r>
              <a:rPr lang="ru-RU" sz="3023" dirty="0">
                <a:latin typeface="Helvetica Neue"/>
              </a:rPr>
              <a:t>.</a:t>
            </a:r>
            <a:r>
              <a:rPr sz="3023" dirty="0">
                <a:latin typeface="Helvetica Neue"/>
              </a:rPr>
              <a:t> 16:6 (</a:t>
            </a:r>
            <a:r>
              <a:rPr sz="3023" dirty="0" err="1">
                <a:latin typeface="Helvetica Neue"/>
              </a:rPr>
              <a:t>laleo</a:t>
            </a:r>
            <a:r>
              <a:rPr sz="3023" dirty="0">
                <a:latin typeface="Helvetica Neue"/>
              </a:rPr>
              <a:t>)</a:t>
            </a:r>
          </a:p>
          <a:p>
            <a:pPr marL="582759" lvl="1" indent="-225584">
              <a:buSzPct val="100000"/>
              <a:buAutoNum type="arabicPeriod"/>
              <a:defRPr sz="4300" b="1">
                <a:solidFill>
                  <a:srgbClr val="FFFE49"/>
                </a:solidFill>
                <a:effectLst>
                  <a:outerShdw blurRad="25400" dist="76200" dir="5720841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pPr>
            <a:r>
              <a:rPr sz="3023" dirty="0">
                <a:latin typeface="Helvetica Neue"/>
              </a:rPr>
              <a:t> </a:t>
            </a:r>
            <a:r>
              <a:rPr lang="ru-RU" sz="3023" dirty="0">
                <a:latin typeface="Helvetica Neue"/>
              </a:rPr>
              <a:t>Оглашайте повсюду</a:t>
            </a:r>
            <a:r>
              <a:rPr sz="3023" dirty="0">
                <a:latin typeface="Helvetica Neue"/>
              </a:rPr>
              <a:t>, </a:t>
            </a:r>
            <a:r>
              <a:rPr lang="ru-RU" sz="3023" dirty="0">
                <a:latin typeface="Helvetica Neue"/>
              </a:rPr>
              <a:t>будьте глашатаем</a:t>
            </a:r>
            <a:r>
              <a:rPr sz="3023" dirty="0">
                <a:latin typeface="Helvetica Neue"/>
              </a:rPr>
              <a:t>: </a:t>
            </a:r>
            <a:r>
              <a:rPr lang="ru-RU" sz="3023" dirty="0" err="1">
                <a:latin typeface="Helvetica Neue"/>
              </a:rPr>
              <a:t>Деян</a:t>
            </a:r>
            <a:r>
              <a:rPr lang="ru-RU" sz="3023" dirty="0">
                <a:latin typeface="Helvetica Neue"/>
              </a:rPr>
              <a:t>.</a:t>
            </a:r>
            <a:r>
              <a:rPr sz="3023" dirty="0">
                <a:latin typeface="Helvetica Neue"/>
              </a:rPr>
              <a:t> 15:21 (</a:t>
            </a:r>
            <a:r>
              <a:rPr sz="3023" dirty="0" err="1">
                <a:latin typeface="Helvetica Neue"/>
              </a:rPr>
              <a:t>kerusso</a:t>
            </a:r>
            <a:r>
              <a:rPr sz="3023" dirty="0">
                <a:latin typeface="Helvetica Neue"/>
              </a:rPr>
              <a:t>)</a:t>
            </a:r>
          </a:p>
          <a:p>
            <a:pPr marL="582759" lvl="1" indent="-225584">
              <a:buSzPct val="100000"/>
              <a:buAutoNum type="arabicPeriod"/>
              <a:defRPr sz="4300" b="1">
                <a:solidFill>
                  <a:srgbClr val="FFFE49"/>
                </a:solidFill>
                <a:effectLst>
                  <a:outerShdw blurRad="25400" dist="76200" dir="5720841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pPr>
            <a:r>
              <a:rPr sz="3023" dirty="0">
                <a:latin typeface="Helvetica Neue"/>
              </a:rPr>
              <a:t> </a:t>
            </a:r>
            <a:r>
              <a:rPr lang="ru-RU" sz="3023" dirty="0">
                <a:latin typeface="Helvetica Neue"/>
              </a:rPr>
              <a:t>Чтобы распространять, делать известным</a:t>
            </a:r>
            <a:r>
              <a:rPr sz="3023" dirty="0">
                <a:latin typeface="Helvetica Neue"/>
              </a:rPr>
              <a:t>: </a:t>
            </a:r>
            <a:r>
              <a:rPr lang="ru-RU" sz="3023" dirty="0">
                <a:latin typeface="Helvetica Neue"/>
              </a:rPr>
              <a:t>Кол</a:t>
            </a:r>
            <a:r>
              <a:rPr sz="3023" dirty="0">
                <a:latin typeface="Helvetica Neue"/>
              </a:rPr>
              <a:t>. 1:28</a:t>
            </a:r>
            <a:r>
              <a:rPr lang="ru-RU" sz="3023" dirty="0">
                <a:latin typeface="Helvetica Neue"/>
              </a:rPr>
              <a:t> </a:t>
            </a:r>
            <a:r>
              <a:rPr sz="3023" dirty="0">
                <a:latin typeface="Helvetica Neue"/>
              </a:rPr>
              <a:t>(</a:t>
            </a:r>
            <a:r>
              <a:rPr sz="3023" dirty="0" err="1">
                <a:latin typeface="Helvetica Neue"/>
              </a:rPr>
              <a:t>kata</a:t>
            </a:r>
            <a:r>
              <a:rPr lang="en-US" sz="3023" dirty="0" err="1">
                <a:latin typeface="Helvetica Neue"/>
              </a:rPr>
              <a:t>n</a:t>
            </a:r>
            <a:r>
              <a:rPr sz="3023" dirty="0" err="1">
                <a:latin typeface="Helvetica Neue"/>
              </a:rPr>
              <a:t>gello</a:t>
            </a:r>
            <a:r>
              <a:rPr sz="3023" dirty="0">
                <a:latin typeface="Helvetica Neue"/>
              </a:rPr>
              <a:t>)</a:t>
            </a:r>
          </a:p>
          <a:p>
            <a:pPr marL="582759" lvl="1" indent="-225584">
              <a:buSzPct val="100000"/>
              <a:buAutoNum type="arabicPeriod"/>
              <a:defRPr sz="4300" b="1">
                <a:solidFill>
                  <a:srgbClr val="FFFE49"/>
                </a:solidFill>
                <a:effectLst>
                  <a:outerShdw blurRad="25400" dist="76200" dir="5720841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Helvetica Neue"/>
              </a:defRPr>
            </a:pPr>
            <a:r>
              <a:rPr sz="3023" dirty="0">
                <a:latin typeface="Helvetica Neue"/>
              </a:rPr>
              <a:t> </a:t>
            </a:r>
            <a:r>
              <a:rPr lang="ru-RU" sz="3023" dirty="0">
                <a:latin typeface="Helvetica Neue"/>
              </a:rPr>
              <a:t>Провозглашайте благую весть</a:t>
            </a:r>
            <a:r>
              <a:rPr sz="3023" dirty="0">
                <a:latin typeface="Helvetica Neue"/>
              </a:rPr>
              <a:t>: </a:t>
            </a:r>
            <a:r>
              <a:rPr lang="ru-RU" sz="3023" dirty="0" err="1">
                <a:latin typeface="Helvetica Neue"/>
              </a:rPr>
              <a:t>Откр</a:t>
            </a:r>
            <a:r>
              <a:rPr lang="ru-RU" sz="3023" dirty="0">
                <a:latin typeface="Helvetica Neue"/>
              </a:rPr>
              <a:t>.</a:t>
            </a:r>
            <a:r>
              <a:rPr sz="3023" dirty="0">
                <a:latin typeface="Helvetica Neue"/>
              </a:rPr>
              <a:t> 14:6 (</a:t>
            </a:r>
            <a:r>
              <a:rPr sz="3023" dirty="0" err="1">
                <a:latin typeface="Helvetica Neue"/>
              </a:rPr>
              <a:t>eua</a:t>
            </a:r>
            <a:r>
              <a:rPr lang="en-US" sz="3023" dirty="0" err="1">
                <a:latin typeface="Helvetica Neue"/>
              </a:rPr>
              <a:t>n</a:t>
            </a:r>
            <a:r>
              <a:rPr sz="3023" dirty="0" err="1">
                <a:latin typeface="Helvetica Neue"/>
              </a:rPr>
              <a:t>gelizo</a:t>
            </a:r>
            <a:r>
              <a:rPr sz="3023" dirty="0">
                <a:latin typeface="Helvetica Neue"/>
              </a:rPr>
              <a:t>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302</TotalTime>
  <Words>1441</Words>
  <Application>Microsoft Macintosh PowerPoint</Application>
  <PresentationFormat>Широкоэкранный</PresentationFormat>
  <Paragraphs>140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Helvetica Neue</vt:lpstr>
      <vt:lpstr>Office Theme</vt:lpstr>
      <vt:lpstr>Пошли жнецов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Мотивация членов церкви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Пошли жнецов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Torres, Louis</dc:creator>
  <cp:lastModifiedBy>Microsoft Office User</cp:lastModifiedBy>
  <cp:revision>28</cp:revision>
  <dcterms:created xsi:type="dcterms:W3CDTF">2023-03-05T18:08:33Z</dcterms:created>
  <dcterms:modified xsi:type="dcterms:W3CDTF">2023-03-10T08:13:11Z</dcterms:modified>
</cp:coreProperties>
</file>