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56" r:id="rId2"/>
    <p:sldId id="351" r:id="rId3"/>
    <p:sldId id="372" r:id="rId4"/>
    <p:sldId id="373" r:id="rId5"/>
    <p:sldId id="374" r:id="rId6"/>
    <p:sldId id="375" r:id="rId7"/>
    <p:sldId id="404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4" r:id="rId16"/>
    <p:sldId id="383" r:id="rId17"/>
    <p:sldId id="385" r:id="rId18"/>
    <p:sldId id="387" r:id="rId19"/>
    <p:sldId id="386" r:id="rId20"/>
    <p:sldId id="388" r:id="rId21"/>
    <p:sldId id="389" r:id="rId22"/>
    <p:sldId id="391" r:id="rId23"/>
    <p:sldId id="390" r:id="rId24"/>
    <p:sldId id="392" r:id="rId25"/>
    <p:sldId id="393" r:id="rId26"/>
    <p:sldId id="394" r:id="rId27"/>
    <p:sldId id="396" r:id="rId28"/>
    <p:sldId id="397" r:id="rId29"/>
    <p:sldId id="398" r:id="rId30"/>
    <p:sldId id="395" r:id="rId31"/>
    <p:sldId id="399" r:id="rId32"/>
    <p:sldId id="400" r:id="rId33"/>
    <p:sldId id="401" r:id="rId34"/>
    <p:sldId id="402" r:id="rId35"/>
    <p:sldId id="40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7"/>
    <p:restoredTop sz="94749"/>
  </p:normalViewPr>
  <p:slideViewPr>
    <p:cSldViewPr snapToGrid="0" snapToObjects="1">
      <p:cViewPr varScale="1">
        <p:scale>
          <a:sx n="107" d="100"/>
          <a:sy n="107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D0870-7C7A-4646-8073-3E3AF5FC3804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81BA-EDCF-B444-AB58-41071E527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0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D81BA-EDCF-B444-AB58-41071E527F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4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4FE64-C87A-A146-86D6-C6F8559A0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996" y="2404534"/>
            <a:ext cx="7051193" cy="1646302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войны и насилия в Ветхом Завете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FDE8B2-422F-8640-8590-4ED2C9BA6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©️ Е. Зайцев</a:t>
            </a:r>
          </a:p>
        </p:txBody>
      </p:sp>
      <p:pic>
        <p:nvPicPr>
          <p:cNvPr id="1026" name="Picture 2" descr="Войны библейской истории - купить книгу с доставкой в интернет-магазине  «Читай-город». ISBN: 978-5-90-679319-5">
            <a:extLst>
              <a:ext uri="{FF2B5EF4-FFF2-40B4-BE49-F238E27FC236}">
                <a16:creationId xmlns:a16="http://schemas.microsoft.com/office/drawing/2014/main" id="{2E3F7E4E-641C-2FBD-E1CF-2019CB12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6" y="166254"/>
            <a:ext cx="2477741" cy="397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082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64646-553C-7A22-E895-CB7A9A19D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F0179-660B-7606-CE9A-4151185E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384012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Теократия (с греч.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Theos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Бог 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kratos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управлять)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правления, которая признает Бога высшим гражданским правителем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2DF149-4730-5D88-244A-6AF198B54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237835"/>
            <a:ext cx="4644852" cy="34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07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70B66-1DD6-4574-9A7D-63634F26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 – необычная война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E155A-9F11-FE50-1743-E00F25CA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43175"/>
            <a:ext cx="4523316" cy="349818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Бог повел их по пустыне окружным путем к Красному морю. Сыны Израилевы покидали Египет, будучи готовы к бою (Исх. 13:18, совр. пер.);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«Господь будет сражаться за вас, вы же будьте спокойны» (Исх. 14:14)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1B0133-8C5D-8F16-CD99-557C979A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464" y="2686060"/>
            <a:ext cx="6679138" cy="40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A0730-BE47-41CE-A673-84B854C2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B4251-3F7D-2924-9119-2BC5C7BBD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8413"/>
            <a:ext cx="7612379" cy="4541174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Пошлю перед вами шершней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погонят они прочь от вас всех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хиввеев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ханаанеев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хеттов (Исх. 23:28)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 пошлю перед вами Ангела и прогоню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ханаанеев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амореев, хеттов,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периззеев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хиввеев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евусеев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(Исх. 33:2)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807855B-D4B2-C46C-5222-B833165C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3213100"/>
            <a:ext cx="4275666" cy="28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CACDFA-4203-DEE1-F2C5-3B45006C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967" y="463138"/>
            <a:ext cx="2911360" cy="31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A658FC-50B5-9B60-0007-F99E0D52F5FC}"/>
              </a:ext>
            </a:extLst>
          </p:cNvPr>
          <p:cNvSpPr txBox="1"/>
          <p:nvPr/>
        </p:nvSpPr>
        <p:spPr>
          <a:xfrm>
            <a:off x="677334" y="4696768"/>
            <a:ext cx="114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tzir'ah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49CB3-C269-E0DC-F8D3-7FF78A7C6139}"/>
              </a:ext>
            </a:extLst>
          </p:cNvPr>
          <p:cNvSpPr txBox="1"/>
          <p:nvPr/>
        </p:nvSpPr>
        <p:spPr>
          <a:xfrm>
            <a:off x="6629401" y="3986213"/>
            <a:ext cx="51577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Бог «замыслил, чтобы они обрели землю обетованную не войной, а подчинением и безоговорочным послушанием Его заповедям»</a:t>
            </a:r>
            <a:endParaRPr lang="ru-RU" sz="2000" b="1" dirty="0">
              <a:effectLst/>
            </a:endParaRP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White, “The Twelve Spies,” </a:t>
            </a:r>
            <a:r>
              <a:rPr lang="en-US" sz="1800" b="1" i="1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Sign of the Times,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September 2, 1880, [CD-ROM]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7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3DFAF-5AFF-4008-76AE-14565AD4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Езекия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поражение ассирийской армии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C07AC-E764-4D0B-F62B-FE39B248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937779" cy="388077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 случилось в ту ночь: пошел Ангел Господень и поразил в стане Ассирийском сто восемьдесят пять тысяч. И встали поутру, и вот, все тела мертвые» (4 Царств 19:35)</a:t>
            </a:r>
          </a:p>
        </p:txBody>
      </p:sp>
      <p:pic>
        <p:nvPicPr>
          <p:cNvPr id="1026" name="Picture 2" descr="Война Хизкияху с Ассирией — Циклопедия">
            <a:extLst>
              <a:ext uri="{FF2B5EF4-FFF2-40B4-BE49-F238E27FC236}">
                <a16:creationId xmlns:a16="http://schemas.microsoft.com/office/drawing/2014/main" id="{E59E2E37-8F3D-6B93-508E-78A7E8A4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02" y="1930400"/>
            <a:ext cx="3722046" cy="46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2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D3FC3-8D40-FF44-A49E-95B6B98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Иосафат против коалиции аммонитян 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моавитян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830C2-B217-1AD7-21B0-74A48F2A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5418666" cy="388077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 говорит Господь к вам: не бойтесь и не ужасайтесь множества сего великого,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ибо не ваша война, а Божия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Завтра выступите против них: вот они всходят на возвышенность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Циц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вы найдете их на конце долины, пред пустынею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Иеруилом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вам сражаться на сей раз; вы станьте, стойте и смотрите 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Господне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посылаемое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(2 Пар. 20:15-17).</a:t>
            </a:r>
          </a:p>
        </p:txBody>
      </p:sp>
      <p:pic>
        <p:nvPicPr>
          <p:cNvPr id="2050" name="Picture 2" descr="ГАРАНТИЯ ПОБЕДЫ | ТАЙНЫ БИБЛИИ | Дзен">
            <a:extLst>
              <a:ext uri="{FF2B5EF4-FFF2-40B4-BE49-F238E27FC236}">
                <a16:creationId xmlns:a16="http://schemas.microsoft.com/office/drawing/2014/main" id="{A59099F0-43F7-DC29-5734-D1FD83B0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41" y="2805776"/>
            <a:ext cx="5835533" cy="38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6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16DBF-1EF2-B906-C884-D453504A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BBF486-B9CB-DAB6-BA5B-38973FE7E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442913"/>
            <a:ext cx="8395229" cy="2149476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«Если бы сыны Израилевы не роптали на Господа, Он не допустил бы, чтобы их враги воевали с ними»</a:t>
            </a:r>
            <a:r>
              <a:rPr lang="ru-RU" sz="2200" b="1" dirty="0">
                <a:effectLst/>
              </a:rPr>
              <a:t> 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White, “Journeyings of the Israelites,” </a:t>
            </a:r>
            <a:r>
              <a:rPr lang="en-US" sz="2200" b="1" i="1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Signs of the Times,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April 13, 1880, [CD-ROM].</a:t>
            </a:r>
            <a:endParaRPr lang="ru-RU" sz="2200" b="1" spc="5" dirty="0">
              <a:effectLst/>
              <a:latin typeface="Times New Roman" panose="0202060305040502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«Их собственная извращенность духа не позволила Богу проявить Свою силу в защите их от народов, препятствовавших их переходу в Ханаан»</a:t>
            </a:r>
            <a:r>
              <a:rPr lang="ru-RU" sz="2200" b="1" dirty="0">
                <a:effectLst/>
              </a:rPr>
              <a:t> 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White, “The Law Repeated,” </a:t>
            </a:r>
            <a:r>
              <a:rPr lang="en-US" sz="2200" b="1" i="1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Signs of the Times,</a:t>
            </a:r>
            <a:r>
              <a:rPr lang="en-US" sz="2200" b="1" spc="5" dirty="0">
                <a:effectLst/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March 3, 1881, [CD-ROM].</a:t>
            </a:r>
            <a:endParaRPr lang="ru-RU" sz="2200" b="1" spc="5" dirty="0"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endParaRPr lang="ru-RU" sz="2000" b="1" spc="5" dirty="0">
              <a:effectLst/>
              <a:latin typeface="Book Antiqua" panose="0204060205030503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Израильский народ в пустыне: жалобы на проблемы и уроки от Бога">
            <a:extLst>
              <a:ext uri="{FF2B5EF4-FFF2-40B4-BE49-F238E27FC236}">
                <a16:creationId xmlns:a16="http://schemas.microsoft.com/office/drawing/2014/main" id="{80ABD735-4B6F-4407-2BFC-5F4B4EFF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73" y="2876154"/>
            <a:ext cx="7905750" cy="37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1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BA41B-7D46-BC36-136C-FE7DE7D6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79039-CB14-283C-9F61-D8AD0D78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 в городах сих народов, которых Господь, Бог твой, дает тебе во владение, не оставляй в живых ни одной души, но предай их заклятию: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Хеттеев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Аморреев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Хананеев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Ферезеев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Иевусеев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[и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Гергесеев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,] как повелел тебе Господь, Бог твой, дабы они не научили вас делать такие же мерзости, какие они делали для богов своих, и дабы вы не грешили пред Господом, Богом вашим» (Втор. 20:16-18).</a:t>
            </a:r>
          </a:p>
        </p:txBody>
      </p:sp>
    </p:spTree>
    <p:extLst>
      <p:ext uri="{BB962C8B-B14F-4D97-AF65-F5344CB8AC3E}">
        <p14:creationId xmlns:p14="http://schemas.microsoft.com/office/powerpoint/2010/main" val="10956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04A77-AB03-2BBB-E8FB-C9B767B0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 священной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C7AFD-8290-37AD-8E07-28E16D66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yarash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«лишать владения», </a:t>
            </a:r>
          </a:p>
          <a:p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garash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«изгонять», </a:t>
            </a:r>
          </a:p>
          <a:p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hamam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«приводить в смятение», </a:t>
            </a:r>
          </a:p>
          <a:p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shalach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«отсылать, изгонять».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34815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04A77-AB03-2BBB-E8FB-C9B767B0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 священной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5C7AFD-8290-37AD-8E07-28E16D66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r>
              <a:rPr lang="ru-RU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shamad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«разрушать», </a:t>
            </a:r>
          </a:p>
          <a:p>
            <a:r>
              <a:rPr lang="ru-RU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abad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«уничтожать», </a:t>
            </a:r>
          </a:p>
          <a:p>
            <a:r>
              <a:rPr lang="ru-RU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natatz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«разрушать».</a:t>
            </a:r>
            <a:r>
              <a:rPr lang="ru-RU" sz="2000" b="1" dirty="0">
                <a:effectLst/>
              </a:rPr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0758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4D592-E475-A64A-6677-E9B87197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A8895E-1A7D-29C9-6D36-E2832751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 осквернилась земля, и Я воззрел на беззаконие ее, и 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свергнула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 себя земля живущих на ней.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вы соблюдайте постановления Мои и законы Мои и не делайте всех этих мерзостей, ни туземец, ни пришелец, живущий между вами, ибо все эти мерзости делали люди сей земли, что пред вами, и осквернилась земля;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и вас не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свергнула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 себя земля, когда вы станете осквернять ее, как она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свергнула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народы, бывшие прежде вас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(Лев. 18:25-28).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64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0AC1B-A745-75AD-1059-1BD44AAA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695F57-797B-506B-1C16-2BD515C1F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 пошли войною на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Мадиама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как повелел Господь Моисею, и убили всех мужеского пола» (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31:7);</a:t>
            </a:r>
          </a:p>
          <a:p>
            <a:endParaRPr lang="ru-RU" dirty="0"/>
          </a:p>
        </p:txBody>
      </p:sp>
      <p:pic>
        <p:nvPicPr>
          <p:cNvPr id="2050" name="Picture 2" descr="Геноциды Ветхого завета | А мы и не знали | Дзен">
            <a:extLst>
              <a:ext uri="{FF2B5EF4-FFF2-40B4-BE49-F238E27FC236}">
                <a16:creationId xmlns:a16="http://schemas.microsoft.com/office/drawing/2014/main" id="{B173C15D-25B7-F613-8570-A8B43E3B3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16" y="3213101"/>
            <a:ext cx="42735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5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E5839-F0B3-A769-8B79-25C97492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Херем (Заклятое)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E1EC7-2E72-D5E0-8BA9-4A934F8DB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Херем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понятие, имеющее несколько значений. Херем может означать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истребление, обречение какого-либо имущества или человека на 	      	уничтожение,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пользоваться чем-либо, 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личной собственности Богу путем передачи на нужды 	храма,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2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отлучение вероотступника от общины.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28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8F388-735F-68D7-13A2-8CFE0641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ризывает ли Библия к геноциду? | ВКонтакте">
            <a:extLst>
              <a:ext uri="{FF2B5EF4-FFF2-40B4-BE49-F238E27FC236}">
                <a16:creationId xmlns:a16="http://schemas.microsoft.com/office/drawing/2014/main" id="{2AF4B39D-4844-05A9-E2CD-A9280C0034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52" y="332898"/>
            <a:ext cx="7829550" cy="41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6D5BF-838D-F9BA-B8A3-D01949F29F11}"/>
              </a:ext>
            </a:extLst>
          </p:cNvPr>
          <p:cNvSpPr txBox="1"/>
          <p:nvPr/>
        </p:nvSpPr>
        <p:spPr>
          <a:xfrm>
            <a:off x="1157288" y="4771072"/>
            <a:ext cx="8901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вы берегитесь заклятого, чтоб и самим не подвергнуться заклятию, если возьмете что‐нибудь из заклятого, и чтобы на стан [сынов] Израилевых не навести заклятия и не сделать ему беды; и все серебро и золото, и сосуды медные и железные да будут святынею Господу и войдут в сокровищницу Господню» И.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6:17-18</a:t>
            </a:r>
          </a:p>
        </p:txBody>
      </p:sp>
    </p:spTree>
    <p:extLst>
      <p:ext uri="{BB962C8B-B14F-4D97-AF65-F5344CB8AC3E}">
        <p14:creationId xmlns:p14="http://schemas.microsoft.com/office/powerpoint/2010/main" val="2137328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AD524-EA6E-2107-AAFE-FBE39C05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97F6E-3929-2A12-13D3-8146727DE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услышишь о каком‐либо из городов твоих, которые Господь, Бог твой, дает тебе для жительства, что появились в нем нечестивые люди из среды тебя и соблазнили жителей города их, говоря: «пойдем и будем служить богам иным, которых вы не знали», — то ты разыщи, исследуй и хорошо расспроси; и если это точная правда, что случилась мерзость сия среди тебя, порази жителей того города острием меча,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предай заклятию его и все, что в 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скот его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порази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острием меча» (Втор. 13:12-15)</a:t>
            </a:r>
          </a:p>
        </p:txBody>
      </p:sp>
    </p:spTree>
    <p:extLst>
      <p:ext uri="{BB962C8B-B14F-4D97-AF65-F5344CB8AC3E}">
        <p14:creationId xmlns:p14="http://schemas.microsoft.com/office/powerpoint/2010/main" val="419403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C3705-67A3-3042-8C7E-6238FA00B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Bądź odważny i działaj' (1 Kronik 28:20)">
            <a:extLst>
              <a:ext uri="{FF2B5EF4-FFF2-40B4-BE49-F238E27FC236}">
                <a16:creationId xmlns:a16="http://schemas.microsoft.com/office/drawing/2014/main" id="{765883E3-0592-EBD5-A5C3-8D21F1EEE0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4" y="1031477"/>
            <a:ext cx="11394812" cy="569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86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7312-D392-23C5-70DA-B11FFB7B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B6B72-0774-CD21-FBBE-917B9E53B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времена монархии священная война подверглась процессу «секуляризации», когда царь взял на себя прерогативу принимать решения о войне и использовать этот инструмент в своей внешней политике.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6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22DBE-DCBC-6BB5-5ACD-E8D91FF0E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45C3E-BE6A-51D9-CAC9-2BE8EA3C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5143500"/>
            <a:ext cx="9352491" cy="897862"/>
          </a:xfrm>
        </p:spPr>
        <p:txBody>
          <a:bodyPr>
            <a:normAutofit/>
          </a:bodyPr>
          <a:lstStyle/>
          <a:p>
            <a:pPr algn="ctr"/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сделал Давид себе имя, возвращаясь с поражения восемнадцати тысяч Сирийцев в долине Соленой» (2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8:13)</a:t>
            </a:r>
          </a:p>
        </p:txBody>
      </p:sp>
      <p:pic>
        <p:nvPicPr>
          <p:cNvPr id="1026" name="Picture 2" descr="Царь Давид и его удивительная история">
            <a:extLst>
              <a:ext uri="{FF2B5EF4-FFF2-40B4-BE49-F238E27FC236}">
                <a16:creationId xmlns:a16="http://schemas.microsoft.com/office/drawing/2014/main" id="{748B2C39-1CA9-5651-A190-0CA3D2B1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88" y="510399"/>
            <a:ext cx="7858093" cy="44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57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E854D-CD9D-153C-195F-0658B0CE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видение мирной мессианской эпохи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FA0F0-1718-7303-2EA7-F660E682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Мессия представлен как «Князь мира» (Ис. 9:6);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учредит царство, где царит мир, где лев и ягненок будут пастись вместе (Ис. 11:1-5);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царстве не будет ни разрушения, ни вреда (Ис. 11:9);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«Воцарится мир у тебя» (Ис. 60:17);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«Благоденствие потечет рекой» (Ис. 66:12).</a:t>
            </a:r>
          </a:p>
        </p:txBody>
      </p:sp>
      <p:pic>
        <p:nvPicPr>
          <p:cNvPr id="2050" name="Picture 2" descr="Тогда волк будет жить вместе с ягненком - Исаия 11. | Открытая Библия | Дзен">
            <a:extLst>
              <a:ext uri="{FF2B5EF4-FFF2-40B4-BE49-F238E27FC236}">
                <a16:creationId xmlns:a16="http://schemas.microsoft.com/office/drawing/2014/main" id="{A89594F8-8901-44AE-EE57-A22638944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80" y="3786188"/>
            <a:ext cx="429517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88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E854D-CD9D-153C-195F-0658B0CE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видение мирной мессианской эпохи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FA0F0-1718-7303-2EA7-F660E682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 заключу в то время для них союз с полевыми зверями, и с птицами небесными, и с пресмыкающимися по земле;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лук, и меч, и войну истреблю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земли той и дам им жить в безопасность» (Ос. 2:18);</a:t>
            </a:r>
          </a:p>
        </p:txBody>
      </p:sp>
    </p:spTree>
    <p:extLst>
      <p:ext uri="{BB962C8B-B14F-4D97-AF65-F5344CB8AC3E}">
        <p14:creationId xmlns:p14="http://schemas.microsoft.com/office/powerpoint/2010/main" val="213287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E854D-CD9D-153C-195F-0658B0CE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видение мирной мессианской эпохи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FA0F0-1718-7303-2EA7-F660E682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 заключу в то время для них союз с полевыми зверями, и с птицами небесными, и с пресмыкающимися по земле;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лук, и меч, и войну истреблю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земли той и дам им жить в безопасность» (Ос. 2:18);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«Тогда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истреблю колесницы у Ефрема и коней в Иерусалиме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сокрушен будет бранный лук; и Он возвестит мир народам, и владычество Его будет от моря до моря и от реки до концов земли» (Зах. 9:10);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9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E854D-CD9D-153C-195F-0658B0CE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видение мирной мессианской эпохи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FA0F0-1718-7303-2EA7-F660E6821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 заключу в то время для них союз с полевыми зверями, и с птицами небесными, и с пресмыкающимися по земле;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лук, и меч, и войну истреблю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земли той и дам им жить в безопасность» (Ос. 2:18);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«Тогда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истреблю колесницы у Ефрема и коней в Иерусалиме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 сокрушен будет бранный лук; и Он возвестит мир народам, и владычество Его будет от моря до моря и от реки до концов земли» (Зах. 9:10);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 будет Он судить многие народы и обличит многие племена в отдаленных странах;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перекуют они мечи свои на орала и копья свои — на серпы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не поднимет народ на народ меча, и не будут более учиться воевать» (Мих. 4:3).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6173E-9E8B-2D87-DDF0-2163212D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127C5-5AF5-F8C2-B882-D4E814F12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«Но предаст их тебе Господь, Бог твой, и приведет их в великое смятение, так что они погибнут; и предаст царей их в руки твои, и ты истребишь имя их из поднебесной: не устоит никто против тебя, доколе не искоренишь их» (Втор. 7:23-24);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832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83850-56C1-5D95-36D9-79A87C01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102A8-F52D-3BA5-2D8A-8F34843C2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Символ мира»: конкурс рисунков | Библиотеки Архангельска">
            <a:extLst>
              <a:ext uri="{FF2B5EF4-FFF2-40B4-BE49-F238E27FC236}">
                <a16:creationId xmlns:a16="http://schemas.microsoft.com/office/drawing/2014/main" id="{BE0C6444-D196-01E8-1A00-07E4E097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06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576FE-DAF3-24A1-C277-2309A5B6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D009B-620C-9DFA-AE0D-EE80E6A7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войны и божественного наказания в Ветхом Завете следует рассматривать на фоне космического конфликта между добром и злом, Богом и сатаной.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6838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576FE-DAF3-24A1-C277-2309A5B6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D009B-620C-9DFA-AE0D-EE80E6A7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войны и божественного наказания в Ветхом Завете следует рассматривать на фоне космического конфликта между добром и злом, Богом и сатаной.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ервоначальная цель завоевания заключалась в расселении ханаанского населения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599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576FE-DAF3-24A1-C277-2309A5B6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D009B-620C-9DFA-AE0D-EE80E6A7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войны и божественного наказания в Ветхом Завете следует рассматривать на фоне космического конфликта между добром и злом, Богом и сатаной.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ервоначальная цель завоевания заключалась в расселении ханаанского населения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Первоначальный Божий план относительно священной войны не предусматривал физического участия Израиля в военных действиях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86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576FE-DAF3-24A1-C277-2309A5B6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D009B-620C-9DFA-AE0D-EE80E6A7E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войны и божественного наказания в Ветхом Завете следует рассматривать на фоне космического конфликта между добром и злом, Богом и сатаной.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ервоначальная цель завоевания заключалась в расселении ханаанского населения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Первоначальный Божий план относительно священной войны не предусматривал физического участия Израиля в военных действиях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Концепцию и практику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cherem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как полного уничтожения народа в войне необходимо рассматривать на фоне конфликта Яхве с космическими силами зла, где на карту поставлены Его характер и репутация.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367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576FE-DAF3-24A1-C277-2309A5B6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D009B-620C-9DFA-AE0D-EE80E6A7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23904" cy="4297361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Проблему войны и божественного наказания в Ветхом Завете следует рассматривать на фоне космического конфликта между добром и злом, Богом и сатаной. 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ервоначальная цель завоевания заключалась в расселении ханаанского населения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Первоначальный Божий план относительно священной войны не предусматривал физического участия Израиля в военных действиях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Концепцию и практику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херем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как полного уничтожения народа в войне необходимо рассматривать на фоне конфликта Яхве с космическими силами зла, где на карту поставлены Его характер и репутация.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евозможно оправдать практику современной священной войны, поскольку теократия принадлежит библейскому прошлому.</a:t>
            </a:r>
            <a:r>
              <a:rPr lang="ru-RU" sz="2000" b="1" dirty="0">
                <a:effectLst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501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308F2-09F8-B77D-B1B3-1E2B5643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F96C8-820B-02E7-56FF-58696725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766022" cy="282039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«Ибо Господь сражался за Израиля…»</a:t>
            </a:r>
          </a:p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«Иисус сказал им: не бойтесь и не ужасайтесь, будьте тверды и мужественны; ибо так поступит Господь со всеми врагами вашими, с которыми будете воевать. Потом поразил их Иисус и убил их и повесил их на пяти деревах» (И.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10:14, 25-26);</a:t>
            </a:r>
          </a:p>
          <a:p>
            <a:endParaRPr lang="ru-RU" dirty="0"/>
          </a:p>
        </p:txBody>
      </p:sp>
      <p:pic>
        <p:nvPicPr>
          <p:cNvPr id="3074" name="Picture 2" descr="Взятие в плен пяти царей — Ветхий Завет в гравюрах Карольсфельда">
            <a:extLst>
              <a:ext uri="{FF2B5EF4-FFF2-40B4-BE49-F238E27FC236}">
                <a16:creationId xmlns:a16="http://schemas.microsoft.com/office/drawing/2014/main" id="{6F30CE55-0953-43F5-6899-DAFE49E3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356" y="3800973"/>
            <a:ext cx="3437350" cy="28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7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FFBDD-4A52-E881-5283-9C58B0F8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война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0C248-2111-F2D9-9C33-E2C47D8A6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Священной войной понимается война, в которой Бог лично и непосредственно участвует, и с которой Он отождествляет Себя, сохраняя контроль над событиями таким образом, чтобы активно определять их окончательный исход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408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35AC3-F8E1-A60C-A140-FE6F59FA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6" y="609600"/>
            <a:ext cx="9429750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вселенского конфликта</a:t>
            </a:r>
          </a:p>
        </p:txBody>
      </p:sp>
      <p:pic>
        <p:nvPicPr>
          <p:cNvPr id="1026" name="Picture 2" descr="война ангелов с сатаной: 2 тыс изображений найдено в Яндекс Картинках">
            <a:extLst>
              <a:ext uri="{FF2B5EF4-FFF2-40B4-BE49-F238E27FC236}">
                <a16:creationId xmlns:a16="http://schemas.microsoft.com/office/drawing/2014/main" id="{72B35CD1-6B83-6A38-BFEC-64964ED00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588651"/>
            <a:ext cx="7229475" cy="502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90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34C01-A3B8-FB54-C7BA-9A639E77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ЯХВЕ как Судья вселенной</a:t>
            </a:r>
          </a:p>
        </p:txBody>
      </p:sp>
      <p:pic>
        <p:nvPicPr>
          <p:cNvPr id="4098" name="Picture 2" descr="Суды Божьи">
            <a:extLst>
              <a:ext uri="{FF2B5EF4-FFF2-40B4-BE49-F238E27FC236}">
                <a16:creationId xmlns:a16="http://schemas.microsoft.com/office/drawing/2014/main" id="{26CE7838-CFAD-00A9-755B-5C70D65CC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7" y="1488281"/>
            <a:ext cx="4744317" cy="31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Д - каков он, и какова судьба тех, кто попадает туда?">
            <a:extLst>
              <a:ext uri="{FF2B5EF4-FFF2-40B4-BE49-F238E27FC236}">
                <a16:creationId xmlns:a16="http://schemas.microsoft.com/office/drawing/2014/main" id="{D90446E7-0895-CD7A-CAC6-EBB68C92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945" y="3915878"/>
            <a:ext cx="5898078" cy="28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3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37FE5-C2F9-854F-C6B5-83B588FA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9" y="609600"/>
            <a:ext cx="9315449" cy="13208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Господь - Владыка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0508-3CA5-8428-D89A-6C86C10F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Господня — земля и что наполняет ее, вселенная и все живущее в ней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23:1);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Твое, Господи, величие, и могущество, и слава, и победа, и великолепие, и все,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небе и на земле,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Твое: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Твое, Господи, царство, и Ты превыше всего, как Владычествующий (1 Пар. 29:11);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Господь выходит из жилища Своего наказать обитателей земли за их  беззаконие, и земля откроет ... и уже не скроет убитых своих (Ис. 26:21)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44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6F3F4-FF81-EC63-C4C7-8511DF08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Израиль как избранный народ ЯХВЕ</a:t>
            </a:r>
            <a:endParaRPr lang="ru-RU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8ED080-F51E-5335-5F1C-1DB3F51C76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6" y="1930400"/>
            <a:ext cx="5098644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C02316-9910-CEA5-4767-EE65E7FA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51" y="2860723"/>
            <a:ext cx="6327775" cy="37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53401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21371</TotalTime>
  <Words>1812</Words>
  <Application>Microsoft Macintosh PowerPoint</Application>
  <PresentationFormat>Широкоэкранный</PresentationFormat>
  <Paragraphs>95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Book Antiqua</vt:lpstr>
      <vt:lpstr>Calibri</vt:lpstr>
      <vt:lpstr>Times New Roman</vt:lpstr>
      <vt:lpstr>Trebuchet MS</vt:lpstr>
      <vt:lpstr>Wingdings 3</vt:lpstr>
      <vt:lpstr>Аспект</vt:lpstr>
      <vt:lpstr>Проблема войны и насилия в Ветхом Завете</vt:lpstr>
      <vt:lpstr>Презентация PowerPoint</vt:lpstr>
      <vt:lpstr>Презентация PowerPoint</vt:lpstr>
      <vt:lpstr>Презентация PowerPoint</vt:lpstr>
      <vt:lpstr>Священная война</vt:lpstr>
      <vt:lpstr>Контекст вселенского конфликта</vt:lpstr>
      <vt:lpstr>ЯХВЕ как Судья вселенной</vt:lpstr>
      <vt:lpstr>Господь - Владыка</vt:lpstr>
      <vt:lpstr>Израиль как избранный народ ЯХВЕ</vt:lpstr>
      <vt:lpstr>Завет</vt:lpstr>
      <vt:lpstr>Исход – необычная война</vt:lpstr>
      <vt:lpstr>Презентация PowerPoint</vt:lpstr>
      <vt:lpstr>Царь Езекия и поражение ассирийской армии</vt:lpstr>
      <vt:lpstr>Иосафат против коалиции аммонитян и моавитян</vt:lpstr>
      <vt:lpstr>Презентация PowerPoint</vt:lpstr>
      <vt:lpstr>Презентация PowerPoint</vt:lpstr>
      <vt:lpstr>Терминология священной войны</vt:lpstr>
      <vt:lpstr>Терминология священной войны</vt:lpstr>
      <vt:lpstr>Презентация PowerPoint</vt:lpstr>
      <vt:lpstr>Херем (Заклятое)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Будущее видение мирной мессианской эпохи</vt:lpstr>
      <vt:lpstr>Будущее видение мирной мессианской эпохи</vt:lpstr>
      <vt:lpstr>Будущее видение мирной мессианской эпохи</vt:lpstr>
      <vt:lpstr>Будущее видение мирной мессианской эпохи</vt:lpstr>
      <vt:lpstr>Презентация PowerPoint</vt:lpstr>
      <vt:lpstr>ЗАКЛЮЧЕНИЕ</vt:lpstr>
      <vt:lpstr>ЗАКЛЮЧЕНИЕ</vt:lpstr>
      <vt:lpstr>ЗАКЛЮЧЕНИЕ</vt:lpstr>
      <vt:lpstr>ЗАКЛЮЧЕНИЕ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Прогрессивный адвентизм и его оценка</dc:title>
  <dc:creator>Пользователь Microsoft Office</dc:creator>
  <cp:lastModifiedBy>Eugine Zaytsev</cp:lastModifiedBy>
  <cp:revision>103</cp:revision>
  <dcterms:created xsi:type="dcterms:W3CDTF">2020-11-10T14:44:46Z</dcterms:created>
  <dcterms:modified xsi:type="dcterms:W3CDTF">2024-02-08T06:06:52Z</dcterms:modified>
</cp:coreProperties>
</file>