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733930" rtl="0" fontAlgn="auto" latinLnBrk="0" hangingPunct="0">
      <a:lnSpc>
        <a:spcPct val="90000"/>
      </a:lnSpc>
      <a:spcBef>
        <a:spcPts val="32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1733930" rtl="0" fontAlgn="auto" latinLnBrk="0" hangingPunct="0">
      <a:lnSpc>
        <a:spcPct val="90000"/>
      </a:lnSpc>
      <a:spcBef>
        <a:spcPts val="32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1733930" rtl="0" fontAlgn="auto" latinLnBrk="0" hangingPunct="0">
      <a:lnSpc>
        <a:spcPct val="90000"/>
      </a:lnSpc>
      <a:spcBef>
        <a:spcPts val="32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1733930" rtl="0" fontAlgn="auto" latinLnBrk="0" hangingPunct="0">
      <a:lnSpc>
        <a:spcPct val="90000"/>
      </a:lnSpc>
      <a:spcBef>
        <a:spcPts val="32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1733930" rtl="0" fontAlgn="auto" latinLnBrk="0" hangingPunct="0">
      <a:lnSpc>
        <a:spcPct val="90000"/>
      </a:lnSpc>
      <a:spcBef>
        <a:spcPts val="32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1733930" rtl="0" fontAlgn="auto" latinLnBrk="0" hangingPunct="0">
      <a:lnSpc>
        <a:spcPct val="90000"/>
      </a:lnSpc>
      <a:spcBef>
        <a:spcPts val="32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1733930" rtl="0" fontAlgn="auto" latinLnBrk="0" hangingPunct="0">
      <a:lnSpc>
        <a:spcPct val="90000"/>
      </a:lnSpc>
      <a:spcBef>
        <a:spcPts val="32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1733930" rtl="0" fontAlgn="auto" latinLnBrk="0" hangingPunct="0">
      <a:lnSpc>
        <a:spcPct val="90000"/>
      </a:lnSpc>
      <a:spcBef>
        <a:spcPts val="32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1733930" rtl="0" fontAlgn="auto" latinLnBrk="0" hangingPunct="0">
      <a:lnSpc>
        <a:spcPct val="90000"/>
      </a:lnSpc>
      <a:spcBef>
        <a:spcPts val="320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254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254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73"/>
  </p:normalViewPr>
  <p:slideViewPr>
    <p:cSldViewPr snapToGrid="0">
      <p:cViewPr varScale="1">
        <p:scale>
          <a:sx n="75" d="100"/>
          <a:sy n="75" d="100"/>
        </p:scale>
        <p:origin x="176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9" name="Shape 16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8" name="Shape 18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Из 18 раз у Мф непосредственно к Иисусу применяются 15 ( у Мк все 16).</a:t>
            </a:r>
          </a:p>
          <a:p>
            <a:r>
              <a:t>В скобках частотность в пересчете на тысячу слов (более объективная картина).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5" name="Shape 29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Некоторые интерпретирует это как послепасхальное обеление учеников и отражение ситуации в общине Матфея, а не среди учеников Иисуса (Barth)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9" name="Shape 30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Если Матфей представляет Иисуса учителем, возникает вопрос учителем какого рода. Что у Иисуса общего с другими учителями? И отличается ли Он чем-то о них?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9" name="Shape 1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Статистика может ввести в заблуждение. Поэтому важно обращать внимание на контекст, где титулы используются.</a:t>
            </a:r>
          </a:p>
          <a:p>
            <a:endParaRPr/>
          </a:p>
          <a:p>
            <a:r>
              <a:t>Комментарии автора - самый явный способ дать оценку в повествовании, показать отношение автора и сформировать точку зрения читателя.</a:t>
            </a:r>
          </a:p>
          <a:p>
            <a:endParaRPr/>
          </a:p>
          <a:p>
            <a:r>
              <a:t>Кол-во у Мф и Мк приблизительно одинаковое, но контексты разные. У Мк так обращаются к Иисусу ученики и те, кто верят в Него. У Мф в этих случаях либо κύριος, либо вообще ничего. То есть в Мф διδάσκολος это обращение посторонних к Иисусу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9" name="Shape 20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Христология ≠ только статистика и/или семантика. Рассказ важен. Его невозможно отбросить как шелуху. Христология выстраивается нарративно. Титулы вторичны по отношению к повествованию (см. например Мф 28:16-20 - нет особо титулов, но тесная связь с ключевыми христологическими текстами евангелия). Поэтому важно посмотреть как Иисус действует в Евангелии от Матфея и каковы Его намерения.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4" name="Shape 23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Следовательно научение = проповедование/провозглашение и наоборот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5" name="Shape 24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Значение не только для ученичества, но и для христологии</a:t>
            </a:r>
          </a:p>
          <a:p>
            <a:endParaRPr/>
          </a:p>
          <a:p>
            <a:r>
              <a:t>μαθητεύω еще только раз в Деян 14:21  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2" name="Shape 25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 disciples are Jesus’ fellow-workers in serving the crowds (Matt 9:36–10:6; 14:15–21; 15:32–38). They are Jesus’ true family, those who fulfill the will of his Father and thereby are held up as an example and invitation to the crowds (12:46–50).  They, in contrast to the crowds, are blessed because their eyes see and their ears hear (13:16; cf. v. 13).</a:t>
            </a:r>
          </a:p>
          <a:p>
            <a:endParaRPr/>
          </a:p>
          <a:p>
            <a:r>
              <a:t>In relation to the disciples, the crowds function as a foil in many instances.  Therefore, the evangelist often makes them disappear from the scene, leaving only the disciples to be recipients of a further more specific teaching of Jesus.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9" name="Shape 25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Некоторые интерпретирует это как послепасхальное обеление учеников и отражение ситуации в общине Матфея, а не среди учеников Иисуса (Barth)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3" name="Shape 27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Некоторые интерпретирует это как послепасхальное обеление учеников и отражение ситуации в общине Матфея, а не среди учеников Иисуса (Barth)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5" name="Shape 28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Некоторые интерпретирует это как послепасхальное обеление учеников и отражение ситуации в общине Матфея, а не среди учеников Иисуса (Barth)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8657488"/>
            <a:ext cx="11607801" cy="461060"/>
          </a:xfrm>
          <a:prstGeom prst="rect">
            <a:avLst/>
          </a:prstGeom>
        </p:spPr>
        <p:txBody>
          <a:bodyPr anchor="b"/>
          <a:lstStyle>
            <a:lvl1pPr marL="0" indent="0" defTabSz="563541">
              <a:lnSpc>
                <a:spcPct val="100000"/>
              </a:lnSpc>
              <a:spcBef>
                <a:spcPts val="0"/>
              </a:spcBef>
              <a:buSzTx/>
              <a:buNone/>
              <a:defRPr sz="2304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1854200"/>
            <a:ext cx="11609057" cy="3302000"/>
          </a:xfrm>
          <a:prstGeom prst="rect">
            <a:avLst/>
          </a:prstGeom>
        </p:spPr>
        <p:txBody>
          <a:bodyPr anchor="b"/>
          <a:lstStyle>
            <a:lvl1pPr>
              <a:defRPr sz="8200" spc="-164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8500" y="5105400"/>
            <a:ext cx="11607800" cy="1456399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  <a:lvl2pPr marL="0" indent="4572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2pPr>
            <a:lvl3pPr marL="0" indent="9144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3pPr>
            <a:lvl4pPr marL="0" indent="13716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4pPr>
            <a:lvl5pPr marL="0" indent="18288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53454" y="9220199"/>
            <a:ext cx="297892" cy="28747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10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1412977"/>
            <a:ext cx="11607801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</a:lstStyle>
          <a:p>
            <a:r>
              <a:t>Slide Subtitle</a:t>
            </a:r>
          </a:p>
        </p:txBody>
      </p:sp>
      <p:sp>
        <p:nvSpPr>
          <p:cNvPr id="10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444500"/>
            <a:ext cx="11607800" cy="10160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10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1409700"/>
            <a:ext cx="11607801" cy="671802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</a:lstStyle>
          <a:p>
            <a:r>
              <a:t>Agenda Subtitle</a:t>
            </a:r>
          </a:p>
        </p:txBody>
      </p:sp>
      <p:sp>
        <p:nvSpPr>
          <p:cNvPr id="11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spcBef>
                <a:spcPts val="1300"/>
              </a:spcBef>
              <a:buSzTx/>
              <a:buNone/>
              <a:defRPr sz="3800" spc="-38"/>
            </a:lvl1pPr>
            <a:lvl2pPr marL="0" indent="457200">
              <a:spcBef>
                <a:spcPts val="1300"/>
              </a:spcBef>
              <a:buSzTx/>
              <a:buNone/>
              <a:defRPr sz="3800" spc="-38"/>
            </a:lvl2pPr>
            <a:lvl3pPr marL="0" indent="914400">
              <a:spcBef>
                <a:spcPts val="1300"/>
              </a:spcBef>
              <a:buSzTx/>
              <a:buNone/>
              <a:defRPr sz="3800" spc="-38"/>
            </a:lvl3pPr>
            <a:lvl4pPr marL="0" indent="1371600">
              <a:spcBef>
                <a:spcPts val="1300"/>
              </a:spcBef>
              <a:buSzTx/>
              <a:buNone/>
              <a:defRPr sz="3800" spc="-38"/>
            </a:lvl4pPr>
            <a:lvl5pPr marL="0" indent="1828800">
              <a:spcBef>
                <a:spcPts val="1300"/>
              </a:spcBef>
              <a:buSzTx/>
              <a:buNone/>
              <a:defRPr sz="3800" spc="-38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98500" y="3568700"/>
            <a:ext cx="11607800" cy="26177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6209979"/>
            <a:ext cx="11607800" cy="67180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</a:lstStyle>
          <a:p>
            <a:r>
              <a:t>Fact information</a:t>
            </a:r>
          </a:p>
        </p:txBody>
      </p:sp>
      <p:sp>
        <p:nvSpPr>
          <p:cNvPr id="127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98500" y="999066"/>
            <a:ext cx="11607800" cy="521091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7600" b="1" spc="-176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7600" b="1" spc="-176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7600" b="1" spc="-176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7600" b="1" spc="-176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7600" b="1" spc="-176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736600" y="3721100"/>
            <a:ext cx="11531600" cy="2324100"/>
          </a:xfrm>
          <a:prstGeom prst="rect">
            <a:avLst/>
          </a:prstGeom>
        </p:spPr>
        <p:txBody>
          <a:bodyPr anchor="ctr"/>
          <a:lstStyle>
            <a:lvl1pPr marL="457200" indent="-342900">
              <a:spcBef>
                <a:spcPts val="0"/>
              </a:spcBef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457200" indent="114300">
              <a:spcBef>
                <a:spcPts val="0"/>
              </a:spcBef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457200" indent="571500">
              <a:spcBef>
                <a:spcPts val="0"/>
              </a:spcBef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457200" indent="1028700">
              <a:spcBef>
                <a:spcPts val="0"/>
              </a:spcBef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457200" indent="1485900">
              <a:spcBef>
                <a:spcPts val="0"/>
              </a:spcBef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6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6426200"/>
            <a:ext cx="11049000" cy="461059"/>
          </a:xfrm>
          <a:prstGeom prst="rect">
            <a:avLst/>
          </a:prstGeom>
        </p:spPr>
        <p:txBody>
          <a:bodyPr/>
          <a:lstStyle>
            <a:lvl1pPr marL="0" indent="0" defTabSz="563541">
              <a:lnSpc>
                <a:spcPct val="100000"/>
              </a:lnSpc>
              <a:spcBef>
                <a:spcPts val="0"/>
              </a:spcBef>
              <a:buSzTx/>
              <a:buNone/>
              <a:defRPr sz="2304" b="1"/>
            </a:lvl1pPr>
          </a:lstStyle>
          <a:p>
            <a:r>
              <a:t>Attribution</a:t>
            </a:r>
          </a:p>
        </p:txBody>
      </p:sp>
      <p:sp>
        <p:nvSpPr>
          <p:cNvPr id="13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Low angle exterior view of a modern building facade covered with aluminum discs under a clear, blue sky "/>
          <p:cNvSpPr>
            <a:spLocks noGrp="1"/>
          </p:cNvSpPr>
          <p:nvPr>
            <p:ph type="pic" sz="quarter" idx="21"/>
          </p:nvPr>
        </p:nvSpPr>
        <p:spPr>
          <a:xfrm>
            <a:off x="6542347" y="698500"/>
            <a:ext cx="5965305" cy="39624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5" name="Low angle view of a modern, curved building under a cloudy sky"/>
          <p:cNvSpPr>
            <a:spLocks noGrp="1"/>
          </p:cNvSpPr>
          <p:nvPr>
            <p:ph type="pic" sz="quarter" idx="22"/>
          </p:nvPr>
        </p:nvSpPr>
        <p:spPr>
          <a:xfrm>
            <a:off x="6551654" y="5105400"/>
            <a:ext cx="5946692" cy="39624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6" name="View from inside a modern white building with glass panels, looking up to a bright, partly cloudy sky"/>
          <p:cNvSpPr>
            <a:spLocks noGrp="1"/>
          </p:cNvSpPr>
          <p:nvPr>
            <p:ph type="pic" idx="23"/>
          </p:nvPr>
        </p:nvSpPr>
        <p:spPr>
          <a:xfrm>
            <a:off x="-1371600" y="698500"/>
            <a:ext cx="12573000" cy="83693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Low angle view of the Azadi Tower in Tehran, Iran against a clear, bright sky"/>
          <p:cNvSpPr>
            <a:spLocks noGrp="1"/>
          </p:cNvSpPr>
          <p:nvPr>
            <p:ph type="pic" idx="21"/>
          </p:nvPr>
        </p:nvSpPr>
        <p:spPr>
          <a:xfrm>
            <a:off x="-801388" y="0"/>
            <a:ext cx="14607576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53454" y="9220199"/>
            <a:ext cx="297892" cy="28747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View from inside a stone structure, looking out toward stairs and a clear, blue sky"/>
          <p:cNvSpPr>
            <a:spLocks noGrp="1"/>
          </p:cNvSpPr>
          <p:nvPr>
            <p:ph type="pic" idx="21"/>
          </p:nvPr>
        </p:nvSpPr>
        <p:spPr>
          <a:xfrm>
            <a:off x="0" y="0"/>
            <a:ext cx="15966319" cy="106553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5181600"/>
            <a:ext cx="11607800" cy="3302000"/>
          </a:xfrm>
          <a:prstGeom prst="rect">
            <a:avLst/>
          </a:prstGeom>
        </p:spPr>
        <p:txBody>
          <a:bodyPr anchor="b"/>
          <a:lstStyle>
            <a:lvl1pPr>
              <a:defRPr sz="8200" spc="-164"/>
            </a:lvl1pPr>
          </a:lstStyle>
          <a:p>
            <a:r>
              <a:t>Presentation Title</a:t>
            </a:r>
          </a:p>
        </p:txBody>
      </p:sp>
      <p:sp>
        <p:nvSpPr>
          <p:cNvPr id="2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8500" y="8432800"/>
            <a:ext cx="11607800" cy="689769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  <a:lvl2pPr marL="0" indent="4572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2pPr>
            <a:lvl3pPr marL="0" indent="9144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3pPr>
            <a:lvl4pPr marL="0" indent="13716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4pPr>
            <a:lvl5pPr marL="0" indent="18288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98500" y="571500"/>
            <a:ext cx="11607801" cy="461059"/>
          </a:xfrm>
          <a:prstGeom prst="rect">
            <a:avLst/>
          </a:prstGeom>
        </p:spPr>
        <p:txBody>
          <a:bodyPr/>
          <a:lstStyle>
            <a:lvl1pPr marL="0" indent="0" defTabSz="563541">
              <a:lnSpc>
                <a:spcPct val="100000"/>
              </a:lnSpc>
              <a:spcBef>
                <a:spcPts val="0"/>
              </a:spcBef>
              <a:buSzTx/>
              <a:buNone/>
              <a:defRPr sz="2304" b="1"/>
            </a:lvl1pPr>
          </a:lstStyle>
          <a:p>
            <a:r>
              <a:t>Author and Date</a:t>
            </a:r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49999" y="9220199"/>
            <a:ext cx="297893" cy="28747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A modern white building with glass panels against a clear, blue sky"/>
          <p:cNvSpPr>
            <a:spLocks noGrp="1"/>
          </p:cNvSpPr>
          <p:nvPr>
            <p:ph type="pic" idx="21"/>
          </p:nvPr>
        </p:nvSpPr>
        <p:spPr>
          <a:xfrm>
            <a:off x="3835400" y="699690"/>
            <a:ext cx="12509500" cy="835408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8500" y="5003800"/>
            <a:ext cx="5105400" cy="4044566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  <a:lvl2pPr marL="0" indent="4572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2pPr>
            <a:lvl3pPr marL="0" indent="9144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3pPr>
            <a:lvl4pPr marL="0" indent="13716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4pPr>
            <a:lvl5pPr marL="0" indent="18288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4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692534"/>
            <a:ext cx="5105400" cy="4387466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1412977"/>
            <a:ext cx="11607801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</a:lstStyle>
          <a:p>
            <a:r>
              <a:t>Slide Subtitle</a:t>
            </a:r>
          </a:p>
        </p:txBody>
      </p:sp>
      <p:sp>
        <p:nvSpPr>
          <p:cNvPr id="44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89358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mall section of a modern shell bridge in Qingdao, Shandong, China with a partly cloudy sky above"/>
          <p:cNvSpPr>
            <a:spLocks noGrp="1"/>
          </p:cNvSpPr>
          <p:nvPr>
            <p:ph type="pic" idx="21"/>
          </p:nvPr>
        </p:nvSpPr>
        <p:spPr>
          <a:xfrm>
            <a:off x="3949700" y="698500"/>
            <a:ext cx="12528579" cy="8356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1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444500"/>
            <a:ext cx="5105400" cy="10160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2" name="Slide Subtitl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98500" y="1412977"/>
            <a:ext cx="5105400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</a:lstStyle>
          <a:p>
            <a:r>
              <a:t>Slide Subtitle</a:t>
            </a:r>
          </a:p>
        </p:txBody>
      </p:sp>
      <p:sp>
        <p:nvSpPr>
          <p:cNvPr id="63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98500" y="3480196"/>
            <a:ext cx="5105400" cy="5593161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444500"/>
            <a:ext cx="5105400" cy="10160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72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1412977"/>
            <a:ext cx="5105400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</a:lstStyle>
          <a:p>
            <a:r>
              <a:t>Slide Subtitle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98500" y="3480196"/>
            <a:ext cx="5105400" cy="5593161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444500"/>
            <a:ext cx="5105400" cy="10160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2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1412977"/>
            <a:ext cx="5105400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800" b="1"/>
            </a:lvl1pPr>
          </a:lstStyle>
          <a:p>
            <a:r>
              <a:t>Slide Subtitle</a:t>
            </a:r>
          </a:p>
        </p:txBody>
      </p:sp>
      <p:sp>
        <p:nvSpPr>
          <p:cNvPr id="83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98500" y="3480196"/>
            <a:ext cx="5105400" cy="5593161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3225800"/>
            <a:ext cx="11607800" cy="3302000"/>
          </a:xfrm>
          <a:prstGeom prst="rect">
            <a:avLst/>
          </a:prstGeom>
        </p:spPr>
        <p:txBody>
          <a:bodyPr anchor="ctr"/>
          <a:lstStyle>
            <a:lvl1pPr>
              <a:defRPr sz="8200" b="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9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98500" y="2959100"/>
            <a:ext cx="11607800" cy="609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440266"/>
            <a:ext cx="11607800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50067" y="9220199"/>
            <a:ext cx="297892" cy="28747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3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ransition spd="med"/>
  <p:txStyles>
    <p:titleStyle>
      <a:lvl1pPr marL="0" marR="0" indent="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81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762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143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524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905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2286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667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3048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3429000" marR="0" indent="-381000" algn="l" defTabSz="1733930" rtl="0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Анатолий Симушов, февраль 2024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Анатолий Симушов, февраль 2024</a:t>
            </a:r>
          </a:p>
        </p:txBody>
      </p:sp>
      <p:sp>
        <p:nvSpPr>
          <p:cNvPr id="172" name="Иисус как Божественный Учитель в Евангелии от Матфея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 defTabSz="1664572">
              <a:defRPr sz="7872" spc="-157"/>
            </a:lvl1pPr>
          </a:lstStyle>
          <a:p>
            <a:r>
              <a:t>Иисус как Божественный Учитель в Евангелии от Матфея</a:t>
            </a:r>
          </a:p>
        </p:txBody>
      </p:sp>
      <p:sp>
        <p:nvSpPr>
          <p:cNvPr id="173" name="Упражнение в нарративной христологии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Упражнение в нарративной христологии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Отличительная черта Евангелия от Матфея (гл. 5-7, 10, 13, 18, 24-25)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Отличительная черта Евангелия от Матфея (гл. 5-7, 10, 13, 18, 24-25)</a:t>
            </a:r>
          </a:p>
          <a:p>
            <a:r>
              <a:t>Их включение влияет на христологию</a:t>
            </a:r>
          </a:p>
          <a:p>
            <a:pPr lvl="1">
              <a:buSzPct val="100000"/>
              <a:buChar char="➡"/>
              <a:defRPr sz="2800"/>
            </a:pPr>
            <a:r>
              <a:t>Количество речей указывает на то, что учительство было одним из основных видов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деятельности</a:t>
            </a:r>
            <a:r>
              <a:t> Иисуса</a:t>
            </a:r>
          </a:p>
          <a:p>
            <a:pPr lvl="1">
              <a:buSzPct val="100000"/>
              <a:buChar char="➡"/>
              <a:defRPr sz="2800"/>
            </a:pPr>
            <a:r>
              <a:t>Длина, разработанная структура и тематическое единство этих речей свидетельствует о том, что учительство было сознательным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намерением</a:t>
            </a:r>
            <a:r>
              <a:t> Иисуса</a:t>
            </a:r>
          </a:p>
        </p:txBody>
      </p:sp>
      <p:sp>
        <p:nvSpPr>
          <p:cNvPr id="216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7" name="Пять больших речей Иисус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716590">
              <a:defRPr sz="5940" spc="-118"/>
            </a:lvl1pPr>
          </a:lstStyle>
          <a:p>
            <a:r>
              <a:t>Пять больших речей Иисуса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" grpId="1" build="p" bldLvl="5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Матфей использует глагол διδάσκω («учить») реже других евангелистов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Матфей использует глагол διδάσκω («учить») реже других евангелистов</a:t>
            </a:r>
          </a:p>
          <a:p>
            <a:r>
              <a:t>Но оно встречается в ключевых текстах, таких как Мф 4:23, 9:35, 11:1</a:t>
            </a:r>
          </a:p>
        </p:txBody>
      </p:sp>
      <p:sp>
        <p:nvSpPr>
          <p:cNvPr id="220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1" name="Использование глагола διδάσκω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664572">
              <a:defRPr sz="5760" spc="-115"/>
            </a:lvl1pPr>
          </a:lstStyle>
          <a:p>
            <a:r>
              <a:t>Использование глагола διδάσκω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" grpId="1" build="p" bldLvl="5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«И ходил Иисус по всей Галилее, уча в синагогах их, и проповедуя Евангелие Царства, и исцеляя всякую болезнь и всякую немощь в людях»."/>
          <p:cNvSpPr txBox="1">
            <a:spLocks noGrp="1"/>
          </p:cNvSpPr>
          <p:nvPr>
            <p:ph type="body" sz="half" idx="1"/>
          </p:nvPr>
        </p:nvSpPr>
        <p:spPr>
          <a:xfrm>
            <a:off x="736600" y="400681"/>
            <a:ext cx="11531601" cy="2324101"/>
          </a:xfrm>
          <a:prstGeom prst="rect">
            <a:avLst/>
          </a:prstGeom>
        </p:spPr>
        <p:txBody>
          <a:bodyPr/>
          <a:lstStyle/>
          <a:p>
            <a:pPr marL="66039" indent="16509" defTabSz="1127054">
              <a:defRPr sz="3900" spc="-78"/>
            </a:pPr>
            <a:r>
              <a:t>«И ходил Иисус по всей Галилее,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уча</a:t>
            </a:r>
            <a:r>
              <a:t> в синагогах их, и проповедуя Евангелие Царства, и исцеляя всякую болезнь и всякую немощь в людях».</a:t>
            </a:r>
          </a:p>
        </p:txBody>
      </p:sp>
      <p:sp>
        <p:nvSpPr>
          <p:cNvPr id="224" name="Мф 4:23"/>
          <p:cNvSpPr txBox="1">
            <a:spLocks noGrp="1"/>
          </p:cNvSpPr>
          <p:nvPr>
            <p:ph type="body" idx="21"/>
          </p:nvPr>
        </p:nvSpPr>
        <p:spPr>
          <a:xfrm>
            <a:off x="1219200" y="2693657"/>
            <a:ext cx="11049001" cy="46106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algn="r"/>
          </a:lstStyle>
          <a:p>
            <a:r>
              <a:t>Мф 4:23</a:t>
            </a:r>
          </a:p>
        </p:txBody>
      </p:sp>
      <p:sp>
        <p:nvSpPr>
          <p:cNvPr id="225" name="Мф 9:35"/>
          <p:cNvSpPr txBox="1"/>
          <p:nvPr/>
        </p:nvSpPr>
        <p:spPr>
          <a:xfrm>
            <a:off x="1219200" y="5814683"/>
            <a:ext cx="11049001" cy="461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r" defTabSz="563541">
              <a:lnSpc>
                <a:spcPct val="100000"/>
              </a:lnSpc>
              <a:spcBef>
                <a:spcPts val="0"/>
              </a:spcBef>
              <a:defRPr sz="2304" b="1"/>
            </a:lvl1pPr>
          </a:lstStyle>
          <a:p>
            <a:r>
              <a:t>Мф 9:35</a:t>
            </a:r>
          </a:p>
        </p:txBody>
      </p:sp>
      <p:sp>
        <p:nvSpPr>
          <p:cNvPr id="226" name="«И ходил Иисус по всем городам и селениям, уча в синагогах их, проповедуя Евангелие Царства и исцеляя всякую болезнь и всякую немощь в людях»."/>
          <p:cNvSpPr txBox="1"/>
          <p:nvPr/>
        </p:nvSpPr>
        <p:spPr>
          <a:xfrm>
            <a:off x="736599" y="3539482"/>
            <a:ext cx="11531601" cy="232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indent="24764" defTabSz="1127054">
              <a:spcBef>
                <a:spcPts val="0"/>
              </a:spcBef>
              <a:defRPr sz="3900" spc="-78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«И ходил Иисус по всем городам и селениям,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уча</a:t>
            </a:r>
            <a:r>
              <a:t> в синагогах их, проповедуя Евангелие Царства и исцеляя всякую болезнь и всякую немощь в людях».</a:t>
            </a:r>
          </a:p>
        </p:txBody>
      </p:sp>
      <p:sp>
        <p:nvSpPr>
          <p:cNvPr id="227" name="Мф 11:1"/>
          <p:cNvSpPr txBox="1"/>
          <p:nvPr/>
        </p:nvSpPr>
        <p:spPr>
          <a:xfrm>
            <a:off x="1219199" y="8654993"/>
            <a:ext cx="11049001" cy="461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r" defTabSz="563541">
              <a:lnSpc>
                <a:spcPct val="100000"/>
              </a:lnSpc>
              <a:spcBef>
                <a:spcPts val="0"/>
              </a:spcBef>
              <a:defRPr sz="2304" b="1"/>
            </a:lvl1pPr>
          </a:lstStyle>
          <a:p>
            <a:r>
              <a:t>Мф 11:1</a:t>
            </a:r>
          </a:p>
        </p:txBody>
      </p:sp>
      <p:sp>
        <p:nvSpPr>
          <p:cNvPr id="228" name="«И когда окончил Иисус наставления двенадцати ученикам Своим, перешел оттуда учить и проповедовать в городах их»."/>
          <p:cNvSpPr txBox="1"/>
          <p:nvPr/>
        </p:nvSpPr>
        <p:spPr>
          <a:xfrm>
            <a:off x="736599" y="6504260"/>
            <a:ext cx="11531601" cy="232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indent="26288" defTabSz="1196411">
              <a:spcBef>
                <a:spcPts val="0"/>
              </a:spcBef>
              <a:defRPr sz="4140" spc="-82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«И когда окончил Иисус наставления двенадцати ученикам Своим, перешел оттуда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учить</a:t>
            </a:r>
            <a:r>
              <a:t> и проповедовать в городах их».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Матфей использует глагол διδάσκω («учить») реже других евангелистов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Матфей использует глагол διδάσκω («учить») реже других евангелистов</a:t>
            </a:r>
          </a:p>
          <a:p>
            <a:r>
              <a:t>Но оно встречается в ключевых текстах, таких как Мф 4:23, 9:35, 11:1</a:t>
            </a:r>
          </a:p>
          <a:p>
            <a:pPr lvl="1">
              <a:buSzPct val="100000"/>
              <a:buChar char="➡"/>
              <a:defRPr sz="2800"/>
            </a:pPr>
            <a:r>
              <a:t>Комментарии автора</a:t>
            </a:r>
          </a:p>
          <a:p>
            <a:pPr lvl="1">
              <a:buSzPct val="100000"/>
              <a:buChar char="➡"/>
              <a:defRPr sz="2800"/>
            </a:pPr>
            <a:r>
              <a:t>Описывают типичную деятельность Иисуса</a:t>
            </a:r>
          </a:p>
          <a:p>
            <a:pPr lvl="1">
              <a:buSzPct val="100000"/>
              <a:buChar char="➡"/>
              <a:defRPr sz="2800"/>
            </a:pPr>
            <a:r>
              <a:t>διδάσκω является первым глаголом</a:t>
            </a:r>
          </a:p>
          <a:p>
            <a:pPr lvl="1">
              <a:buSzPct val="100000"/>
              <a:buChar char="➡"/>
              <a:defRPr sz="2800"/>
            </a:pPr>
            <a:r>
              <a:t>семантически его трудно отличить от κηρύσσω</a:t>
            </a:r>
          </a:p>
        </p:txBody>
      </p:sp>
      <p:sp>
        <p:nvSpPr>
          <p:cNvPr id="231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2" name="Использование глагола διδάσκω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664572">
              <a:defRPr sz="5760" spc="-115"/>
            </a:lvl1pPr>
          </a:lstStyle>
          <a:p>
            <a:r>
              <a:t>Использование глагола διδάσκω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Ученики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Ученики</a:t>
            </a:r>
          </a:p>
          <a:p>
            <a:r>
              <a:t>Слушатели</a:t>
            </a:r>
          </a:p>
          <a:p>
            <a:r>
              <a:t>Понимающие то, что слышат</a:t>
            </a:r>
          </a:p>
        </p:txBody>
      </p:sp>
      <p:sp>
        <p:nvSpPr>
          <p:cNvPr id="23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8" name="Описание последователей Иисус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560537">
              <a:defRPr sz="5400" spc="-107"/>
            </a:lvl1pPr>
          </a:lstStyle>
          <a:p>
            <a:r>
              <a:t>Описание последователей Иисуса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" grpId="1" build="p" bldLvl="5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Small section of a modern shell bridge in Qingdao, Shandong, China with a partly cloudy sky above" descr="Small section of a modern shell bridge in Qingdao, Shandong, China with a partly cloudy sky above"/>
          <p:cNvPicPr>
            <a:picLocks noGrp="1" noChangeAspect="1"/>
          </p:cNvPicPr>
          <p:nvPr>
            <p:ph type="pic" idx="21"/>
          </p:nvPr>
        </p:nvPicPr>
        <p:blipFill>
          <a:blip r:embed="rId3"/>
          <a:srcRect l="3471" r="12162"/>
          <a:stretch>
            <a:fillRect/>
          </a:stretch>
        </p:blipFill>
        <p:spPr>
          <a:xfrm>
            <a:off x="6502400" y="698500"/>
            <a:ext cx="5791201" cy="8356600"/>
          </a:xfrm>
          <a:prstGeom prst="rect">
            <a:avLst/>
          </a:prstGeom>
        </p:spPr>
      </p:pic>
      <p:sp>
        <p:nvSpPr>
          <p:cNvPr id="241" name="Ученик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716590">
              <a:defRPr sz="5940" spc="-118"/>
            </a:lvl1pPr>
          </a:lstStyle>
          <a:p>
            <a:r>
              <a:t>Ученики</a:t>
            </a:r>
          </a:p>
        </p:txBody>
      </p:sp>
      <p:sp>
        <p:nvSpPr>
          <p:cNvPr id="242" name="Slide Subtitle"/>
          <p:cNvSpPr txBox="1">
            <a:spLocks noGrp="1"/>
          </p:cNvSpPr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3" name="μαθητής («ученик»)…"/>
          <p:cNvSpPr txBox="1">
            <a:spLocks noGrp="1"/>
          </p:cNvSpPr>
          <p:nvPr>
            <p:ph type="body" sz="half" idx="1"/>
          </p:nvPr>
        </p:nvSpPr>
        <p:spPr>
          <a:xfrm>
            <a:off x="698500" y="2094913"/>
            <a:ext cx="5105400" cy="6978444"/>
          </a:xfrm>
          <a:prstGeom prst="rect">
            <a:avLst/>
          </a:prstGeom>
        </p:spPr>
        <p:txBody>
          <a:bodyPr/>
          <a:lstStyle/>
          <a:p>
            <a:r>
              <a:t>μαθητής («ученик»)</a:t>
            </a:r>
          </a:p>
          <a:p>
            <a:pPr lvl="1">
              <a:buSzPct val="100000"/>
              <a:buChar char="➡"/>
              <a:defRPr sz="2800"/>
            </a:pPr>
            <a:r>
              <a:t>даже тогда, когда речь о двенадцати</a:t>
            </a:r>
          </a:p>
          <a:p>
            <a:pPr lvl="1">
              <a:buSzPct val="100000"/>
              <a:buChar char="➡"/>
              <a:defRPr sz="2800"/>
            </a:pPr>
            <a:r>
              <a:t>в повествовании</a:t>
            </a:r>
          </a:p>
          <a:p>
            <a:r>
              <a:t>μαθητεύω («быть учеником», «делать учеником») - Мф 13:52; 27:57; 28:19</a:t>
            </a:r>
          </a:p>
          <a:p>
            <a:r>
              <a:t>Наличие учеников предполагает существование учителя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3" grpId="1" build="p" bldLvl="5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Small section of a modern shell bridge in Qingdao, Shandong, China with a partly cloudy sky above" descr="Small section of a modern shell bridge in Qingdao, Shandong, China with a partly cloudy sky above"/>
          <p:cNvPicPr>
            <a:picLocks noGrp="1" noChangeAspect="1"/>
          </p:cNvPicPr>
          <p:nvPr>
            <p:ph type="pic" idx="21"/>
          </p:nvPr>
        </p:nvPicPr>
        <p:blipFill>
          <a:blip r:embed="rId3"/>
          <a:srcRect l="35824" r="18003"/>
          <a:stretch>
            <a:fillRect/>
          </a:stretch>
        </p:blipFill>
        <p:spPr>
          <a:xfrm>
            <a:off x="6502400" y="698500"/>
            <a:ext cx="5791201" cy="8356600"/>
          </a:xfrm>
          <a:prstGeom prst="rect">
            <a:avLst/>
          </a:prstGeom>
        </p:spPr>
      </p:pic>
      <p:sp>
        <p:nvSpPr>
          <p:cNvPr id="248" name="Слушател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716590">
              <a:defRPr sz="5940" spc="-118"/>
            </a:lvl1pPr>
          </a:lstStyle>
          <a:p>
            <a:r>
              <a:t>Слушатели</a:t>
            </a:r>
          </a:p>
        </p:txBody>
      </p:sp>
      <p:sp>
        <p:nvSpPr>
          <p:cNvPr id="249" name="Slide Subtitle"/>
          <p:cNvSpPr txBox="1">
            <a:spLocks noGrp="1"/>
          </p:cNvSpPr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0" name="Ученики являются слушателями всех речей Иисуса…"/>
          <p:cNvSpPr txBox="1">
            <a:spLocks noGrp="1"/>
          </p:cNvSpPr>
          <p:nvPr>
            <p:ph type="body" sz="half" idx="1"/>
          </p:nvPr>
        </p:nvSpPr>
        <p:spPr>
          <a:xfrm>
            <a:off x="698500" y="2094913"/>
            <a:ext cx="5105400" cy="6978444"/>
          </a:xfrm>
          <a:prstGeom prst="rect">
            <a:avLst/>
          </a:prstGeom>
        </p:spPr>
        <p:txBody>
          <a:bodyPr/>
          <a:lstStyle/>
          <a:p>
            <a:r>
              <a:t>Ученики являются слушателями всех речей Иисуса</a:t>
            </a:r>
          </a:p>
          <a:p>
            <a:r>
              <a:t>Матфей различает учеников-слушателей и прочих слушателей (толпы) - Мф 13:2, 10-23, 34, 36; 15:10, 12, 15</a:t>
            </a:r>
          </a:p>
          <a:p>
            <a:r>
              <a:t>Ученики - прежде всего свидетели-слушатели (в отличие от Луки, где они - свидетели-зрители)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0" grpId="1" build="p" bldLvl="5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Small section of a modern shell bridge in Qingdao, Shandong, China with a partly cloudy sky above" descr="Small section of a modern shell bridge in Qingdao, Shandong, China with a partly cloudy sky above"/>
          <p:cNvPicPr>
            <a:picLocks noGrp="1" noChangeAspect="1"/>
          </p:cNvPicPr>
          <p:nvPr>
            <p:ph type="pic" idx="21"/>
          </p:nvPr>
        </p:nvPicPr>
        <p:blipFill>
          <a:blip r:embed="rId3"/>
          <a:srcRect l="13416" r="12929"/>
          <a:stretch>
            <a:fillRect/>
          </a:stretch>
        </p:blipFill>
        <p:spPr>
          <a:xfrm>
            <a:off x="6502400" y="698500"/>
            <a:ext cx="5791201" cy="8356600"/>
          </a:xfrm>
          <a:prstGeom prst="rect">
            <a:avLst/>
          </a:prstGeom>
        </p:spPr>
      </p:pic>
      <p:sp>
        <p:nvSpPr>
          <p:cNvPr id="255" name="Понимающие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716590">
              <a:defRPr sz="5940" spc="-118"/>
            </a:lvl1pPr>
          </a:lstStyle>
          <a:p>
            <a:r>
              <a:t>Понимающие</a:t>
            </a:r>
          </a:p>
        </p:txBody>
      </p:sp>
      <p:sp>
        <p:nvSpPr>
          <p:cNvPr id="256" name="Slide Subtitle"/>
          <p:cNvSpPr txBox="1">
            <a:spLocks noGrp="1"/>
          </p:cNvSpPr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7" name="В отличие от Марка у Матфея ученики понимают Иисуса (Мф 13:51; 16:12; 17:13)"/>
          <p:cNvSpPr txBox="1">
            <a:spLocks noGrp="1"/>
          </p:cNvSpPr>
          <p:nvPr>
            <p:ph type="body" sz="half" idx="1"/>
          </p:nvPr>
        </p:nvSpPr>
        <p:spPr>
          <a:xfrm>
            <a:off x="698500" y="2094913"/>
            <a:ext cx="5105400" cy="6978444"/>
          </a:xfrm>
          <a:prstGeom prst="rect">
            <a:avLst/>
          </a:prstGeom>
        </p:spPr>
        <p:txBody>
          <a:bodyPr/>
          <a:lstStyle/>
          <a:p>
            <a:pPr marL="350520" indent="-350520" defTabSz="1595215">
              <a:spcBef>
                <a:spcPts val="2900"/>
              </a:spcBef>
              <a:defRPr sz="2760"/>
            </a:pPr>
            <a:r>
              <a:t>В отличие от Марка у Матфея ученики понимают Иисуса (Мф 13:51; 16:12; 17:13)</a:t>
            </a:r>
          </a:p>
          <a:p>
            <a:pPr marL="350520" indent="-350520" defTabSz="1595215">
              <a:spcBef>
                <a:spcPts val="2900"/>
              </a:spcBef>
              <a:defRPr sz="2760"/>
            </a:pPr>
            <a:endParaRPr/>
          </a:p>
          <a:p>
            <a:pPr marL="350520" indent="-350520" defTabSz="1595215">
              <a:spcBef>
                <a:spcPts val="2900"/>
              </a:spcBef>
              <a:defRPr sz="2760"/>
            </a:pPr>
            <a:endParaRPr/>
          </a:p>
          <a:p>
            <a:pPr marL="350520" indent="-350520" defTabSz="1595215">
              <a:spcBef>
                <a:spcPts val="2900"/>
              </a:spcBef>
              <a:defRPr sz="2760"/>
            </a:pPr>
            <a:endParaRPr/>
          </a:p>
          <a:p>
            <a:pPr marL="350520" indent="-350520" defTabSz="1595215">
              <a:spcBef>
                <a:spcPts val="2900"/>
              </a:spcBef>
              <a:defRPr sz="2760"/>
            </a:pPr>
            <a:endParaRPr/>
          </a:p>
          <a:p>
            <a:pPr marL="350520" indent="-350520" defTabSz="1595215">
              <a:spcBef>
                <a:spcPts val="2900"/>
              </a:spcBef>
              <a:defRPr sz="2760"/>
            </a:pPr>
            <a:endParaRPr/>
          </a:p>
          <a:p>
            <a:pPr marL="350520" indent="-350520" defTabSz="1595215">
              <a:spcBef>
                <a:spcPts val="2900"/>
              </a:spcBef>
              <a:defRPr sz="2760"/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5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5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7" grpId="1" build="p" bldLvl="5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«И спросил их Иисус: «Поняли ли вы всё это?» Они говорят Ему: «Так, Господи!»»"/>
          <p:cNvSpPr txBox="1">
            <a:spLocks noGrp="1"/>
          </p:cNvSpPr>
          <p:nvPr>
            <p:ph type="body" sz="half" idx="1"/>
          </p:nvPr>
        </p:nvSpPr>
        <p:spPr>
          <a:xfrm>
            <a:off x="736600" y="400681"/>
            <a:ext cx="11531600" cy="2324101"/>
          </a:xfrm>
          <a:prstGeom prst="rect">
            <a:avLst/>
          </a:prstGeom>
        </p:spPr>
        <p:txBody>
          <a:bodyPr/>
          <a:lstStyle/>
          <a:p>
            <a:pPr marL="77215" indent="19303" defTabSz="1317786">
              <a:defRPr sz="4560" spc="-91"/>
            </a:pPr>
            <a:endParaRPr/>
          </a:p>
          <a:p>
            <a:pPr marL="77215" indent="19303" defTabSz="1317786">
              <a:defRPr sz="4560" spc="-91"/>
            </a:pPr>
            <a:r>
              <a:t>«И спросил их Иисус: «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Поняли</a:t>
            </a:r>
            <a:r>
              <a:t> ли вы всё это?» Они говорят Ему: «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Так</a:t>
            </a:r>
            <a:r>
              <a:t>, Господи!»»</a:t>
            </a:r>
          </a:p>
        </p:txBody>
      </p:sp>
      <p:sp>
        <p:nvSpPr>
          <p:cNvPr id="262" name="Мф 13:51"/>
          <p:cNvSpPr txBox="1">
            <a:spLocks noGrp="1"/>
          </p:cNvSpPr>
          <p:nvPr>
            <p:ph type="body" idx="21"/>
          </p:nvPr>
        </p:nvSpPr>
        <p:spPr>
          <a:xfrm>
            <a:off x="1219200" y="2693657"/>
            <a:ext cx="11049000" cy="46105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algn="r"/>
          </a:lstStyle>
          <a:p>
            <a:r>
              <a:t>Мф 13:51</a:t>
            </a:r>
          </a:p>
        </p:txBody>
      </p:sp>
      <p:sp>
        <p:nvSpPr>
          <p:cNvPr id="263" name="Мф 16:12"/>
          <p:cNvSpPr txBox="1"/>
          <p:nvPr/>
        </p:nvSpPr>
        <p:spPr>
          <a:xfrm>
            <a:off x="1219200" y="5814683"/>
            <a:ext cx="11049000" cy="461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r" defTabSz="563541">
              <a:lnSpc>
                <a:spcPct val="100000"/>
              </a:lnSpc>
              <a:spcBef>
                <a:spcPts val="0"/>
              </a:spcBef>
              <a:defRPr sz="2304" b="1"/>
            </a:lvl1pPr>
          </a:lstStyle>
          <a:p>
            <a:r>
              <a:t>Мф 16:12</a:t>
            </a:r>
          </a:p>
        </p:txBody>
      </p:sp>
      <p:sp>
        <p:nvSpPr>
          <p:cNvPr id="264" name="«Тогда они поняли, что Он говорил им беречься не закваски хлебной, но учения фарисейского и саддукейского»."/>
          <p:cNvSpPr txBox="1"/>
          <p:nvPr/>
        </p:nvSpPr>
        <p:spPr>
          <a:xfrm>
            <a:off x="736600" y="3539482"/>
            <a:ext cx="11531600" cy="232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indent="29336" defTabSz="1335126">
              <a:spcBef>
                <a:spcPts val="0"/>
              </a:spcBef>
              <a:defRPr sz="4619" spc="-92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«Тогда они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поняли</a:t>
            </a:r>
            <a:r>
              <a:t>, что Он говорил им беречься не закваски хлебной, но учения фарисейского и саддукейского». </a:t>
            </a:r>
          </a:p>
        </p:txBody>
      </p:sp>
      <p:sp>
        <p:nvSpPr>
          <p:cNvPr id="265" name="Мф 17:13"/>
          <p:cNvSpPr txBox="1"/>
          <p:nvPr/>
        </p:nvSpPr>
        <p:spPr>
          <a:xfrm>
            <a:off x="1219200" y="8654993"/>
            <a:ext cx="11049000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r" defTabSz="563541">
              <a:lnSpc>
                <a:spcPct val="100000"/>
              </a:lnSpc>
              <a:spcBef>
                <a:spcPts val="0"/>
              </a:spcBef>
              <a:defRPr sz="2304" b="1"/>
            </a:lvl1pPr>
          </a:lstStyle>
          <a:p>
            <a:r>
              <a:t>Мф 17:13</a:t>
            </a:r>
          </a:p>
        </p:txBody>
      </p:sp>
      <p:sp>
        <p:nvSpPr>
          <p:cNvPr id="266" name="«Тогда ученики поняли, что Он говорил им об Иоанне Крестителе»."/>
          <p:cNvSpPr txBox="1"/>
          <p:nvPr/>
        </p:nvSpPr>
        <p:spPr>
          <a:xfrm>
            <a:off x="736600" y="6504260"/>
            <a:ext cx="11531600" cy="232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indent="38099">
              <a:spcBef>
                <a:spcPts val="0"/>
              </a:spcBef>
              <a:defRPr sz="4900" spc="-97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«Тогда ученики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поняли</a:t>
            </a:r>
            <a:r>
              <a:t>, что Он говорил им об Иоанне Крестителе».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Small section of a modern shell bridge in Qingdao, Shandong, China with a partly cloudy sky above" descr="Small section of a modern shell bridge in Qingdao, Shandong, China with a partly cloudy sky above"/>
          <p:cNvPicPr>
            <a:picLocks noGrp="1" noChangeAspect="1"/>
          </p:cNvPicPr>
          <p:nvPr>
            <p:ph type="pic" idx="21"/>
          </p:nvPr>
        </p:nvPicPr>
        <p:blipFill>
          <a:blip r:embed="rId3"/>
          <a:srcRect l="13416" r="12929"/>
          <a:stretch>
            <a:fillRect/>
          </a:stretch>
        </p:blipFill>
        <p:spPr>
          <a:xfrm>
            <a:off x="6502400" y="698500"/>
            <a:ext cx="5791201" cy="8356600"/>
          </a:xfrm>
          <a:prstGeom prst="rect">
            <a:avLst/>
          </a:prstGeom>
        </p:spPr>
      </p:pic>
      <p:sp>
        <p:nvSpPr>
          <p:cNvPr id="269" name="Понимающие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716590">
              <a:defRPr sz="5940" spc="-118"/>
            </a:lvl1pPr>
          </a:lstStyle>
          <a:p>
            <a:r>
              <a:t>Понимающие</a:t>
            </a:r>
          </a:p>
        </p:txBody>
      </p:sp>
      <p:sp>
        <p:nvSpPr>
          <p:cNvPr id="270" name="Slide Subtitle"/>
          <p:cNvSpPr txBox="1">
            <a:spLocks noGrp="1"/>
          </p:cNvSpPr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1" name="В отличие от Марка у Матфея ученики понимают Иисуса (Мф 13:51; 16:12; 17:13)…"/>
          <p:cNvSpPr txBox="1">
            <a:spLocks noGrp="1"/>
          </p:cNvSpPr>
          <p:nvPr>
            <p:ph type="body" sz="half" idx="1"/>
          </p:nvPr>
        </p:nvSpPr>
        <p:spPr>
          <a:xfrm>
            <a:off x="698500" y="2094913"/>
            <a:ext cx="5105400" cy="6978444"/>
          </a:xfrm>
          <a:prstGeom prst="rect">
            <a:avLst/>
          </a:prstGeom>
        </p:spPr>
        <p:txBody>
          <a:bodyPr/>
          <a:lstStyle/>
          <a:p>
            <a:pPr marL="350520" indent="-350520" defTabSz="1595215">
              <a:spcBef>
                <a:spcPts val="2900"/>
              </a:spcBef>
              <a:defRPr sz="2760"/>
            </a:pPr>
            <a:r>
              <a:t>В отличие от Марка у Матфея ученики понимают Иисуса (Мф 13:51; 16:12; 17:13)</a:t>
            </a:r>
          </a:p>
          <a:p>
            <a:pPr marL="350520" indent="-350520" defTabSz="1595215">
              <a:spcBef>
                <a:spcPts val="2900"/>
              </a:spcBef>
              <a:defRPr sz="2760"/>
            </a:pPr>
            <a:r>
              <a:t>Ученики - не плоский, а сложный персонаж: в их понимании есть развитие (в соответствии с Мф 13:11-12, 52)</a:t>
            </a:r>
          </a:p>
          <a:p>
            <a:pPr marL="350520" indent="-350520" defTabSz="1595215">
              <a:spcBef>
                <a:spcPts val="2900"/>
              </a:spcBef>
              <a:defRPr sz="2760"/>
            </a:pPr>
            <a:endParaRPr/>
          </a:p>
          <a:p>
            <a:pPr marL="350520" indent="-350520" defTabSz="1595215">
              <a:spcBef>
                <a:spcPts val="2900"/>
              </a:spcBef>
              <a:defRPr sz="2760"/>
            </a:pPr>
            <a:endParaRPr/>
          </a:p>
          <a:p>
            <a:pPr marL="350520" indent="-350520" defTabSz="1595215">
              <a:spcBef>
                <a:spcPts val="2900"/>
              </a:spcBef>
              <a:defRPr sz="2760"/>
            </a:pPr>
            <a:endParaRPr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Христология важна, ведь Евангелие - это рассказ об Иисусе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Христология важна, ведь Евангелие - это рассказ об Иисусе</a:t>
            </a:r>
          </a:p>
          <a:p>
            <a:r>
              <a:t>Но роль Иисуса как учителя в Евангелии от Матфея часто недооценивается</a:t>
            </a:r>
          </a:p>
          <a:p>
            <a:pPr lvl="1">
              <a:buSzPct val="100000"/>
              <a:buChar char="➡"/>
              <a:defRPr sz="2800"/>
            </a:pPr>
            <a:r>
              <a:t>либо дидактические характеристики самого евангелия</a:t>
            </a:r>
          </a:p>
          <a:p>
            <a:pPr lvl="1">
              <a:buSzPct val="100000"/>
              <a:buChar char="➡"/>
              <a:defRPr sz="2800"/>
            </a:pPr>
            <a:r>
              <a:t>либо содержание учение Иисуса</a:t>
            </a:r>
          </a:p>
          <a:p>
            <a:r>
              <a:t> Если об Иисусе говорят как об учителе, то это связывается с «горизонтальной» христологий: Иисус - человек и пример для нас</a:t>
            </a:r>
          </a:p>
        </p:txBody>
      </p:sp>
      <p:sp>
        <p:nvSpPr>
          <p:cNvPr id="176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7" name="Введение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716590">
              <a:defRPr sz="5940" spc="-118"/>
            </a:lvl1pPr>
          </a:lstStyle>
          <a:p>
            <a:r>
              <a:t>Введение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" grpId="1" build="p" bldLvl="5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«Он сказал им в ответ: «Потому что вам дано знать тайны Царства Небесного, а им не дано, ибо кто имеет, тому дано будет и приумножится, а кто не имеет, у того отнимется и то, что имеет…»"/>
          <p:cNvSpPr txBox="1">
            <a:spLocks noGrp="1"/>
          </p:cNvSpPr>
          <p:nvPr>
            <p:ph type="body" sz="half" idx="1"/>
          </p:nvPr>
        </p:nvSpPr>
        <p:spPr>
          <a:xfrm>
            <a:off x="736600" y="420306"/>
            <a:ext cx="11531601" cy="3877032"/>
          </a:xfrm>
          <a:prstGeom prst="rect">
            <a:avLst/>
          </a:prstGeom>
        </p:spPr>
        <p:txBody>
          <a:bodyPr/>
          <a:lstStyle/>
          <a:p>
            <a:pPr marL="75183" indent="18795" defTabSz="1283108">
              <a:defRPr sz="4440" spc="-88"/>
            </a:pPr>
            <a:endParaRPr/>
          </a:p>
          <a:p>
            <a:pPr marL="75183" indent="18795" defTabSz="1283108">
              <a:defRPr sz="4440" spc="-88"/>
            </a:pPr>
            <a:r>
              <a:t>«Он сказал им в ответ: «Потому что вам дано знать тайны Царства Небесного, а им не дано, ибо кто имеет, тому дано будет и приумножится, а кто не имеет, у того отнимется и то, что имеет…»</a:t>
            </a:r>
          </a:p>
        </p:txBody>
      </p:sp>
      <p:sp>
        <p:nvSpPr>
          <p:cNvPr id="276" name="Мф 13:11-12"/>
          <p:cNvSpPr txBox="1"/>
          <p:nvPr/>
        </p:nvSpPr>
        <p:spPr>
          <a:xfrm>
            <a:off x="1219200" y="4239883"/>
            <a:ext cx="11049000" cy="461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r" defTabSz="563541">
              <a:lnSpc>
                <a:spcPct val="100000"/>
              </a:lnSpc>
              <a:spcBef>
                <a:spcPts val="0"/>
              </a:spcBef>
              <a:defRPr sz="2304" b="1"/>
            </a:lvl1pPr>
          </a:lstStyle>
          <a:p>
            <a:r>
              <a:t>Мф 13:11-12</a:t>
            </a:r>
          </a:p>
        </p:txBody>
      </p:sp>
      <p:sp>
        <p:nvSpPr>
          <p:cNvPr id="277" name="Мф 13:52"/>
          <p:cNvSpPr txBox="1"/>
          <p:nvPr/>
        </p:nvSpPr>
        <p:spPr>
          <a:xfrm>
            <a:off x="1219200" y="8654993"/>
            <a:ext cx="11049000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r" defTabSz="563541">
              <a:lnSpc>
                <a:spcPct val="100000"/>
              </a:lnSpc>
              <a:spcBef>
                <a:spcPts val="0"/>
              </a:spcBef>
              <a:defRPr sz="2304" b="1"/>
            </a:lvl1pPr>
          </a:lstStyle>
          <a:p>
            <a:r>
              <a:t>Мф 13:52</a:t>
            </a:r>
          </a:p>
        </p:txBody>
      </p:sp>
      <p:sp>
        <p:nvSpPr>
          <p:cNvPr id="278" name="«Он же сказал им: «Поэтому всякий книжник, ставший учеником Царства Небесного, подобен хозяину, который выносит из сокровищницы своей новое и старое»»."/>
          <p:cNvSpPr txBox="1"/>
          <p:nvPr/>
        </p:nvSpPr>
        <p:spPr>
          <a:xfrm>
            <a:off x="736600" y="5334284"/>
            <a:ext cx="11531600" cy="3316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indent="35432" defTabSz="1612554">
              <a:spcBef>
                <a:spcPts val="0"/>
              </a:spcBef>
              <a:defRPr sz="4557" spc="-91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«Он же сказал им: «Поэтому всякий книжник, ставший учеником Царства Небесного, подобен хозяину, который выносит из сокровищницы своей новое и старое»».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Small section of a modern shell bridge in Qingdao, Shandong, China with a partly cloudy sky above" descr="Small section of a modern shell bridge in Qingdao, Shandong, China with a partly cloudy sky above"/>
          <p:cNvPicPr>
            <a:picLocks noGrp="1" noChangeAspect="1"/>
          </p:cNvPicPr>
          <p:nvPr>
            <p:ph type="pic" idx="21"/>
          </p:nvPr>
        </p:nvPicPr>
        <p:blipFill>
          <a:blip r:embed="rId3"/>
          <a:srcRect l="13416" r="12929"/>
          <a:stretch>
            <a:fillRect/>
          </a:stretch>
        </p:blipFill>
        <p:spPr>
          <a:xfrm>
            <a:off x="6502400" y="698500"/>
            <a:ext cx="5791201" cy="8356600"/>
          </a:xfrm>
          <a:prstGeom prst="rect">
            <a:avLst/>
          </a:prstGeom>
        </p:spPr>
      </p:pic>
      <p:sp>
        <p:nvSpPr>
          <p:cNvPr id="281" name="Понимающие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716590">
              <a:defRPr sz="5940" spc="-118"/>
            </a:lvl1pPr>
          </a:lstStyle>
          <a:p>
            <a:r>
              <a:t>Понимающие</a:t>
            </a:r>
          </a:p>
        </p:txBody>
      </p:sp>
      <p:sp>
        <p:nvSpPr>
          <p:cNvPr id="282" name="Slide Subtitle"/>
          <p:cNvSpPr txBox="1">
            <a:spLocks noGrp="1"/>
          </p:cNvSpPr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3" name="В отличие от Марка у Матфея ученики понимают Иисуса (Мф 13:51; 16:12; 17:13)…"/>
          <p:cNvSpPr txBox="1">
            <a:spLocks noGrp="1"/>
          </p:cNvSpPr>
          <p:nvPr>
            <p:ph type="body" sz="half" idx="1"/>
          </p:nvPr>
        </p:nvSpPr>
        <p:spPr>
          <a:xfrm>
            <a:off x="698500" y="2094913"/>
            <a:ext cx="5105400" cy="6978444"/>
          </a:xfrm>
          <a:prstGeom prst="rect">
            <a:avLst/>
          </a:prstGeom>
        </p:spPr>
        <p:txBody>
          <a:bodyPr/>
          <a:lstStyle/>
          <a:p>
            <a:pPr marL="350520" indent="-350520" defTabSz="1595215">
              <a:spcBef>
                <a:spcPts val="2900"/>
              </a:spcBef>
              <a:defRPr sz="2760"/>
            </a:pPr>
            <a:r>
              <a:t>В отличие от Марка у Матфея ученики понимают Иисуса (Мф 13:51; 16:12; 17:13)</a:t>
            </a:r>
          </a:p>
          <a:p>
            <a:pPr marL="350520" indent="-350520" defTabSz="1595215">
              <a:spcBef>
                <a:spcPts val="2900"/>
              </a:spcBef>
              <a:defRPr sz="2760"/>
            </a:pPr>
            <a:r>
              <a:t>Ученики - не плоский, а сложный персонаж: в их понимании есть развитие (в соответствии с Мф 13:11-12, 52)</a:t>
            </a:r>
          </a:p>
          <a:p>
            <a:pPr marL="350520" indent="-350520" defTabSz="1595215">
              <a:spcBef>
                <a:spcPts val="2900"/>
              </a:spcBef>
              <a:defRPr sz="2760"/>
            </a:pPr>
            <a:r>
              <a:t>Понимание связано с научением Иисусом (Мф 11:27)</a:t>
            </a:r>
          </a:p>
          <a:p>
            <a:pPr marL="350520" indent="-350520" defTabSz="1595215">
              <a:spcBef>
                <a:spcPts val="2900"/>
              </a:spcBef>
              <a:defRPr sz="2760"/>
            </a:pPr>
            <a:endParaRPr/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«Все предано мне Отцом Моим, и никто не знает Сына, кроме Отца; и Отца не знает никто, кроме Сына и кому Сын хочет открыть»."/>
          <p:cNvSpPr txBox="1">
            <a:spLocks noGrp="1"/>
          </p:cNvSpPr>
          <p:nvPr>
            <p:ph type="body" sz="half" idx="1"/>
          </p:nvPr>
        </p:nvSpPr>
        <p:spPr>
          <a:xfrm>
            <a:off x="736600" y="3547398"/>
            <a:ext cx="11531600" cy="2497802"/>
          </a:xfrm>
          <a:prstGeom prst="rect">
            <a:avLst/>
          </a:prstGeom>
        </p:spPr>
        <p:txBody>
          <a:bodyPr/>
          <a:lstStyle/>
          <a:p>
            <a:pPr marL="0" indent="17779" defTabSz="1213751">
              <a:defRPr sz="4200" spc="-84"/>
            </a:pPr>
            <a:r>
              <a:t>«Все предано мне Отцом Моим, и никто не знает Сына, кроме Отца; и Отца не знает никто, кроме Сына и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кому Сын хочет открыть</a:t>
            </a:r>
            <a:r>
              <a:t>».</a:t>
            </a:r>
          </a:p>
        </p:txBody>
      </p:sp>
      <p:sp>
        <p:nvSpPr>
          <p:cNvPr id="288" name="Мф 11:27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algn="r"/>
          </a:lstStyle>
          <a:p>
            <a:r>
              <a:t>Мф 11:27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Small section of a modern shell bridge in Qingdao, Shandong, China with a partly cloudy sky above" descr="Small section of a modern shell bridge in Qingdao, Shandong, China with a partly cloudy sky above"/>
          <p:cNvPicPr>
            <a:picLocks noGrp="1" noChangeAspect="1"/>
          </p:cNvPicPr>
          <p:nvPr>
            <p:ph type="pic" idx="21"/>
          </p:nvPr>
        </p:nvPicPr>
        <p:blipFill>
          <a:blip r:embed="rId3"/>
          <a:srcRect l="13416" r="12929"/>
          <a:stretch>
            <a:fillRect/>
          </a:stretch>
        </p:blipFill>
        <p:spPr>
          <a:xfrm>
            <a:off x="6502400" y="698500"/>
            <a:ext cx="5791201" cy="8356600"/>
          </a:xfrm>
          <a:prstGeom prst="rect">
            <a:avLst/>
          </a:prstGeom>
        </p:spPr>
      </p:pic>
      <p:sp>
        <p:nvSpPr>
          <p:cNvPr id="291" name="Понимающие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716590">
              <a:defRPr sz="5940" spc="-118"/>
            </a:lvl1pPr>
          </a:lstStyle>
          <a:p>
            <a:r>
              <a:t>Понимающие</a:t>
            </a:r>
          </a:p>
        </p:txBody>
      </p:sp>
      <p:sp>
        <p:nvSpPr>
          <p:cNvPr id="292" name="Slide Subtitle"/>
          <p:cNvSpPr txBox="1">
            <a:spLocks noGrp="1"/>
          </p:cNvSpPr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3" name="В отличие от Марка у Матфея ученики понимают Иисуса (Мф 13:51; 16:12; 17:13)…"/>
          <p:cNvSpPr txBox="1">
            <a:spLocks noGrp="1"/>
          </p:cNvSpPr>
          <p:nvPr>
            <p:ph type="body" sz="half" idx="1"/>
          </p:nvPr>
        </p:nvSpPr>
        <p:spPr>
          <a:xfrm>
            <a:off x="698500" y="2094913"/>
            <a:ext cx="5105400" cy="6978444"/>
          </a:xfrm>
          <a:prstGeom prst="rect">
            <a:avLst/>
          </a:prstGeom>
        </p:spPr>
        <p:txBody>
          <a:bodyPr/>
          <a:lstStyle/>
          <a:p>
            <a:pPr marL="350520" indent="-350520" defTabSz="1595215">
              <a:spcBef>
                <a:spcPts val="2900"/>
              </a:spcBef>
              <a:defRPr sz="2760"/>
            </a:pPr>
            <a:r>
              <a:t>В отличие от Марка у Матфея ученики понимают Иисуса (Мф 13:51; 16:12; 17:13)</a:t>
            </a:r>
          </a:p>
          <a:p>
            <a:pPr marL="350520" indent="-350520" defTabSz="1595215">
              <a:spcBef>
                <a:spcPts val="2900"/>
              </a:spcBef>
              <a:defRPr sz="2760"/>
            </a:pPr>
            <a:r>
              <a:t>Ученики - не плоский, а сложный персонаж: в их понимании есть развитие (в соответствии с Мф 13:11-12, 52)</a:t>
            </a:r>
          </a:p>
          <a:p>
            <a:pPr marL="350520" indent="-350520" defTabSz="1595215">
              <a:spcBef>
                <a:spcPts val="2900"/>
              </a:spcBef>
              <a:defRPr sz="2760"/>
            </a:pPr>
            <a:r>
              <a:t>Понимание связано с научением Иисусом (Мф 11:27)</a:t>
            </a:r>
          </a:p>
          <a:p>
            <a:pPr marL="350520" indent="-350520" defTabSz="1595215">
              <a:spcBef>
                <a:spcPts val="2900"/>
              </a:spcBef>
              <a:defRPr sz="2760"/>
            </a:pPr>
            <a:r>
              <a:t>Акцент на Иисусе как Учителе, а не на способности учеников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διδάσκαλος («учитель»)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διδάσκαλος («учитель»)</a:t>
            </a:r>
          </a:p>
          <a:p>
            <a:r>
              <a:t>διδάσκω («учить»)</a:t>
            </a:r>
            <a:r>
              <a:rPr sz="1200">
                <a:latin typeface="Times Roman"/>
                <a:ea typeface="Times Roman"/>
                <a:cs typeface="Times Roman"/>
                <a:sym typeface="Times Roman"/>
              </a:rPr>
              <a:t> </a:t>
            </a:r>
          </a:p>
          <a:p>
            <a:r>
              <a:t>διδαχή («учение»)</a:t>
            </a:r>
          </a:p>
          <a:p>
            <a:pPr marL="0" indent="0">
              <a:buSzTx/>
              <a:buNone/>
            </a:pPr>
            <a:r>
              <a:t>Все эти слова крайне редко используются Матфеем по отношению к кому-то, кроме Иисуса</a:t>
            </a:r>
          </a:p>
        </p:txBody>
      </p:sp>
      <p:sp>
        <p:nvSpPr>
          <p:cNvPr id="298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9" name="Использование лексики обучения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577876">
              <a:defRPr sz="5460" spc="-109"/>
            </a:lvl1pPr>
          </a:lstStyle>
          <a:p>
            <a:r>
              <a:t>Использование лексики обучения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Матфей не называет Иисуса учителем прямо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Матфей не называет Иисуса учителем прямо</a:t>
            </a:r>
          </a:p>
          <a:p>
            <a:r>
              <a:t>Матфей описывает Иисуса как учителя: учительство является важным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намерением</a:t>
            </a:r>
            <a:r>
              <a:t> и одним из основных видов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деятельности</a:t>
            </a:r>
            <a:r>
              <a:t> Иисуса</a:t>
            </a:r>
          </a:p>
          <a:p>
            <a:r>
              <a:t>Таким образом, деятельность Иисуса как учителя важна для понимания того, кем Он является (так называемая «дидактическая христология»)</a:t>
            </a:r>
          </a:p>
        </p:txBody>
      </p:sp>
      <p:sp>
        <p:nvSpPr>
          <p:cNvPr id="30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3" name="Иисуса как учитель в Евангелии от Матфея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231090">
              <a:defRPr sz="4260" spc="-85"/>
            </a:lvl1pPr>
          </a:lstStyle>
          <a:p>
            <a:r>
              <a:t>Иисуса как учитель в Евангелии от Матфея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3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1" grpId="1" build="p" bldLvl="5" animBg="1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A modern white building with glass panels against a clear, blue sky" descr="A modern white building with glass panels against a clear, blue sky"/>
          <p:cNvPicPr>
            <a:picLocks noGrp="1" noChangeAspect="1"/>
          </p:cNvPicPr>
          <p:nvPr>
            <p:ph type="pic" idx="21"/>
          </p:nvPr>
        </p:nvPicPr>
        <p:blipFill>
          <a:blip r:embed="rId3"/>
          <a:srcRect l="34263" r="26729"/>
          <a:stretch>
            <a:fillRect/>
          </a:stretch>
        </p:blipFill>
        <p:spPr>
          <a:xfrm>
            <a:off x="6502400" y="699690"/>
            <a:ext cx="5793290" cy="8354083"/>
          </a:xfrm>
          <a:prstGeom prst="rect">
            <a:avLst/>
          </a:prstGeom>
        </p:spPr>
      </p:pic>
      <p:sp>
        <p:nvSpPr>
          <p:cNvPr id="306" name="Slide Subtitle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7" name="Какого рода учитель Иисус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Какого рода учитель Иисус?</a:t>
            </a:r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Лексика, который Матфей использует для описания Иисуса как учителя, может использоваться и используется по отношению к другим учителям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Лексика, который Матфей использует для описания Иисуса как учителя, может использоваться и используется по отношению к другим учителям</a:t>
            </a:r>
          </a:p>
          <a:p>
            <a:r>
              <a:t>Есть два существенных отличия Иисуса от прочих учителей</a:t>
            </a:r>
          </a:p>
          <a:p>
            <a:pPr lvl="1">
              <a:buSzPct val="100000"/>
              <a:buChar char="➡"/>
              <a:defRPr sz="2800"/>
            </a:pPr>
            <a:r>
              <a:t>Отношения Иисуса и учеников</a:t>
            </a:r>
          </a:p>
          <a:p>
            <a:pPr lvl="1">
              <a:buSzPct val="100000"/>
              <a:buChar char="➡"/>
              <a:defRPr sz="2800"/>
            </a:pPr>
            <a:r>
              <a:t>Авторитет учителя</a:t>
            </a:r>
          </a:p>
        </p:txBody>
      </p:sp>
      <p:sp>
        <p:nvSpPr>
          <p:cNvPr id="31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3" name="Двусмысленность свидетельств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664572">
              <a:defRPr sz="5760" spc="-115"/>
            </a:lvl1pPr>
          </a:lstStyle>
          <a:p>
            <a:r>
              <a:t>Двусмысленность свидетельств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1" grpId="1" build="p" bldLvl="5" animBg="1" advAuto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1. Отношения Иисуса и учеников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1. Отношения Иисуса и учеников</a:t>
            </a: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В иудаизме отношения учителя и учеников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В иудаизме отношения учителя и учеников</a:t>
            </a:r>
          </a:p>
          <a:p>
            <a:pPr lvl="1">
              <a:buSzPct val="100000"/>
              <a:buChar char="➡"/>
              <a:defRPr sz="2800"/>
            </a:pPr>
            <a:r>
              <a:t>Носят временный характер (промежуточная ступень)</a:t>
            </a:r>
          </a:p>
          <a:p>
            <a:pPr lvl="1">
              <a:buSzPct val="100000"/>
              <a:buChar char="➡"/>
              <a:defRPr sz="2800"/>
            </a:pPr>
            <a:r>
              <a:t>Имеют целью формирование из ученика носителя традиции</a:t>
            </a:r>
          </a:p>
          <a:p>
            <a:r>
              <a:t>В Евангелии от Матфея отношения учителя и учеников</a:t>
            </a:r>
          </a:p>
          <a:p>
            <a:pPr lvl="1">
              <a:buSzPct val="100000"/>
              <a:buChar char="➡"/>
              <a:defRPr sz="2800"/>
            </a:pPr>
            <a:r>
              <a:t>Направлены на уподобление учеников учителю (личность)</a:t>
            </a:r>
          </a:p>
          <a:p>
            <a:pPr lvl="1">
              <a:buSzPct val="100000"/>
              <a:buChar char="➡"/>
              <a:defRPr sz="2800"/>
            </a:pPr>
            <a:r>
              <a:t>Являются целью сами по себе (не прекращаются даже с повелением учить все народы)</a:t>
            </a:r>
          </a:p>
          <a:p>
            <a:pPr lvl="1">
              <a:buSzPct val="100000"/>
              <a:buChar char="➡"/>
              <a:defRPr sz="2800"/>
            </a:pPr>
            <a:r>
              <a:t>охватывают даже тех, кто лично не контактировал с Иисусом</a:t>
            </a:r>
          </a:p>
        </p:txBody>
      </p:sp>
      <p:sp>
        <p:nvSpPr>
          <p:cNvPr id="318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9" name="Отличие от иудаизм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716590">
              <a:defRPr sz="5940" spc="-118"/>
            </a:lvl1pPr>
          </a:lstStyle>
          <a:p>
            <a:r>
              <a:t>Отличие от иудаизма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3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3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" grpId="1" build="p" bldLvl="5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A modern white building with glass panels against a clear, blue sky" descr="A modern white building with glass panels against a clear, blue sky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11938" r="11938"/>
          <a:stretch>
            <a:fillRect/>
          </a:stretch>
        </p:blipFill>
        <p:spPr>
          <a:xfrm>
            <a:off x="6502400" y="699690"/>
            <a:ext cx="5793290" cy="8354083"/>
          </a:xfrm>
          <a:prstGeom prst="rect">
            <a:avLst/>
          </a:prstGeom>
        </p:spPr>
      </p:pic>
      <p:sp>
        <p:nvSpPr>
          <p:cNvPr id="180" name="Slide Subtitle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1" name="Терминология для описания учителя в Евангелии от Матфея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629894">
              <a:defRPr sz="5640" spc="-112"/>
            </a:lvl1pPr>
          </a:lstStyle>
          <a:p>
            <a:r>
              <a:t>Терминология для описания учителя в Евангелии от Матфея</a:t>
            </a: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Распространенное объяснение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Распространенное объяснение</a:t>
            </a:r>
          </a:p>
          <a:p>
            <a:pPr lvl="1">
              <a:buSzPct val="100000"/>
              <a:buChar char="➡"/>
              <a:defRPr sz="2800"/>
            </a:pPr>
            <a:r>
              <a:t>Расширенное значение μαθητής как «приверженец», «сторонник»</a:t>
            </a:r>
          </a:p>
          <a:p>
            <a:pPr lvl="1">
              <a:buSzPct val="100000"/>
              <a:buChar char="➡"/>
              <a:defRPr sz="2800"/>
            </a:pPr>
            <a:r>
              <a:t>Нет личной связи, есть только определенная интеллектуальная общность и подражание</a:t>
            </a:r>
          </a:p>
          <a:p>
            <a:r>
              <a:t>Предпочтительней объяснение строить на том, что сказано в Мф 23:8-10 и 28:19-20</a:t>
            </a:r>
          </a:p>
        </p:txBody>
      </p:sp>
      <p:sp>
        <p:nvSpPr>
          <p:cNvPr id="32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3" name="Причина отличия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716590">
              <a:defRPr sz="5940" spc="-118"/>
            </a:lvl1pPr>
          </a:lstStyle>
          <a:p>
            <a:r>
              <a:t>Причина отличия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3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1" grpId="1" build="p" bldLvl="5" animBg="1" advAuto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Α А вы не называйтесь учителями, ибо один у вас Учитель – Христос, все же вы – братья;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r>
              <a:rPr b="1"/>
              <a:t>Α</a:t>
            </a:r>
            <a:r>
              <a:t> А вы не называйтесь учителями, ибо один у вас Учитель – Христос, все же вы – братья;</a:t>
            </a:r>
          </a:p>
          <a:p>
            <a:pPr marL="0" lvl="1" indent="457200">
              <a:buSzTx/>
              <a:buNone/>
            </a:pPr>
            <a:r>
              <a:rPr b="1"/>
              <a:t>Β</a:t>
            </a:r>
            <a:r>
              <a:t> и отцом себе не называйте никого на земле, ибо один у вас Отец, Который на небесах;</a:t>
            </a:r>
          </a:p>
          <a:p>
            <a:pPr marL="0" indent="0">
              <a:buSzTx/>
              <a:buNone/>
            </a:pPr>
            <a:r>
              <a:rPr b="1"/>
              <a:t>Α᾽</a:t>
            </a:r>
            <a:r>
              <a:t> и не называйтесь наставниками, ибо один у вас Наставник – Христос.</a:t>
            </a:r>
          </a:p>
        </p:txBody>
      </p:sp>
      <p:sp>
        <p:nvSpPr>
          <p:cNvPr id="326" name="Структура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Структура</a:t>
            </a:r>
          </a:p>
        </p:txBody>
      </p:sp>
      <p:sp>
        <p:nvSpPr>
          <p:cNvPr id="327" name="Мф 23:8-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716590">
              <a:defRPr sz="5940" spc="-118"/>
            </a:lvl1pPr>
          </a:lstStyle>
          <a:p>
            <a:r>
              <a:t>Мф 23:8-10</a:t>
            </a:r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Центральная часть - не нова и отсылает к Мал 2:10 и Втор 6:4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Центральная часть - не нова и отсылает к Мал 2:10 и Втор 6:4</a:t>
            </a:r>
          </a:p>
          <a:p>
            <a:r>
              <a:t>Новым является христологическое обрамление (напоминает 1 Кор 8:6)</a:t>
            </a:r>
          </a:p>
          <a:p>
            <a:r>
              <a:t>Равенство учеников, непрекращающееся ученичество и безраздельная преданность Иисусу укоренены в уникальности Иисуса как учителя, которая связана с уникальностью Бога (вертикальная христология)</a:t>
            </a:r>
          </a:p>
          <a:p>
            <a:r>
              <a:t>Отношения Отца и Иисуса не конкретизируются, но есть важный намек - Ис 54:13 и Иер 31:33-34</a:t>
            </a:r>
          </a:p>
        </p:txBody>
      </p:sp>
      <p:sp>
        <p:nvSpPr>
          <p:cNvPr id="330" name="Новизна и значение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Новизна и значение</a:t>
            </a:r>
          </a:p>
        </p:txBody>
      </p:sp>
      <p:sp>
        <p:nvSpPr>
          <p:cNvPr id="331" name="Мф 23:8-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716590">
              <a:defRPr sz="5940" spc="-118"/>
            </a:lvl1pPr>
          </a:lstStyle>
          <a:p>
            <a:r>
              <a:t>Мф 23:8-10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3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9" grpId="1" build="p" bldLvl="5" animBg="1" advAuto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«И все сыновья твои будут научены Господом, и великий мир будет у сыновей твоих»."/>
          <p:cNvSpPr txBox="1">
            <a:spLocks noGrp="1"/>
          </p:cNvSpPr>
          <p:nvPr>
            <p:ph type="body" sz="half" idx="1"/>
          </p:nvPr>
        </p:nvSpPr>
        <p:spPr>
          <a:xfrm>
            <a:off x="736600" y="420306"/>
            <a:ext cx="11531600" cy="2395685"/>
          </a:xfrm>
          <a:prstGeom prst="rect">
            <a:avLst/>
          </a:prstGeom>
        </p:spPr>
        <p:txBody>
          <a:bodyPr/>
          <a:lstStyle/>
          <a:p>
            <a:pPr marL="68071" indent="17017" defTabSz="1161733">
              <a:defRPr sz="4020" spc="-80"/>
            </a:pPr>
            <a:endParaRPr/>
          </a:p>
          <a:p>
            <a:pPr marL="68071" indent="17017" defTabSz="1161733">
              <a:defRPr sz="4020" spc="-80"/>
            </a:pPr>
            <a:r>
              <a:t>«И все сыновья твои будут научены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Господом</a:t>
            </a:r>
            <a:r>
              <a:t>, и великий мир будет у сыновей твоих».</a:t>
            </a:r>
          </a:p>
        </p:txBody>
      </p:sp>
      <p:sp>
        <p:nvSpPr>
          <p:cNvPr id="334" name="Ис 54:13"/>
          <p:cNvSpPr txBox="1"/>
          <p:nvPr/>
        </p:nvSpPr>
        <p:spPr>
          <a:xfrm>
            <a:off x="1219200" y="2906383"/>
            <a:ext cx="11049000" cy="461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r" defTabSz="563541">
              <a:lnSpc>
                <a:spcPct val="100000"/>
              </a:lnSpc>
              <a:spcBef>
                <a:spcPts val="0"/>
              </a:spcBef>
              <a:defRPr sz="2304" b="1"/>
            </a:lvl1pPr>
          </a:lstStyle>
          <a:p>
            <a:r>
              <a:t>Ис 54:13</a:t>
            </a:r>
          </a:p>
        </p:txBody>
      </p:sp>
      <p:sp>
        <p:nvSpPr>
          <p:cNvPr id="335" name="Иер 31:33-34"/>
          <p:cNvSpPr txBox="1"/>
          <p:nvPr/>
        </p:nvSpPr>
        <p:spPr>
          <a:xfrm>
            <a:off x="1219200" y="8654993"/>
            <a:ext cx="11049000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r" defTabSz="563541">
              <a:lnSpc>
                <a:spcPct val="100000"/>
              </a:lnSpc>
              <a:spcBef>
                <a:spcPts val="0"/>
              </a:spcBef>
              <a:defRPr sz="2304" b="1"/>
            </a:lvl1pPr>
          </a:lstStyle>
          <a:p>
            <a:r>
              <a:t>Иер 31:33-34</a:t>
            </a:r>
          </a:p>
        </p:txBody>
      </p:sp>
      <p:sp>
        <p:nvSpPr>
          <p:cNvPr id="336" name="«Но вот завет, который Я заключу с домом Израилевым после тех дней, – говорит Господь. – Вложу закон Мой во внутренность их и на сердцах их напишу его, и буду им Богом, а они будут Моим народом. И уже не будут учить друг друга, брат брата и говорить: „По"/>
          <p:cNvSpPr txBox="1"/>
          <p:nvPr/>
        </p:nvSpPr>
        <p:spPr>
          <a:xfrm>
            <a:off x="736600" y="3457834"/>
            <a:ext cx="11531600" cy="51927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pPr indent="28574" defTabSz="1300447">
              <a:spcBef>
                <a:spcPts val="0"/>
              </a:spcBef>
              <a:defRPr sz="3675" spc="-73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t>«Но вот завет, который Я заключу с домом Израилевым после тех дней, – говорит Господь. – Вложу закон Мой во внутренность их и на сердцах их напишу его, и буду им Богом, а они будут Моим народом. И уже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не будут учить друг друга</a:t>
            </a:r>
            <a:r>
              <a:t>, брат брата и говорить: „Познайте Господа“, ибо все сами будут знать Меня, от малого до большого, – говорит Господь, – потому что Я прощу беззакония их и грехов их уже не вспомню более».</a:t>
            </a:r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Вставка τοῦ υἱοῦ («Сына») между «Отцом» и «Святым Духом» подчеркивает божественный статус Сына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Вставка τοῦ υἱοῦ («Сына») между «Отцом» и «Святым Духом» подчеркивает божественный статус Сына</a:t>
            </a:r>
          </a:p>
          <a:p>
            <a:r>
              <a:t>«Се, Я с вами» усиливает этот вывод (подобная фраза в Септуагинте неоднократно произносится Господом - см. Быт 28:15, Иер 1:8 и Агг 1:13)</a:t>
            </a:r>
          </a:p>
          <a:p>
            <a:r>
              <a:t>Таким образом, повеление приобретать учеников Иисуса зиждется на Его статусе как Божественного (а не обычного простого человеческого) Учителя</a:t>
            </a:r>
          </a:p>
        </p:txBody>
      </p:sp>
      <p:sp>
        <p:nvSpPr>
          <p:cNvPr id="339" name="Божественный статус Сына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Божественный статус Сына</a:t>
            </a:r>
          </a:p>
        </p:txBody>
      </p:sp>
      <p:sp>
        <p:nvSpPr>
          <p:cNvPr id="340" name="Мф 28:19-2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716590">
              <a:defRPr sz="5940" spc="-118"/>
            </a:lvl1pPr>
          </a:lstStyle>
          <a:p>
            <a:r>
              <a:t>Мф 28:19-20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" grpId="1" build="p" bldLvl="5" animBg="1" advAuto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Мотив Божьего присутствия во Христе начинается с Мф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Мотив Божьего присутствия во Христе начинается с Мф 1</a:t>
            </a:r>
          </a:p>
          <a:p>
            <a:r>
              <a:t>Все служение Иисуса - демонстрация Божьего присутствия со Своим народом</a:t>
            </a:r>
          </a:p>
          <a:p>
            <a:r>
              <a:t>Распятие на мгновение заставляет усомниться</a:t>
            </a:r>
          </a:p>
          <a:p>
            <a:r>
              <a:t>Но воскресение все снова ставит на свои места: Иисус жив и навсегда остается со своими учениками (в Евангелии от Матфея нет истории вознесения)</a:t>
            </a:r>
          </a:p>
          <a:p>
            <a:r>
              <a:t>Поэтому ученики как прошлого, так и настоящего - это ученики Иисуса. Он - их единственный учитель (особенно видно в больших речах)</a:t>
            </a:r>
          </a:p>
        </p:txBody>
      </p:sp>
      <p:sp>
        <p:nvSpPr>
          <p:cNvPr id="343" name="Всегда со Своим народом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Всегда со Своим народом</a:t>
            </a:r>
          </a:p>
        </p:txBody>
      </p:sp>
      <p:sp>
        <p:nvSpPr>
          <p:cNvPr id="344" name="Мф 28:19-2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716590">
              <a:defRPr sz="5940" spc="-118"/>
            </a:lvl1pPr>
          </a:lstStyle>
          <a:p>
            <a:r>
              <a:t>Мф 28:19-20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3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2" grpId="1" build="p" bldLvl="5" animBg="1" advAuto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2. Авторитет учителя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2. Авторитет учителя</a:t>
            </a:r>
          </a:p>
        </p:txBody>
      </p:sp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«Ибо Он учил их как власть имеющий, а не как книжники и фарисеи» (Мф 7:29).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r>
              <a:t>«Ибо Он учил их как власть имеющий, а не как книжники и фарисеи» (Мф 7:29).</a:t>
            </a:r>
          </a:p>
          <a:p>
            <a:r>
              <a:t>В то время как иудейские учителя апеллировали к Моисею и традиции, Иисус говорил от Своего собственного имени (даже не так, как пророк)</a:t>
            </a:r>
          </a:p>
          <a:p>
            <a:r>
              <a:t>В служении Иисуса является такая власть, что все прочие притязания на власть лишаются силы</a:t>
            </a:r>
          </a:p>
        </p:txBody>
      </p:sp>
      <p:sp>
        <p:nvSpPr>
          <p:cNvPr id="349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50" name="Значение авторитета Иисус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716590">
              <a:defRPr sz="5940" spc="-118"/>
            </a:lvl1pPr>
          </a:lstStyle>
          <a:p>
            <a:r>
              <a:t>Значение авторитета Иисуса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3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" grpId="1" build="p" bldLvl="5" animBg="1" advAuto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Вопрос имплицитно присутствует на протяжении всего Евангелия, но открыто озвучивается в Мф 21:23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Вопрос имплицитно присутствует на протяжении всего Евангелия, но открыто озвучивается в Мф 21:23</a:t>
            </a:r>
          </a:p>
          <a:p>
            <a:r>
              <a:t>Иисус явно не отвечает, а только намекает (Мф 21:24-27, 33-46)</a:t>
            </a:r>
          </a:p>
          <a:p>
            <a:r>
              <a:t>Но для читателей ответ очевиден: источник авторитета Иисуса (как Учителя) в Его божественном сыновстве (Мф 11:27), которое имеет и онтологический характер (Мф 1:18-25; 28:18-20)</a:t>
            </a:r>
          </a:p>
          <a:p>
            <a:r>
              <a:t>Таким образом, учительство Иисуса со властью - отблеск Его божественной славы и силы, которые отличают Его от всех прочих человеческих учителей</a:t>
            </a:r>
          </a:p>
        </p:txBody>
      </p:sp>
      <p:sp>
        <p:nvSpPr>
          <p:cNvPr id="353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54" name="Источник авторитета Иисус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716590">
              <a:defRPr sz="5940" spc="-118"/>
            </a:lvl1pPr>
          </a:lstStyle>
          <a:p>
            <a:r>
              <a:t>Источник авторитета Иисуса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3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2" grpId="1" build="p" bldLvl="5" animBg="1" advAuto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Двойственность в изображении Иисуса как Учителя в Евангелии от Матфея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50520" indent="-350520" defTabSz="1595215">
              <a:spcBef>
                <a:spcPts val="2900"/>
              </a:spcBef>
              <a:defRPr sz="2760"/>
            </a:pPr>
            <a:r>
              <a:t>Двойственность в изображении Иисуса как Учителя в Евангелии от Матфея</a:t>
            </a:r>
          </a:p>
          <a:p>
            <a:pPr marL="701040" lvl="1" indent="-350520" defTabSz="1595215">
              <a:spcBef>
                <a:spcPts val="2900"/>
              </a:spcBef>
              <a:buSzPct val="100000"/>
              <a:buChar char="➡"/>
              <a:defRPr sz="2576"/>
            </a:pPr>
            <a:r>
              <a:t>Иисус не называется учителем прямо</a:t>
            </a:r>
          </a:p>
          <a:p>
            <a:pPr marL="701040" lvl="1" indent="-350520" defTabSz="1595215">
              <a:spcBef>
                <a:spcPts val="2900"/>
              </a:spcBef>
              <a:buSzPct val="100000"/>
              <a:buChar char="➡"/>
              <a:defRPr sz="2576"/>
            </a:pPr>
            <a:r>
              <a:t>Но описание деятельности Иисуса напоминает учителя</a:t>
            </a:r>
          </a:p>
          <a:p>
            <a:pPr marL="350520" indent="-350520" defTabSz="1595215">
              <a:spcBef>
                <a:spcPts val="2900"/>
              </a:spcBef>
              <a:defRPr sz="2760"/>
            </a:pPr>
            <a:r>
              <a:t>Причина двойственности - конфликт между пониманием роли Иисуса в качестве Учителя, присущем Матфею, и типичным восприятием учителей</a:t>
            </a:r>
          </a:p>
          <a:p>
            <a:pPr marL="701040" lvl="1" indent="-350520" defTabSz="1595215">
              <a:spcBef>
                <a:spcPts val="2900"/>
              </a:spcBef>
              <a:buSzPct val="100000"/>
              <a:buChar char="➡"/>
              <a:defRPr sz="2576"/>
            </a:pPr>
            <a:r>
              <a:t>Именования Иисуса учителем могло низвести Его  до уровня обычного человека-учителя</a:t>
            </a:r>
          </a:p>
          <a:p>
            <a:pPr marL="701040" lvl="1" indent="-350520" defTabSz="1595215">
              <a:spcBef>
                <a:spcPts val="2900"/>
              </a:spcBef>
              <a:buSzPct val="100000"/>
              <a:buChar char="➡"/>
              <a:defRPr sz="2576"/>
            </a:pPr>
            <a:r>
              <a:t>Для Матфея же деятельность Иисуса как учителя свидетельствует о Его божественной статусе, природе</a:t>
            </a:r>
          </a:p>
        </p:txBody>
      </p:sp>
      <p:sp>
        <p:nvSpPr>
          <p:cNvPr id="357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58" name="Выводы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716590">
              <a:defRPr sz="5940" spc="-118"/>
            </a:lvl1pPr>
          </a:lstStyle>
          <a:p>
            <a:r>
              <a:t>Выводы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3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6" grpId="1" build="p" bldLvl="5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4" name="Данные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Данные</a:t>
            </a:r>
          </a:p>
        </p:txBody>
      </p:sp>
      <p:sp>
        <p:nvSpPr>
          <p:cNvPr id="185" name="Статисти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716590">
              <a:defRPr sz="5940" spc="-118"/>
            </a:lvl1pPr>
          </a:lstStyle>
          <a:p>
            <a:r>
              <a:t>Статистика</a:t>
            </a:r>
          </a:p>
        </p:txBody>
      </p:sp>
      <p:graphicFrame>
        <p:nvGraphicFramePr>
          <p:cNvPr id="186" name="Table 1"/>
          <p:cNvGraphicFramePr/>
          <p:nvPr/>
        </p:nvGraphicFramePr>
        <p:xfrm>
          <a:off x="726114" y="2965449"/>
          <a:ext cx="11565271" cy="6096001"/>
        </p:xfrm>
        <a:graphic>
          <a:graphicData uri="http://schemas.openxmlformats.org/drawingml/2006/table">
            <a:tbl>
              <a:tblPr firstRow="1" firstCol="1">
                <a:tableStyleId>{C7B018BB-80A7-4F77-B60F-C8B233D01FF8}</a:tableStyleId>
              </a:tblPr>
              <a:tblGrid>
                <a:gridCol w="19254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54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254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254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2542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2542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013883">
                <a:tc>
                  <a:txBody>
                    <a:bodyPr/>
                    <a:lstStyle/>
                    <a:p>
                      <a:pPr>
                        <a:defRPr sz="2200"/>
                      </a:pPr>
                      <a:endParaRPr/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 b="0"/>
                      </a:pPr>
                      <a:r>
                        <a:rPr sz="2200" b="1"/>
                        <a:t>Мф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 b="0"/>
                      </a:pPr>
                      <a:r>
                        <a:rPr sz="2200" b="1"/>
                        <a:t>Мк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 b="0"/>
                      </a:pPr>
                      <a:r>
                        <a:rPr sz="2200" b="1"/>
                        <a:t>Лк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 b="0"/>
                      </a:pPr>
                      <a:r>
                        <a:rPr sz="2200" b="1"/>
                        <a:t>Ин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 b="0"/>
                      </a:pPr>
                      <a:r>
                        <a:rPr sz="2200" b="1"/>
                        <a:t>НЗ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3883">
                <a:tc>
                  <a:txBody>
                    <a:bodyPr/>
                    <a:lstStyle/>
                    <a:p>
                      <a:pPr defTabSz="457200">
                        <a:defRPr sz="1800" b="0"/>
                      </a:pPr>
                      <a:r>
                        <a:rPr sz="2200" b="1"/>
                        <a:t>διδάσκαλος 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2200"/>
                        <a:t>12 (0.65)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2200"/>
                        <a:t>12 (1.06)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2200"/>
                        <a:t>17 (0.87)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2200"/>
                        <a:t>8 (0.51)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2200"/>
                        <a:t>59 (0.43)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13883">
                <a:tc>
                  <a:txBody>
                    <a:bodyPr/>
                    <a:lstStyle/>
                    <a:p>
                      <a:pPr defTabSz="457200">
                        <a:defRPr sz="1800" b="0"/>
                      </a:pPr>
                      <a:r>
                        <a:rPr sz="2200" b="1"/>
                        <a:t>καθηγητής 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2200"/>
                        <a:t>2 (0.11)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2200"/>
                        <a:t>-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2200"/>
                        <a:t>-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2200"/>
                        <a:t>-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2200"/>
                        <a:t>2 (0.01)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13883">
                <a:tc>
                  <a:txBody>
                    <a:bodyPr/>
                    <a:lstStyle/>
                    <a:p>
                      <a:pPr defTabSz="457200">
                        <a:defRPr sz="1800" b="0"/>
                      </a:pPr>
                      <a:r>
                        <a:rPr sz="2200" b="1"/>
                        <a:t>ῥαββί 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2200"/>
                        <a:t>4 (0.22)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2200"/>
                        <a:t>3 (0.27)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2200"/>
                        <a:t>-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2200"/>
                        <a:t>8 (0.51)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2200"/>
                        <a:t>15 (0.11)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13883">
                <a:tc>
                  <a:txBody>
                    <a:bodyPr/>
                    <a:lstStyle/>
                    <a:p>
                      <a:pPr defTabSz="457200">
                        <a:defRPr sz="1800" b="0"/>
                      </a:pPr>
                      <a:r>
                        <a:rPr sz="2200" b="1"/>
                        <a:t>ῥαββουνί 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2200"/>
                        <a:t>-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2200"/>
                        <a:t>1 (0.09)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2200"/>
                        <a:t>-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2200"/>
                        <a:t>1 (0.06)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2200"/>
                        <a:t>2 (0.01)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13883">
                <a:tc>
                  <a:txBody>
                    <a:bodyPr/>
                    <a:lstStyle/>
                    <a:p>
                      <a:pPr>
                        <a:defRPr sz="1800" b="0"/>
                      </a:pPr>
                      <a:r>
                        <a:rPr sz="2200" b="1"/>
                        <a:t>Всего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2200"/>
                        <a:t>18 (0.98)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2200"/>
                        <a:t>16 (1.42)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2200"/>
                        <a:t>17 (0.87)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2200"/>
                        <a:t>17 (1.08)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2200"/>
                        <a:t>78 (0.56)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Статисти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716590">
              <a:defRPr sz="5940" spc="-118"/>
            </a:lvl1pPr>
          </a:lstStyle>
          <a:p>
            <a:r>
              <a:t>Статистика</a:t>
            </a:r>
          </a:p>
        </p:txBody>
      </p:sp>
      <p:sp>
        <p:nvSpPr>
          <p:cNvPr id="191" name="Наблюдения"/>
          <p:cNvSpPr txBox="1">
            <a:spLocks noGrp="1"/>
          </p:cNvSpPr>
          <p:nvPr>
            <p:ph type="body" idx="2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defTabSz="1109715">
              <a:lnSpc>
                <a:spcPct val="80000"/>
              </a:lnSpc>
              <a:defRPr sz="3839" spc="-76"/>
            </a:lvl1pPr>
          </a:lstStyle>
          <a:p>
            <a:r>
              <a:t>Наблюдения</a:t>
            </a:r>
          </a:p>
        </p:txBody>
      </p:sp>
      <p:sp>
        <p:nvSpPr>
          <p:cNvPr id="192" name="Эти четыре слова - преимущественно язык евангелистов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Эти четыре слова - преимущественно язык евангелистов</a:t>
            </a:r>
          </a:p>
          <a:p>
            <a:r>
              <a:t>Никто из евангелистов сильно не выделяется</a:t>
            </a:r>
          </a:p>
          <a:p>
            <a:r>
              <a:t>Похоже титул «учитель» имеет какое-то значение для Матфея в изображении Иисуса</a:t>
            </a:r>
          </a:p>
        </p:txBody>
      </p:sp>
      <p:graphicFrame>
        <p:nvGraphicFramePr>
          <p:cNvPr id="193" name="Table 1"/>
          <p:cNvGraphicFramePr/>
          <p:nvPr/>
        </p:nvGraphicFramePr>
        <p:xfrm>
          <a:off x="6501320" y="3491385"/>
          <a:ext cx="5803901" cy="5583483"/>
        </p:xfrm>
        <a:graphic>
          <a:graphicData uri="http://schemas.openxmlformats.org/drawingml/2006/table">
            <a:tbl>
              <a:tblPr firstRow="1" firstCol="1">
                <a:tableStyleId>{C7B018BB-80A7-4F77-B60F-C8B233D01FF8}</a:tableStyleId>
              </a:tblPr>
              <a:tblGrid>
                <a:gridCol w="33076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83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7078">
                <a:tc>
                  <a:txBody>
                    <a:bodyPr/>
                    <a:lstStyle/>
                    <a:p>
                      <a:pPr>
                        <a:defRPr sz="1800" b="0"/>
                      </a:pPr>
                      <a:r>
                        <a:rPr sz="2200" b="1"/>
                        <a:t>Титул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 b="0"/>
                      </a:pPr>
                      <a:r>
                        <a:rPr sz="2200" b="1"/>
                        <a:t>Частотность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7078">
                <a:tc>
                  <a:txBody>
                    <a:bodyPr/>
                    <a:lstStyle/>
                    <a:p>
                      <a:pPr>
                        <a:defRPr sz="1800" b="0"/>
                      </a:pPr>
                      <a:r>
                        <a:rPr sz="2200" b="1"/>
                        <a:t>Господь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2200"/>
                        <a:t>34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7078">
                <a:tc>
                  <a:txBody>
                    <a:bodyPr/>
                    <a:lstStyle/>
                    <a:p>
                      <a:pPr>
                        <a:defRPr sz="1800" b="0"/>
                      </a:pPr>
                      <a:r>
                        <a:rPr sz="2200" b="1"/>
                        <a:t>Сын Человеческий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2200"/>
                        <a:t>30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7078">
                <a:tc>
                  <a:txBody>
                    <a:bodyPr/>
                    <a:lstStyle/>
                    <a:p>
                      <a:pPr>
                        <a:defRPr sz="1800" b="0"/>
                      </a:pPr>
                      <a:r>
                        <a:rPr sz="2200" b="1"/>
                        <a:t>Христос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2200"/>
                        <a:t>17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7078">
                <a:tc>
                  <a:txBody>
                    <a:bodyPr/>
                    <a:lstStyle/>
                    <a:p>
                      <a:pPr>
                        <a:defRPr sz="1800" b="0"/>
                      </a:pPr>
                      <a:r>
                        <a:rPr sz="2200" b="1"/>
                        <a:t>Сын Давидов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2200"/>
                        <a:t>10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7078">
                <a:tc>
                  <a:txBody>
                    <a:bodyPr/>
                    <a:lstStyle/>
                    <a:p>
                      <a:pPr>
                        <a:defRPr sz="1800" b="0"/>
                      </a:pPr>
                      <a:r>
                        <a:rPr sz="2200" b="1"/>
                        <a:t>Сын Божий/Мой Сын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2200"/>
                        <a:t>9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7078">
                <a:tc>
                  <a:txBody>
                    <a:bodyPr/>
                    <a:lstStyle/>
                    <a:p>
                      <a:pPr>
                        <a:defRPr sz="1800" b="0"/>
                      </a:pPr>
                      <a:r>
                        <a:rPr sz="2200" b="1"/>
                        <a:t>Царь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2200"/>
                        <a:t>6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57078">
                <a:tc>
                  <a:txBody>
                    <a:bodyPr/>
                    <a:lstStyle/>
                    <a:p>
                      <a:pPr>
                        <a:defRPr sz="1800" b="0"/>
                      </a:pPr>
                      <a:r>
                        <a:rPr sz="2200" b="1"/>
                        <a:t>Пророк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2200"/>
                        <a:t>4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57078">
                <a:tc>
                  <a:txBody>
                    <a:bodyPr/>
                    <a:lstStyle/>
                    <a:p>
                      <a:pPr>
                        <a:defRPr sz="1800" b="0"/>
                      </a:pPr>
                      <a:r>
                        <a:rPr sz="2200" b="1"/>
                        <a:t>Грядущий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2200"/>
                        <a:t>3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57078">
                <a:tc>
                  <a:txBody>
                    <a:bodyPr/>
                    <a:lstStyle/>
                    <a:p>
                      <a:pPr>
                        <a:defRPr sz="1800" b="0"/>
                      </a:pPr>
                      <a:r>
                        <a:rPr sz="2200" b="1"/>
                        <a:t>Сын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>
                        <a:defRPr sz="1800"/>
                      </a:pPr>
                      <a:r>
                        <a:rPr sz="2200"/>
                        <a:t>2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Эти титулы отсутствуют в комментариях автора (в отличие от «Христос», «Сын Давидов», «Эммануил» или «Мой Сын/Слуга»)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Эти титулы отсутствуют в комментариях автора (в отличие от «Христос», «Сын Давидов», «Эммануил» или «Мой Сын/Слуга»)</a:t>
            </a:r>
          </a:p>
          <a:p>
            <a:r>
              <a:t>Матфей (в отличие от Марка и меньше Луки) старается не вкладывать эти титулы в уста (истинных) учеников Иисуса</a:t>
            </a:r>
          </a:p>
        </p:txBody>
      </p:sp>
      <p:sp>
        <p:nvSpPr>
          <p:cNvPr id="196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7" name="Контекст использования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716590">
              <a:defRPr sz="5940" spc="-118"/>
            </a:lvl1pPr>
          </a:lstStyle>
          <a:p>
            <a:r>
              <a:t>Контекст использования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" grpId="1" build="p" bldLvl="5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В Евангелии от Матфея различные слова со значением «учитель» являются всего лишь выражением человеческого почтения, а не христологическими титулами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В Евангелии от Матфея различные слова со значением «учитель» являются всего лишь выражением человеческого почтения, а не христологическими титулами</a:t>
            </a:r>
          </a:p>
          <a:p>
            <a:r>
              <a:t>Образ учителя на играет значимой роли в изображении Иисуса Матфеем</a:t>
            </a:r>
          </a:p>
        </p:txBody>
      </p:sp>
      <p:sp>
        <p:nvSpPr>
          <p:cNvPr id="20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3" name="Следствия титулярного подход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664572">
              <a:defRPr sz="5760" spc="-115"/>
            </a:lvl1pPr>
          </a:lstStyle>
          <a:p>
            <a:r>
              <a:t>Следствия титулярного подхода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1" grpId="1" build="p" bldLvl="5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Титулярный подход игнорирует выбранную автором форму изложения (форму божественного откровения)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Титулярный подход игнорирует выбранную автором форму изложения (форму божественного откровения)</a:t>
            </a:r>
          </a:p>
          <a:p>
            <a:r>
              <a:t>Титулярный подход не учитывает, что то, кем является та или иная личность раскрывается в ее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намерениях</a:t>
            </a:r>
            <a:r>
              <a:t> и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действиях</a:t>
            </a:r>
          </a:p>
        </p:txBody>
      </p:sp>
      <p:sp>
        <p:nvSpPr>
          <p:cNvPr id="206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7" name="Проблемы титулярного подход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664572">
              <a:defRPr sz="5760" spc="-115"/>
            </a:lvl1pPr>
          </a:lstStyle>
          <a:p>
            <a:r>
              <a:t>Проблемы титулярного подхода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" grpId="1" build="p" bldLvl="5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jesus-teaching-the-sermon-on-the-mount.png" descr="jesus-teaching-the-sermon-on-the-mount.pn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20597"/>
          <a:stretch>
            <a:fillRect/>
          </a:stretch>
        </p:blipFill>
        <p:spPr>
          <a:xfrm>
            <a:off x="6502400" y="699690"/>
            <a:ext cx="5793290" cy="8354083"/>
          </a:xfrm>
          <a:prstGeom prst="rect">
            <a:avLst/>
          </a:prstGeom>
        </p:spPr>
      </p:pic>
      <p:sp>
        <p:nvSpPr>
          <p:cNvPr id="212" name="Slide Subtitle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3" name="Деятельность Иисуса в качестве учителя в Евангелии от Матфея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577876">
              <a:defRPr sz="5460" spc="-109"/>
            </a:lvl1pPr>
          </a:lstStyle>
          <a:p>
            <a:r>
              <a:t>Деятельность Иисуса в качестве учителя в Евангелии от Матфея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33_DynamicLight">
  <a:themeElements>
    <a:clrScheme name="33_DynamicLight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33_DynamicLight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33_Dynamic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1733930" rtl="0" fontAlgn="auto" latinLnBrk="0" hangingPunct="0">
          <a:lnSpc>
            <a:spcPct val="90000"/>
          </a:lnSpc>
          <a:spcBef>
            <a:spcPts val="320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33_DynamicLight">
  <a:themeElements>
    <a:clrScheme name="33_DynamicLight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33_DynamicLight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33_Dynamic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1733930" rtl="0" fontAlgn="auto" latinLnBrk="0" hangingPunct="0">
          <a:lnSpc>
            <a:spcPct val="90000"/>
          </a:lnSpc>
          <a:spcBef>
            <a:spcPts val="320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2292</Words>
  <Application>Microsoft Macintosh PowerPoint</Application>
  <PresentationFormat>Произвольный</PresentationFormat>
  <Paragraphs>244</Paragraphs>
  <Slides>39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3" baseType="lpstr">
      <vt:lpstr>Helvetica Neue</vt:lpstr>
      <vt:lpstr>Helvetica Neue Medium</vt:lpstr>
      <vt:lpstr>Times Roman</vt:lpstr>
      <vt:lpstr>33_DynamicLight</vt:lpstr>
      <vt:lpstr>Иисус как Божественный Учитель в Евангелии от Матфея</vt:lpstr>
      <vt:lpstr>Введение</vt:lpstr>
      <vt:lpstr>Терминология для описания учителя в Евангелии от Матфея</vt:lpstr>
      <vt:lpstr>Статистика</vt:lpstr>
      <vt:lpstr>Статистика</vt:lpstr>
      <vt:lpstr>Контекст использования</vt:lpstr>
      <vt:lpstr>Следствия титулярного подхода</vt:lpstr>
      <vt:lpstr>Проблемы титулярного подхода</vt:lpstr>
      <vt:lpstr>Деятельность Иисуса в качестве учителя в Евангелии от Матфея</vt:lpstr>
      <vt:lpstr>Пять больших речей Иисуса</vt:lpstr>
      <vt:lpstr>Использование глагола διδάσκω</vt:lpstr>
      <vt:lpstr>Презентация PowerPoint</vt:lpstr>
      <vt:lpstr>Использование глагола διδάσκω</vt:lpstr>
      <vt:lpstr>Описание последователей Иисуса</vt:lpstr>
      <vt:lpstr>Ученики</vt:lpstr>
      <vt:lpstr>Слушатели</vt:lpstr>
      <vt:lpstr>Понимающие</vt:lpstr>
      <vt:lpstr>Презентация PowerPoint</vt:lpstr>
      <vt:lpstr>Понимающие</vt:lpstr>
      <vt:lpstr>Презентация PowerPoint</vt:lpstr>
      <vt:lpstr>Понимающие</vt:lpstr>
      <vt:lpstr>Презентация PowerPoint</vt:lpstr>
      <vt:lpstr>Понимающие</vt:lpstr>
      <vt:lpstr>Использование лексики обучения</vt:lpstr>
      <vt:lpstr>Иисуса как учитель в Евангелии от Матфея</vt:lpstr>
      <vt:lpstr>Какого рода учитель Иисус?</vt:lpstr>
      <vt:lpstr>Двусмысленность свидетельств</vt:lpstr>
      <vt:lpstr>1. Отношения Иисуса и учеников</vt:lpstr>
      <vt:lpstr>Отличие от иудаизма</vt:lpstr>
      <vt:lpstr>Причина отличия</vt:lpstr>
      <vt:lpstr>Мф 23:8-10</vt:lpstr>
      <vt:lpstr>Мф 23:8-10</vt:lpstr>
      <vt:lpstr>Презентация PowerPoint</vt:lpstr>
      <vt:lpstr>Мф 28:19-20</vt:lpstr>
      <vt:lpstr>Мф 28:19-20</vt:lpstr>
      <vt:lpstr>2. Авторитет учителя</vt:lpstr>
      <vt:lpstr>Значение авторитета Иисуса</vt:lpstr>
      <vt:lpstr>Источник авторитета Иисуса</vt:lpstr>
      <vt:lpstr>Выводы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Иисус как Божественный Учитель в Евангелии от Матфея</dc:title>
  <cp:lastModifiedBy>Eugine Zaytsev</cp:lastModifiedBy>
  <cp:revision>1</cp:revision>
  <dcterms:modified xsi:type="dcterms:W3CDTF">2024-02-11T09:43:02Z</dcterms:modified>
</cp:coreProperties>
</file>