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1pPr>
    <a:lvl2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2pPr>
    <a:lvl3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3pPr>
    <a:lvl4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4pPr>
    <a:lvl5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5pPr>
    <a:lvl6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6pPr>
    <a:lvl7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7pPr>
    <a:lvl8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8pPr>
    <a:lvl9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Next Medium"/>
          <a:ea typeface="Avenir Next Medium"/>
          <a:cs typeface="Avenir Next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Next Medium"/>
          <a:ea typeface="Avenir Next Medium"/>
          <a:cs typeface="Avenir Next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
          <a:latin typeface="Avenir Next Regular"/>
          <a:ea typeface="Avenir Next Regular"/>
          <a:cs typeface="Avenir Next Regular"/>
        </a:font>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3" d="100"/>
          <a:sy n="23" d="100"/>
        </p:scale>
        <p:origin x="77" y="7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000">
        <a:latin typeface="Helvetica Neue"/>
        <a:ea typeface="Helvetica Neue"/>
        <a:cs typeface="Helvetica Neue"/>
        <a:sym typeface="Helvetica Neue"/>
      </a:defRPr>
    </a:lvl1pPr>
    <a:lvl2pPr indent="228600" defTabSz="457200" latinLnBrk="0">
      <a:lnSpc>
        <a:spcPct val="117999"/>
      </a:lnSpc>
      <a:defRPr sz="2000">
        <a:latin typeface="Helvetica Neue"/>
        <a:ea typeface="Helvetica Neue"/>
        <a:cs typeface="Helvetica Neue"/>
        <a:sym typeface="Helvetica Neue"/>
      </a:defRPr>
    </a:lvl2pPr>
    <a:lvl3pPr indent="457200" defTabSz="457200" latinLnBrk="0">
      <a:lnSpc>
        <a:spcPct val="117999"/>
      </a:lnSpc>
      <a:defRPr sz="2000">
        <a:latin typeface="Helvetica Neue"/>
        <a:ea typeface="Helvetica Neue"/>
        <a:cs typeface="Helvetica Neue"/>
        <a:sym typeface="Helvetica Neue"/>
      </a:defRPr>
    </a:lvl3pPr>
    <a:lvl4pPr indent="685800" defTabSz="457200" latinLnBrk="0">
      <a:lnSpc>
        <a:spcPct val="117999"/>
      </a:lnSpc>
      <a:defRPr sz="2000">
        <a:latin typeface="Helvetica Neue"/>
        <a:ea typeface="Helvetica Neue"/>
        <a:cs typeface="Helvetica Neue"/>
        <a:sym typeface="Helvetica Neue"/>
      </a:defRPr>
    </a:lvl4pPr>
    <a:lvl5pPr indent="914400" defTabSz="457200" latinLnBrk="0">
      <a:lnSpc>
        <a:spcPct val="117999"/>
      </a:lnSpc>
      <a:defRPr sz="2000">
        <a:latin typeface="Helvetica Neue"/>
        <a:ea typeface="Helvetica Neue"/>
        <a:cs typeface="Helvetica Neue"/>
        <a:sym typeface="Helvetica Neue"/>
      </a:defRPr>
    </a:lvl5pPr>
    <a:lvl6pPr indent="1143000" defTabSz="457200" latinLnBrk="0">
      <a:lnSpc>
        <a:spcPct val="117999"/>
      </a:lnSpc>
      <a:defRPr sz="2000">
        <a:latin typeface="Helvetica Neue"/>
        <a:ea typeface="Helvetica Neue"/>
        <a:cs typeface="Helvetica Neue"/>
        <a:sym typeface="Helvetica Neue"/>
      </a:defRPr>
    </a:lvl6pPr>
    <a:lvl7pPr indent="1371600" defTabSz="457200" latinLnBrk="0">
      <a:lnSpc>
        <a:spcPct val="117999"/>
      </a:lnSpc>
      <a:defRPr sz="2000">
        <a:latin typeface="Helvetica Neue"/>
        <a:ea typeface="Helvetica Neue"/>
        <a:cs typeface="Helvetica Neue"/>
        <a:sym typeface="Helvetica Neue"/>
      </a:defRPr>
    </a:lvl7pPr>
    <a:lvl8pPr indent="1600200" defTabSz="457200" latinLnBrk="0">
      <a:lnSpc>
        <a:spcPct val="117999"/>
      </a:lnSpc>
      <a:defRPr sz="2000">
        <a:latin typeface="Helvetica Neue"/>
        <a:ea typeface="Helvetica Neue"/>
        <a:cs typeface="Helvetica Neue"/>
        <a:sym typeface="Helvetica Neue"/>
      </a:defRPr>
    </a:lvl8pPr>
    <a:lvl9pPr indent="1828800" defTabSz="457200" latinLnBrk="0">
      <a:lnSpc>
        <a:spcPct val="117999"/>
      </a:lnSpc>
      <a:defRPr sz="2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Кто определяет, что есть добро? Даже хорошие люди ошибаются в своих суждениях. Если нет внешнего мерила добра и зла, сами по себе мы можем оправдать все что угодно: воровство, супружескую измену и даже убийство. Библия напоминает нам, что мы плохие знатоки морали:</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«Да не будет у тебя других богов пред лицом Моим…»</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«Не делай себе кумира и никакого изображения того, что на небе вверху, и что на земле внизу, и что в воде ниже земли; не поклоняйся им и не служи им…»</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381000" y="685800"/>
            <a:ext cx="6096000" cy="3429000"/>
          </a:xfrm>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t>«Не произноси имени Господа, Бога твоего, напрасно...»</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381000" y="685800"/>
            <a:ext cx="6096000" cy="3429000"/>
          </a:xfrm>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r>
              <a:t>«Помни день субботний, чтобы святить его; шесть дней работай и делай (в них) всякие дела твои, а день седьмой — суббота Господу, Богу твоему: не делай в оный никакого дела ни ты, ни сын твой, ни дочь твоя, ни раб твой, ни рабыня твоя, ни (вол твой, ни осел твой, ни всякий) скот твой, ни пришлец, который в жилищах твоих; ибо в шесть дней создал Господь небо и землю, море и все, что в них, а в день седьмой почил; посему благословил Господь день субботний и освятил его…»</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t> «Почитай отца твоего и мать твою… Не убивай…»</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xfrm>
            <a:off x="381000" y="685800"/>
            <a:ext cx="6096000" cy="3429000"/>
          </a:xfrm>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r>
              <a:t>«Не прелюбодействуй… Не кради…»</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xfrm>
            <a:off x="381000" y="685800"/>
            <a:ext cx="6096000" cy="3429000"/>
          </a:xfrm>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t>«Не произноси ложного свидетельства на ближнего твоего...»</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381000" y="685800"/>
            <a:ext cx="6096000" cy="3429000"/>
          </a:xfrm>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r>
              <a:t>«Не желай дома ближнего твоего; не желай жены ближнего твоего, ни раба его, ни рабыни его, ни вола его, ни осла его, ничего, что у ближнего твоего». (Исх. 20:3-17)</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xfrm>
            <a:off x="381000" y="685800"/>
            <a:ext cx="6096000" cy="3429000"/>
          </a:xfrm>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t>Эти слова тронули сердца израильтян. Если такова воля Бога, то они будут следовать ей. Однако, зная о короткой памяти человека, Бог собственноручно записал все слова Закона на двух каменных скрижалях.</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381000" y="685800"/>
            <a:ext cx="6096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«И когда Бог перестал говорить с Моисеем на горе Синае, дал ему две скрижали откровения…»</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«Есть пути, которые кажутся человеку прямыми, но конец их путь к смерти». (Притч. 16:25)</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r>
              <a:t>«Скрижали каменные, на которых написано было перстом Божиим» (Исх. 31:18).</a:t>
            </a:r>
          </a:p>
          <a:p>
            <a:r>
              <a:t>Хотя на Синае Бог впервые изложил Свой закон в письменном виде, он существовал с незапамятных времен. Задолго до Синая и даже до сотворения Адама и Евы неизменное, вечное мерило правды составляло основу Божьего правления на небесах.</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xfrm>
            <a:off x="381000" y="685800"/>
            <a:ext cx="6096000" cy="3429000"/>
          </a:xfrm>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t>Ангелы тоже жили по этому закону, но у них была свобода выбора: добровольно следовать Божьему порядку или воспротивиться ему. Сатана и его ангелы решили действовать по своим правилам. Это восстание привело к их изгнанию с небес.</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xfrm>
            <a:off x="381000" y="685800"/>
            <a:ext cx="6096000" cy="3429000"/>
          </a:xfrm>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r>
              <a:t>«И произошла на небе война... И низвержен был великий дракон, древний змий, называемый диаволом и сатаною, обольщающий всю вселенную, низвержен на землю, и ангелы его низвержены с ним». (Откр. 12:7, 9)</a:t>
            </a:r>
          </a:p>
          <a:p>
            <a:r>
              <a:t>Но большая часть ангелов осталась на стороне Бога и Его закона. О них писал псалмопевец:</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381000" y="685800"/>
            <a:ext cx="6096000" cy="3429000"/>
          </a:xfrm>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«Благословите Господа, все Ангелы Его, крепкие силою, исполняющие слово Его, повинуясь гласу слова Его». (Пс. 102:20)</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xfrm>
            <a:off x="381000" y="685800"/>
            <a:ext cx="6096000" cy="3429000"/>
          </a:xfrm>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r>
              <a:t>Жившие в Эдеме Адам и Ева знали Божий закон. Вот почему они испытали чувство вины и стыда, когда по наущению змея съели запретный плод. Они поняли, что ослушались Бога, взяв чужое и последовав за искусителем.</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t>Когда Каин огорчился по причине того, что Бог принял не его дар, а дар Авеля, Господь спросил у него:</a:t>
            </a:r>
          </a:p>
          <a:p>
            <a:r>
              <a:t>«Почему ты огорчился? и отчего поникло лицо твое? если делаешь доброе, то не поднимаешь ли лица? а если не делаешь доброго, то у дверей грех лежит». (Быт. 4:6, 7)</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xfrm>
            <a:off x="381000" y="685800"/>
            <a:ext cx="6096000" cy="3429000"/>
          </a:xfrm>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t>Божий закон действовал и в то время, потому что, как справедливо замечает апостол Павел,</a:t>
            </a:r>
          </a:p>
          <a:p>
            <a:r>
              <a:t>«…где нет закона, нет и преступления». (Рим. 4:15)</a:t>
            </a:r>
          </a:p>
          <a:p>
            <a:r>
              <a:t>Толковый словарь определяет преступление как нарушение закона. Авраам знал Божий закон и повиновался ему задолго до Синая. В ответ Бог обещал благословить Авраама и его потомков:</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381000" y="685800"/>
            <a:ext cx="6096000" cy="3429000"/>
          </a:xfrm>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 «Благословятся в семени твоем все народы земные, за то, что Авраам послушался гласа Моего и соблюдал, что Мною заповедано было соблюдать: повеления Мои, уставы Мои и законы Мои». (Быт. 26:5)</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xfrm>
            <a:off x="381000" y="685800"/>
            <a:ext cx="6096000" cy="3429000"/>
          </a:xfrm>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p>
            <a:r>
              <a:t>Задолго до Синая чуткая совесть Иосифа побудила его противостоять искушению. Отвергая домогательства жены Потифара, он сказал: «Нет больше меня в доме сем; и он не запретил мне ничего, кроме тебя, потому что ты жена ему; как же сделаю я сие великое зло и согрешу пред Богом?» (Быт. 39:9)</a:t>
            </a:r>
          </a:p>
          <a:p>
            <a:r>
              <a:t>Иосиф знал, что прелюбодеяние есть грех, и твердо решил не нарушать Божий закон.</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381000" y="685800"/>
            <a:ext cx="6096000" cy="3429000"/>
          </a:xfrm>
          <a:prstGeom prst="rect">
            <a:avLst/>
          </a:prstGeom>
        </p:spPr>
        <p:txBody>
          <a:bodyPr/>
          <a:lstStyle/>
          <a:p>
            <a:endParaRPr/>
          </a:p>
        </p:txBody>
      </p:sp>
      <p:sp>
        <p:nvSpPr>
          <p:cNvPr id="481" name="Shape 481"/>
          <p:cNvSpPr>
            <a:spLocks noGrp="1"/>
          </p:cNvSpPr>
          <p:nvPr>
            <p:ph type="body" sz="quarter" idx="1"/>
          </p:nvPr>
        </p:nvSpPr>
        <p:spPr>
          <a:prstGeom prst="rect">
            <a:avLst/>
          </a:prstGeom>
        </p:spPr>
        <p:txBody>
          <a:bodyPr/>
          <a:lstStyle/>
          <a:p>
            <a:r>
              <a:t>В Израиле родители учили детей повиноваться Богу, но за годы египетского рабства Божий закон был забыт. После Исхода, за несколько недель до Синая, Господь упрекнул Моисея за то, что израильтяне нарушали Его закон, собирая манну в субботу.</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Апостол Павел предупреждал:</a:t>
            </a:r>
          </a:p>
          <a:p>
            <a:r>
              <a:t>«Ибо будет время, когда здравого учения принимать не будут, но по своим прихотям будут избирать себе учителей, которые льстили бы слуху; и от истины отвратят слух и обратятся к басням». (2 Тим. 4:3-4)</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xfrm>
            <a:off x="381000" y="685800"/>
            <a:ext cx="6096000" cy="3429000"/>
          </a:xfrm>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«И сказал Господь Моисею: долго ли будете вы уклоняться от соблюдения заповедей Моих и законов Моих?.. И покоился народ в седьмой день». (Исх. 16:28, 30)</a:t>
            </a:r>
          </a:p>
          <a:p>
            <a:r>
              <a:t>Следовательно, о четвертой заповеди было известно еще до Синая. Действительно, Божий Закон – это вечное мерило правды для Вселенной. Должны ли мы удивляться тому факту, что у Бога есть закон для управления Своим творением? Апостол Павел говорит:</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xfrm>
            <a:off x="381000" y="685800"/>
            <a:ext cx="6096000" cy="3429000"/>
          </a:xfrm>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r>
              <a:t> «Бог не есть Бог неустройства... все должно быть благопристойно и чинно». (1 Кор. 14:33, 40)</a:t>
            </a:r>
          </a:p>
          <a:p>
            <a:r>
              <a:t>Не может быть грамотного руководства без законов, как и гармоничного, счастливого и безопасного общества без соблюдения порядка. Даже у природы есть свои законы, а в детских играх – правила.</a:t>
            </a:r>
          </a:p>
          <a:p>
            <a:r>
              <a:t>Библия говорит:</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xfrm>
            <a:off x="381000" y="685800"/>
            <a:ext cx="6096000" cy="3429000"/>
          </a:xfrm>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p>
            <a:r>
              <a:t> «Потому что не слушатели закона праведны пред Богом, но исполнители закона оправданы будут». (Рим. 2:13)</a:t>
            </a:r>
          </a:p>
          <a:p>
            <a:r>
              <a:t>Недостаточно просто знать повеления Бога, нужно их исполнять. Иисус сказал:</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xfrm>
            <a:off x="381000" y="685800"/>
            <a:ext cx="6096000" cy="3429000"/>
          </a:xfrm>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r>
              <a:t>«Если любите Меня, соблюдите Мои заповеди». (Ин. 14:15)</a:t>
            </a:r>
          </a:p>
          <a:p>
            <a:r>
              <a:t>Цитируя Ветхий Завет, Христос указал на то, что любовь к Богу лежит основе соблюдения всех Его заповедей:</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xfrm>
            <a:off x="381000" y="685800"/>
            <a:ext cx="6096000" cy="3429000"/>
          </a:xfrm>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r>
              <a:t>«Возлюби Господа Бога твоего всем сердцем твоим и всею душою твоею и всем разумением твоим: сия есть первая и наибольшая заповедь…»</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r>
              <a:t>«Вторая же подобная ей: возлюби ближнего твоего, как самого себя; на сих двух заповедях утверждается весь закон и пророки». (Мф. 22:39, 40)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a:spLocks noGrp="1" noRot="1" noChangeAspect="1"/>
          </p:cNvSpPr>
          <p:nvPr>
            <p:ph type="sldImg"/>
          </p:nvPr>
        </p:nvSpPr>
        <p:spPr>
          <a:xfrm>
            <a:off x="381000" y="685800"/>
            <a:ext cx="6096000" cy="3429000"/>
          </a:xfrm>
          <a:prstGeom prst="rect">
            <a:avLst/>
          </a:prstGeom>
        </p:spPr>
        <p:txBody>
          <a:bodyPr/>
          <a:lstStyle/>
          <a:p>
            <a:endParaRPr/>
          </a:p>
        </p:txBody>
      </p:sp>
      <p:sp>
        <p:nvSpPr>
          <p:cNvPr id="561" name="Shape 561"/>
          <p:cNvSpPr>
            <a:spLocks noGrp="1"/>
          </p:cNvSpPr>
          <p:nvPr>
            <p:ph type="body" sz="quarter" idx="1"/>
          </p:nvPr>
        </p:nvSpPr>
        <p:spPr>
          <a:prstGeom prst="rect">
            <a:avLst/>
          </a:prstGeom>
        </p:spPr>
        <p:txBody>
          <a:bodyPr/>
          <a:lstStyle/>
          <a:p>
            <a:r>
              <a:t>Если мы любим Бога всем сердцем, душой и разумом, мы непременно выразим эту любовь через соблюдение первых четырех заповедей. Бог будет занимать первое место в нашей жизни. Только Он будет достоин нашего поклонения. Мы будем почитать Его и благоговеть перед Его святым именем. Мы будем желать встречи с Ним каждую субботу.</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xfrm>
            <a:off x="381000" y="685800"/>
            <a:ext cx="6096000" cy="3429000"/>
          </a:xfrm>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p>
            <a:r>
              <a:t>И, если мы по-настоящему любим наших ближних, как самих себя, это выразится в нашем соблюдении остальных шести заповедей. Мы будем:</a:t>
            </a:r>
          </a:p>
          <a:p>
            <a:pPr marL="228600" indent="-228600">
              <a:buSzPct val="100000"/>
              <a:buChar char="•"/>
            </a:pPr>
            <a:r>
              <a:t>почитать родителей;</a:t>
            </a:r>
          </a:p>
          <a:p>
            <a:pPr marL="228600" indent="-228600">
              <a:buSzPct val="100000"/>
              <a:buChar char="•"/>
            </a:pPr>
            <a:r>
              <a:t>ценить жизнь;</a:t>
            </a:r>
          </a:p>
          <a:p>
            <a:pPr marL="228600" indent="-228600">
              <a:buSzPct val="100000"/>
              <a:buChar char="•"/>
            </a:pPr>
            <a:r>
              <a:t>хранить супружескую верность;</a:t>
            </a:r>
          </a:p>
          <a:p>
            <a:pPr marL="228600" indent="-228600">
              <a:buSzPct val="100000"/>
              <a:buChar char="•"/>
            </a:pPr>
            <a:r>
              <a:t>уважать чужую собственность;</a:t>
            </a:r>
          </a:p>
          <a:p>
            <a:pPr marL="228600" indent="-228600">
              <a:buSzPct val="100000"/>
              <a:buChar char="•"/>
            </a:pPr>
            <a:r>
              <a:t>честно вести себя;</a:t>
            </a:r>
          </a:p>
          <a:p>
            <a:pPr marL="228600" indent="-228600">
              <a:buSzPct val="100000"/>
              <a:buChar char="•"/>
            </a:pPr>
            <a:r>
              <a:t>довольствоваться тем, что у нас есть.</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xfrm>
            <a:off x="381000" y="685800"/>
            <a:ext cx="6096000" cy="3429000"/>
          </a:xfrm>
          <a:prstGeom prst="rect">
            <a:avLst/>
          </a:prstGeom>
        </p:spPr>
        <p:txBody>
          <a:bodyPr/>
          <a:lstStyle/>
          <a:p>
            <a:endParaRPr/>
          </a:p>
        </p:txBody>
      </p:sp>
      <p:sp>
        <p:nvSpPr>
          <p:cNvPr id="580" name="Shape 580"/>
          <p:cNvSpPr>
            <a:spLocks noGrp="1"/>
          </p:cNvSpPr>
          <p:nvPr>
            <p:ph type="body" sz="quarter" idx="1"/>
          </p:nvPr>
        </p:nvSpPr>
        <p:spPr>
          <a:prstGeom prst="rect">
            <a:avLst/>
          </a:prstGeom>
        </p:spPr>
        <p:txBody>
          <a:bodyPr/>
          <a:lstStyle/>
          <a:p>
            <a:r>
              <a:t>Было подсчитано, что люди написали более 35 миллионов законов, чтобы контролировать человеческое поведение, но Богу хватило для этого всего 240 слов. В отличие от несовершенных законов, которые люди принимают, а затем меняют...</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xfrm>
            <a:off x="381000" y="685800"/>
            <a:ext cx="6096000" cy="3429000"/>
          </a:xfrm>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r>
              <a:t>«Закон Господа совершен». (Пс. 18:8)</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Многие проповедники учат тому, что с приходом Христа Закон Божий, выраженный в Десяти заповедях, утратил свою актуальность. Поэтому люди идут на поводу у своих страстей и желаний, а общество пожинает горький урожай в виде разрушенных семей, подростковой преступности и насилия. Библия говорит:</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xfrm>
            <a:off x="381000" y="685800"/>
            <a:ext cx="6096000" cy="3429000"/>
          </a:xfrm>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r>
              <a:t>Богослов Огастес Стронг написал: «Закон – это всего лишь отражение Божьей сущности». </a:t>
            </a:r>
          </a:p>
          <a:p>
            <a:r>
              <a:t>Сегодня мы бы сказали, что Десять заповедей – это выражение неизменного Божьего характера.</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xfrm>
            <a:off x="381000" y="685800"/>
            <a:ext cx="6096000" cy="3429000"/>
          </a:xfrm>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r>
              <a:t>«Я – Господь, Я не изменяюсь». (Мал. 3:6)</a:t>
            </a:r>
          </a:p>
          <a:p>
            <a:r>
              <a:t>Поскольку Божий закон совершенен, он не нуждается в изменениях. Эту истину выразил Иисус:</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xfrm>
            <a:off x="381000" y="685800"/>
            <a:ext cx="6096000" cy="3429000"/>
          </a:xfrm>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p>
            <a:r>
              <a:t> «Скорее небо и земля прейдут, нежели одна черта из закона пропадет». (Лк. 16:17)</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xfrm>
            <a:off x="381000" y="685800"/>
            <a:ext cx="6096000" cy="3429000"/>
          </a:xfrm>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r>
              <a:t>«Но разве Десять заповедей не ограничивают мое счастье?» – спросите вы. Бог никогда не хотел, чтобы Его закон был тяжким бременем для человека и мешал ему быть счастливым. Напротив, Бог задумал, чтобы закон был прочной стеной, защищающей нас от страданий и чувства вины. Он хотел, чтобы Его закон давал свободу и безопасность любому человеку, где бы он ни находился. Бог сказал:</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noRot="1" noChangeAspect="1"/>
          </p:cNvSpPr>
          <p:nvPr>
            <p:ph type="sldImg"/>
          </p:nvPr>
        </p:nvSpPr>
        <p:spPr>
          <a:xfrm>
            <a:off x="381000" y="685800"/>
            <a:ext cx="6096000" cy="3429000"/>
          </a:xfrm>
          <a:prstGeom prst="rect">
            <a:avLst/>
          </a:prstGeom>
        </p:spPr>
        <p:txBody>
          <a:bodyPr/>
          <a:lstStyle/>
          <a:p>
            <a:endParaRPr/>
          </a:p>
        </p:txBody>
      </p:sp>
      <p:sp>
        <p:nvSpPr>
          <p:cNvPr id="645" name="Shape 645"/>
          <p:cNvSpPr>
            <a:spLocks noGrp="1"/>
          </p:cNvSpPr>
          <p:nvPr>
            <p:ph type="body" sz="quarter" idx="1"/>
          </p:nvPr>
        </p:nvSpPr>
        <p:spPr>
          <a:prstGeom prst="rect">
            <a:avLst/>
          </a:prstGeom>
        </p:spPr>
        <p:txBody>
          <a:bodyPr/>
          <a:lstStyle/>
          <a:p>
            <a:r>
              <a:t>«О, если бы сердце их было у них таково, чтобы бояться Меня и соблюдать все заповеди Мои во все дни, дабы хорошо было им и сынам их вовек!» (Втор. 5:29)</a:t>
            </a:r>
          </a:p>
          <a:p>
            <a:r>
              <a:t>Подобно ограждениям на мостах и в горной местности, которые не дают сойти с дороги, Бог дал нам закон, чтобы защитить нас на жизненном пути. Однако есть еще одна причина, по которой Бог дал закон людям:</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noRot="1" noChangeAspect="1"/>
          </p:cNvSpPr>
          <p:nvPr>
            <p:ph type="sldImg"/>
          </p:nvPr>
        </p:nvSpPr>
        <p:spPr>
          <a:xfrm>
            <a:off x="381000" y="685800"/>
            <a:ext cx="6096000" cy="3429000"/>
          </a:xfrm>
          <a:prstGeom prst="rect">
            <a:avLst/>
          </a:prstGeom>
        </p:spPr>
        <p:txBody>
          <a:bodyPr/>
          <a:lstStyle/>
          <a:p>
            <a:endParaRPr/>
          </a:p>
        </p:txBody>
      </p:sp>
      <p:sp>
        <p:nvSpPr>
          <p:cNvPr id="657" name="Shape 657"/>
          <p:cNvSpPr>
            <a:spLocks noGrp="1"/>
          </p:cNvSpPr>
          <p:nvPr>
            <p:ph type="body" sz="quarter" idx="1"/>
          </p:nvPr>
        </p:nvSpPr>
        <p:spPr>
          <a:prstGeom prst="rect">
            <a:avLst/>
          </a:prstGeom>
        </p:spPr>
        <p:txBody>
          <a:bodyPr/>
          <a:lstStyle/>
          <a:p>
            <a:r>
              <a:t>«Ибо законом познается грех». (Рим. 3:20)</a:t>
            </a:r>
          </a:p>
          <a:p>
            <a:r>
              <a:t>Павел поясняет свои слова:</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t>«Но я не иначе узнал грех, как посредством закона. Ибо я не понимал бы и пожелания, если бы закон не говорил: не пожелай». (Рим. 7:7)</a:t>
            </a:r>
          </a:p>
          <a:p>
            <a:r>
              <a:t>Закон Божий подобен зеркалу. Когда мы смотрим в него, мы можем быть недовольны тем, что видим, потому что закон указывает на грех в нашей жизни. Уничтожение закона или его игнорирование не сделает нас совершенными! Именно это имел в виду Иаков, когда писал:</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hape 680"/>
          <p:cNvSpPr>
            <a:spLocks noGrp="1" noRot="1" noChangeAspect="1"/>
          </p:cNvSpPr>
          <p:nvPr>
            <p:ph type="sldImg"/>
          </p:nvPr>
        </p:nvSpPr>
        <p:spPr>
          <a:xfrm>
            <a:off x="381000" y="685800"/>
            <a:ext cx="6096000" cy="3429000"/>
          </a:xfrm>
          <a:prstGeom prst="rect">
            <a:avLst/>
          </a:prstGeom>
        </p:spPr>
        <p:txBody>
          <a:bodyPr/>
          <a:lstStyle/>
          <a:p>
            <a:endParaRPr/>
          </a:p>
        </p:txBody>
      </p:sp>
      <p:sp>
        <p:nvSpPr>
          <p:cNvPr id="681" name="Shape 681"/>
          <p:cNvSpPr>
            <a:spLocks noGrp="1"/>
          </p:cNvSpPr>
          <p:nvPr>
            <p:ph type="body" sz="quarter" idx="1"/>
          </p:nvPr>
        </p:nvSpPr>
        <p:spPr>
          <a:prstGeom prst="rect">
            <a:avLst/>
          </a:prstGeom>
        </p:spPr>
        <p:txBody>
          <a:bodyPr/>
          <a:lstStyle/>
          <a:p>
            <a:r>
              <a:t>«Ибо, кто слушает слово и не исполняет, тот подобен человеку, рассматривающему природные черты лица своего в зеркале…»</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xfrm>
            <a:off x="381000" y="685800"/>
            <a:ext cx="6096000" cy="3429000"/>
          </a:xfrm>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r>
              <a:t>«Он посмотрел на себя, отошел и тотчас забыл, каков он. Но кто вникнет в закон совершенный, закон свободы, и пребудет в нем...»</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xfrm>
            <a:off x="381000" y="685800"/>
            <a:ext cx="6096000" cy="3429000"/>
          </a:xfrm>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t>«Тот, будучи не слушателем забывчивым, но исполнителем дела, блажен будет в своем действовании». (Иак. 1:23-25)</a:t>
            </a:r>
          </a:p>
          <a:p>
            <a:r>
              <a:t>Люди нарушают закон Божий и пожинают плоды своего непослушания. Павел написал:</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xfrm>
            <a:off x="381000" y="685800"/>
            <a:ext cx="6096000" cy="3429000"/>
          </a:xfrm>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«Так как они сеяли ветер, то и пожнут бурю...». (Ос. 8:7)</a:t>
            </a:r>
          </a:p>
          <a:p>
            <a:r>
              <a:t>К сожалению, отказываясь от правил, мы не становимся свободнее. Уберите категории добра и зла, и наступит хаос.</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xfrm>
            <a:off x="381000" y="685800"/>
            <a:ext cx="6096000" cy="3429000"/>
          </a:xfrm>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r>
              <a:t>«Возмездие за грех – смерть». (Рим. 6:23)</a:t>
            </a:r>
          </a:p>
          <a:p>
            <a:r>
              <a:t>Закон указывает на грех, и этот грех нельзя стереть никакими добрыми делами. Каким образом тогда мы можем получить прощение? Как мы можем быть спасены от наказания за нарушение закона – смерти?</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xfrm>
            <a:off x="381000" y="685800"/>
            <a:ext cx="6096000" cy="3429000"/>
          </a:xfrm>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r>
              <a:t>У входа в Эдемский сад Бог наглядно показал последствия нарушения закона: смерть виновного или же невинной жертвы. Бог повелел Адаму принести в жертву невинного ягненка, чтобы сохранить собственную жизнь. Тем самым Бог открыл Адаму план спасения, которое совершится в будущем, когда невинный Сын Божий принесет Себя в жертву, чтобы удовлетворить требования нарушенного закона. Христос, Божий Агнец, возьмет на Себя наказание за грехи людей и примет смерть вместо них.</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noRot="1" noChangeAspect="1"/>
          </p:cNvSpPr>
          <p:nvPr>
            <p:ph type="sldImg"/>
          </p:nvPr>
        </p:nvSpPr>
        <p:spPr>
          <a:xfrm>
            <a:off x="381000" y="685800"/>
            <a:ext cx="6096000" cy="3429000"/>
          </a:xfrm>
          <a:prstGeom prst="rect">
            <a:avLst/>
          </a:prstGeom>
        </p:spPr>
        <p:txBody>
          <a:bodyPr/>
          <a:lstStyle/>
          <a:p>
            <a:endParaRPr/>
          </a:p>
        </p:txBody>
      </p:sp>
      <p:sp>
        <p:nvSpPr>
          <p:cNvPr id="733" name="Shape 733"/>
          <p:cNvSpPr>
            <a:spLocks noGrp="1"/>
          </p:cNvSpPr>
          <p:nvPr>
            <p:ph type="body" sz="quarter" idx="1"/>
          </p:nvPr>
        </p:nvSpPr>
        <p:spPr>
          <a:prstGeom prst="rect">
            <a:avLst/>
          </a:prstGeom>
        </p:spPr>
        <p:txBody>
          <a:bodyPr/>
          <a:lstStyle/>
          <a:p>
            <a:r>
              <a:t>Закон не дает прощения и спасения. Их может дать лишь Божья благодать! Только благодаря жертве Христа человек может получить дар вечной жизни.</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xfrm>
            <a:off x="381000" y="685800"/>
            <a:ext cx="6096000" cy="3429000"/>
          </a:xfrm>
          <a:prstGeom prst="rect">
            <a:avLst/>
          </a:prstGeom>
        </p:spPr>
        <p:txBody>
          <a:bodyPr/>
          <a:lstStyle/>
          <a:p>
            <a:endParaRPr/>
          </a:p>
        </p:txBody>
      </p:sp>
      <p:sp>
        <p:nvSpPr>
          <p:cNvPr id="745" name="Shape 745"/>
          <p:cNvSpPr>
            <a:spLocks noGrp="1"/>
          </p:cNvSpPr>
          <p:nvPr>
            <p:ph type="body" sz="quarter" idx="1"/>
          </p:nvPr>
        </p:nvSpPr>
        <p:spPr>
          <a:prstGeom prst="rect">
            <a:avLst/>
          </a:prstGeom>
        </p:spPr>
        <p:txBody>
          <a:bodyPr/>
          <a:lstStyle/>
          <a:p>
            <a:r>
              <a:t>«Ибо возмездие за грех – смерть, а дар Божий – жизнь вечная во Христе Иисусе, Господе нашем». (Рим. 6:23)</a:t>
            </a:r>
          </a:p>
          <a:p>
            <a:r>
              <a:t>Спасение невозможно заслужить, соблюдая закон.</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xfrm>
            <a:off x="381000" y="685800"/>
            <a:ext cx="6096000" cy="3429000"/>
          </a:xfrm>
          <a:prstGeom prst="rect">
            <a:avLst/>
          </a:prstGeom>
        </p:spPr>
        <p:txBody>
          <a:bodyPr/>
          <a:lstStyle/>
          <a:p>
            <a:endParaRPr/>
          </a:p>
        </p:txBody>
      </p:sp>
      <p:sp>
        <p:nvSpPr>
          <p:cNvPr id="757" name="Shape 757"/>
          <p:cNvSpPr>
            <a:spLocks noGrp="1"/>
          </p:cNvSpPr>
          <p:nvPr>
            <p:ph type="body" sz="quarter" idx="1"/>
          </p:nvPr>
        </p:nvSpPr>
        <p:spPr>
          <a:prstGeom prst="rect">
            <a:avLst/>
          </a:prstGeom>
        </p:spPr>
        <p:txBody>
          <a:bodyPr/>
          <a:lstStyle/>
          <a:p>
            <a:r>
              <a:t>«Ибо благодатью вы спасены через веру, и сие не от вас, Божий дар: не от дел, чтобы никто не хвалился». (Еф. 2:8, 9) Дает ли нам право тот факт, что мы спасаемся благодатью, жить, как нам заблагорассудится? Нет! Павел писал:</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hape 768"/>
          <p:cNvSpPr>
            <a:spLocks noGrp="1" noRot="1" noChangeAspect="1"/>
          </p:cNvSpPr>
          <p:nvPr>
            <p:ph type="sldImg"/>
          </p:nvPr>
        </p:nvSpPr>
        <p:spPr>
          <a:xfrm>
            <a:off x="381000" y="685800"/>
            <a:ext cx="6096000" cy="3429000"/>
          </a:xfrm>
          <a:prstGeom prst="rect">
            <a:avLst/>
          </a:prstGeom>
        </p:spPr>
        <p:txBody>
          <a:bodyPr/>
          <a:lstStyle/>
          <a:p>
            <a:endParaRPr/>
          </a:p>
        </p:txBody>
      </p:sp>
      <p:sp>
        <p:nvSpPr>
          <p:cNvPr id="769" name="Shape 769"/>
          <p:cNvSpPr>
            <a:spLocks noGrp="1"/>
          </p:cNvSpPr>
          <p:nvPr>
            <p:ph type="body" sz="quarter" idx="1"/>
          </p:nvPr>
        </p:nvSpPr>
        <p:spPr>
          <a:prstGeom prst="rect">
            <a:avLst/>
          </a:prstGeom>
        </p:spPr>
        <p:txBody>
          <a:bodyPr/>
          <a:lstStyle/>
          <a:p>
            <a:r>
              <a:t>«Что же скажем? оставаться ли нам в грехе, чтобы умножилась благодать? Никак. Мы умерли для греха: как же нам жить в нем?» (Рим. 6:1, 2)</a:t>
            </a:r>
          </a:p>
          <a:p>
            <a:r>
              <a:t>Спасение предлагается тем, кто желает присоединиться к Божьей семье, быть частью Его Царства и жить по Его правилам.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a:spLocks noGrp="1" noRot="1" noChangeAspect="1"/>
          </p:cNvSpPr>
          <p:nvPr>
            <p:ph type="sldImg"/>
          </p:nvPr>
        </p:nvSpPr>
        <p:spPr>
          <a:xfrm>
            <a:off x="381000" y="685800"/>
            <a:ext cx="6096000" cy="3429000"/>
          </a:xfrm>
          <a:prstGeom prst="rect">
            <a:avLst/>
          </a:prstGeom>
        </p:spPr>
        <p:txBody>
          <a:bodyPr/>
          <a:lstStyle/>
          <a:p>
            <a:endParaRPr/>
          </a:p>
        </p:txBody>
      </p:sp>
      <p:sp>
        <p:nvSpPr>
          <p:cNvPr id="779" name="Shape 779"/>
          <p:cNvSpPr>
            <a:spLocks noGrp="1"/>
          </p:cNvSpPr>
          <p:nvPr>
            <p:ph type="body" sz="quarter" idx="1"/>
          </p:nvPr>
        </p:nvSpPr>
        <p:spPr>
          <a:prstGeom prst="rect">
            <a:avLst/>
          </a:prstGeom>
        </p:spPr>
        <p:txBody>
          <a:bodyPr/>
          <a:lstStyle/>
          <a:p>
            <a:r>
              <a:t>Закон Божий указывает на наши грехи и помогает почувствовать нужду в спасении. Когда мы принимаем Христа как нашего Спасителя, Он дает прощение, а также силу соблюдать Его заповеди. Он обещал:</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xfrm>
            <a:off x="381000" y="685800"/>
            <a:ext cx="6096000" cy="3429000"/>
          </a:xfrm>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r>
              <a:t>«Вложу законы Мои в мысли их, и напишу их на сердцах их». (Евр. 8:10)</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Shape 798"/>
          <p:cNvSpPr>
            <a:spLocks noGrp="1" noRot="1" noChangeAspect="1"/>
          </p:cNvSpPr>
          <p:nvPr>
            <p:ph type="sldImg"/>
          </p:nvPr>
        </p:nvSpPr>
        <p:spPr>
          <a:xfrm>
            <a:off x="381000" y="685800"/>
            <a:ext cx="6096000" cy="3429000"/>
          </a:xfrm>
          <a:prstGeom prst="rect">
            <a:avLst/>
          </a:prstGeom>
        </p:spPr>
        <p:txBody>
          <a:bodyPr/>
          <a:lstStyle/>
          <a:p>
            <a:endParaRPr/>
          </a:p>
        </p:txBody>
      </p:sp>
      <p:sp>
        <p:nvSpPr>
          <p:cNvPr id="799" name="Shape 799"/>
          <p:cNvSpPr>
            <a:spLocks noGrp="1"/>
          </p:cNvSpPr>
          <p:nvPr>
            <p:ph type="body" sz="quarter" idx="1"/>
          </p:nvPr>
        </p:nvSpPr>
        <p:spPr>
          <a:prstGeom prst="rect">
            <a:avLst/>
          </a:prstGeom>
        </p:spPr>
        <p:txBody>
          <a:bodyPr/>
          <a:lstStyle/>
          <a:p>
            <a:r>
              <a:t>Легко делать то, что вы любите, не так ли? Именно это Господь обещал тем, кто решит следовать за Ним. Он напишет Свой Закон в их сердцах, так что они будут соблюдать его с радостью. Только так человек сможет повиноваться Богу и следовать за Ним. Христос смог соблюсти Божьи заповеди исключительно благодаря любви к Богу-Отцу:</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hape 810"/>
          <p:cNvSpPr>
            <a:spLocks noGrp="1" noRot="1" noChangeAspect="1"/>
          </p:cNvSpPr>
          <p:nvPr>
            <p:ph type="sldImg"/>
          </p:nvPr>
        </p:nvSpPr>
        <p:spPr>
          <a:xfrm>
            <a:off x="381000" y="685800"/>
            <a:ext cx="6096000" cy="3429000"/>
          </a:xfrm>
          <a:prstGeom prst="rect">
            <a:avLst/>
          </a:prstGeom>
        </p:spPr>
        <p:txBody>
          <a:bodyPr/>
          <a:lstStyle/>
          <a:p>
            <a:endParaRPr/>
          </a:p>
        </p:txBody>
      </p:sp>
      <p:sp>
        <p:nvSpPr>
          <p:cNvPr id="811" name="Shape 811"/>
          <p:cNvSpPr>
            <a:spLocks noGrp="1"/>
          </p:cNvSpPr>
          <p:nvPr>
            <p:ph type="body" sz="quarter" idx="1"/>
          </p:nvPr>
        </p:nvSpPr>
        <p:spPr>
          <a:prstGeom prst="rect">
            <a:avLst/>
          </a:prstGeom>
        </p:spPr>
        <p:txBody>
          <a:bodyPr/>
          <a:lstStyle/>
          <a:p>
            <a:r>
              <a:t>«Я соблюл заповеди Отца Моего и пребываю в Его любви». (Ин. 15:10)</a:t>
            </a:r>
          </a:p>
          <a:p>
            <a:r>
              <a:t>Иисус просит нас показать деятельную любовь к Нему:</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Двадцать столетий назад апостол Павел описал человеческие пороки. Его послание было адресовано христианской общине Рима. Распутство, преступность и моральное разложение жителей этого города стали причиной гибели могущественной империи.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Shape 822"/>
          <p:cNvSpPr>
            <a:spLocks noGrp="1" noRot="1" noChangeAspect="1"/>
          </p:cNvSpPr>
          <p:nvPr>
            <p:ph type="sldImg"/>
          </p:nvPr>
        </p:nvSpPr>
        <p:spPr>
          <a:xfrm>
            <a:off x="381000" y="685800"/>
            <a:ext cx="6096000" cy="3429000"/>
          </a:xfrm>
          <a:prstGeom prst="rect">
            <a:avLst/>
          </a:prstGeom>
        </p:spPr>
        <p:txBody>
          <a:bodyPr/>
          <a:lstStyle/>
          <a:p>
            <a:endParaRPr/>
          </a:p>
        </p:txBody>
      </p:sp>
      <p:sp>
        <p:nvSpPr>
          <p:cNvPr id="823" name="Shape 823"/>
          <p:cNvSpPr>
            <a:spLocks noGrp="1"/>
          </p:cNvSpPr>
          <p:nvPr>
            <p:ph type="body" sz="quarter" idx="1"/>
          </p:nvPr>
        </p:nvSpPr>
        <p:spPr>
          <a:prstGeom prst="rect">
            <a:avLst/>
          </a:prstGeom>
        </p:spPr>
        <p:txBody>
          <a:bodyPr/>
          <a:lstStyle/>
          <a:p>
            <a:r>
              <a:t>«Если любите Меня, соблюдите Мои заповеди». (Ин. 14:15)</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hape 832"/>
          <p:cNvSpPr>
            <a:spLocks noGrp="1" noRot="1" noChangeAspect="1"/>
          </p:cNvSpPr>
          <p:nvPr>
            <p:ph type="sldImg"/>
          </p:nvPr>
        </p:nvSpPr>
        <p:spPr>
          <a:xfrm>
            <a:off x="381000" y="685800"/>
            <a:ext cx="6096000" cy="3429000"/>
          </a:xfrm>
          <a:prstGeom prst="rect">
            <a:avLst/>
          </a:prstGeom>
        </p:spPr>
        <p:txBody>
          <a:bodyPr/>
          <a:lstStyle/>
          <a:p>
            <a:endParaRPr/>
          </a:p>
        </p:txBody>
      </p:sp>
      <p:sp>
        <p:nvSpPr>
          <p:cNvPr id="833" name="Shape 833"/>
          <p:cNvSpPr>
            <a:spLocks noGrp="1"/>
          </p:cNvSpPr>
          <p:nvPr>
            <p:ph type="body" sz="quarter" idx="1"/>
          </p:nvPr>
        </p:nvSpPr>
        <p:spPr>
          <a:prstGeom prst="rect">
            <a:avLst/>
          </a:prstGeom>
        </p:spPr>
        <p:txBody>
          <a:bodyPr/>
          <a:lstStyle/>
          <a:p>
            <a:r>
              <a:t>Величайшая любовь и послушание Божьей воле были явлены холодной ночью в Гефсиманском саду под старым оливковым деревом. </a:t>
            </a:r>
          </a:p>
          <a:p>
            <a:r>
              <a:t>Кровавый пот стекал по лицу Сына Божьего, когда Он молился:</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Shape 844"/>
          <p:cNvSpPr>
            <a:spLocks noGrp="1" noRot="1" noChangeAspect="1"/>
          </p:cNvSpPr>
          <p:nvPr>
            <p:ph type="sldImg"/>
          </p:nvPr>
        </p:nvSpPr>
        <p:spPr>
          <a:xfrm>
            <a:off x="381000" y="685800"/>
            <a:ext cx="6096000" cy="3429000"/>
          </a:xfrm>
          <a:prstGeom prst="rect">
            <a:avLst/>
          </a:prstGeom>
        </p:spPr>
        <p:txBody>
          <a:bodyPr/>
          <a:lstStyle/>
          <a:p>
            <a:endParaRPr/>
          </a:p>
        </p:txBody>
      </p:sp>
      <p:sp>
        <p:nvSpPr>
          <p:cNvPr id="845" name="Shape 845"/>
          <p:cNvSpPr>
            <a:spLocks noGrp="1"/>
          </p:cNvSpPr>
          <p:nvPr>
            <p:ph type="body" sz="quarter" idx="1"/>
          </p:nvPr>
        </p:nvSpPr>
        <p:spPr>
          <a:prstGeom prst="rect">
            <a:avLst/>
          </a:prstGeom>
        </p:spPr>
        <p:txBody>
          <a:bodyPr/>
          <a:lstStyle/>
          <a:p>
            <a:r>
              <a:t> «Отче Мой! если возможно, да минует Меня чаша сия; впрочем не как Я хочу, но как Ты». (Мф. 26:39)</a:t>
            </a:r>
          </a:p>
          <a:p>
            <a:r>
              <a:t>Той ночью решалась судьба человечества. Виновный мир мог быть либо спасен, либо навсегда потерян. Что выберет этот молодой Галилеянин: жизнь или смерть на Голгофе?</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hape 852"/>
          <p:cNvSpPr>
            <a:spLocks noGrp="1" noRot="1" noChangeAspect="1"/>
          </p:cNvSpPr>
          <p:nvPr>
            <p:ph type="sldImg"/>
          </p:nvPr>
        </p:nvSpPr>
        <p:spPr>
          <a:xfrm>
            <a:off x="381000" y="685800"/>
            <a:ext cx="6096000" cy="3429000"/>
          </a:xfrm>
          <a:prstGeom prst="rect">
            <a:avLst/>
          </a:prstGeom>
        </p:spPr>
        <p:txBody>
          <a:bodyPr/>
          <a:lstStyle/>
          <a:p>
            <a:endParaRPr/>
          </a:p>
        </p:txBody>
      </p:sp>
      <p:sp>
        <p:nvSpPr>
          <p:cNvPr id="853" name="Shape 853"/>
          <p:cNvSpPr>
            <a:spLocks noGrp="1"/>
          </p:cNvSpPr>
          <p:nvPr>
            <p:ph type="body" sz="quarter" idx="1"/>
          </p:nvPr>
        </p:nvSpPr>
        <p:spPr>
          <a:prstGeom prst="rect">
            <a:avLst/>
          </a:prstGeom>
        </p:spPr>
        <p:txBody>
          <a:bodyPr/>
          <a:lstStyle/>
          <a:p>
            <a:r>
              <a:t>Он мог бы вытереть пот со лба и сказать: «Пусть грешник отвечает за свои грехи». Вместо этого Он позволил пригвоздить Себя к кресту ради спасения людей. В тот страшный час Христос Своей кровью написал «прощен» напротив вашего и моего имени в небесной книге! Старый грубый крест на Голгофском холме служит вечным напоминанием о цене, которую заплатил Бог, чтобы удовлетворить требования нарушенного закона и спасти виновного человека.</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Shape 862"/>
          <p:cNvSpPr>
            <a:spLocks noGrp="1" noRot="1" noChangeAspect="1"/>
          </p:cNvSpPr>
          <p:nvPr>
            <p:ph type="sldImg"/>
          </p:nvPr>
        </p:nvSpPr>
        <p:spPr>
          <a:xfrm>
            <a:off x="381000" y="685800"/>
            <a:ext cx="6096000" cy="3429000"/>
          </a:xfrm>
          <a:prstGeom prst="rect">
            <a:avLst/>
          </a:prstGeom>
        </p:spPr>
        <p:txBody>
          <a:bodyPr/>
          <a:lstStyle/>
          <a:p>
            <a:endParaRPr/>
          </a:p>
        </p:txBody>
      </p:sp>
      <p:sp>
        <p:nvSpPr>
          <p:cNvPr id="863" name="Shape 863"/>
          <p:cNvSpPr>
            <a:spLocks noGrp="1"/>
          </p:cNvSpPr>
          <p:nvPr>
            <p:ph type="body" sz="quarter" idx="1"/>
          </p:nvPr>
        </p:nvSpPr>
        <p:spPr>
          <a:prstGeom prst="rect">
            <a:avLst/>
          </a:prstGeom>
        </p:spPr>
        <p:txBody>
          <a:bodyPr/>
          <a:lstStyle/>
          <a:p>
            <a:r>
              <a:t>Если бы закон был отменен, Иисусу не пришлось бы умирать. Голгофа была бы не нужна. Но Бог не мог игнорировать вину человека. Он не мог изменить Свой закон. </a:t>
            </a:r>
          </a:p>
          <a:p>
            <a:r>
              <a:t>Благодарность Богу за Его великую любовь, за то, что Он отдал Своего единственного Сына на смерть вместо нас!</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Shape 874"/>
          <p:cNvSpPr>
            <a:spLocks noGrp="1" noRot="1" noChangeAspect="1"/>
          </p:cNvSpPr>
          <p:nvPr>
            <p:ph type="sldImg"/>
          </p:nvPr>
        </p:nvSpPr>
        <p:spPr>
          <a:xfrm>
            <a:off x="381000" y="685800"/>
            <a:ext cx="6096000" cy="3429000"/>
          </a:xfrm>
          <a:prstGeom prst="rect">
            <a:avLst/>
          </a:prstGeom>
        </p:spPr>
        <p:txBody>
          <a:bodyPr/>
          <a:lstStyle/>
          <a:p>
            <a:endParaRPr/>
          </a:p>
        </p:txBody>
      </p:sp>
      <p:sp>
        <p:nvSpPr>
          <p:cNvPr id="875" name="Shape 875"/>
          <p:cNvSpPr>
            <a:spLocks noGrp="1"/>
          </p:cNvSpPr>
          <p:nvPr>
            <p:ph type="body" sz="quarter" idx="1"/>
          </p:nvPr>
        </p:nvSpPr>
        <p:spPr>
          <a:prstGeom prst="rect">
            <a:avLst/>
          </a:prstGeom>
        </p:spPr>
        <p:txBody>
          <a:bodyPr/>
          <a:lstStyle/>
          <a:p>
            <a:r>
              <a:t>«Ибо так возлюбил Бог мир, что отдал Сына Своего Единородного, дабы всякий, верующий в Него, не погиб, но имел жизнь вечную». (Ин. 3:16)</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Shape 886"/>
          <p:cNvSpPr>
            <a:spLocks noGrp="1" noRot="1" noChangeAspect="1"/>
          </p:cNvSpPr>
          <p:nvPr>
            <p:ph type="sldImg"/>
          </p:nvPr>
        </p:nvSpPr>
        <p:spPr>
          <a:xfrm>
            <a:off x="381000" y="685800"/>
            <a:ext cx="6096000" cy="3429000"/>
          </a:xfrm>
          <a:prstGeom prst="rect">
            <a:avLst/>
          </a:prstGeom>
        </p:spPr>
        <p:txBody>
          <a:bodyPr/>
          <a:lstStyle/>
          <a:p>
            <a:endParaRPr/>
          </a:p>
        </p:txBody>
      </p:sp>
      <p:sp>
        <p:nvSpPr>
          <p:cNvPr id="887" name="Shape 887"/>
          <p:cNvSpPr>
            <a:spLocks noGrp="1"/>
          </p:cNvSpPr>
          <p:nvPr>
            <p:ph type="body" sz="quarter" idx="1"/>
          </p:nvPr>
        </p:nvSpPr>
        <p:spPr>
          <a:prstGeom prst="rect">
            <a:avLst/>
          </a:prstGeom>
        </p:spPr>
        <p:txBody>
          <a:bodyPr/>
          <a:lstStyle/>
          <a:p>
            <a:r>
              <a:t>Своей кровью Христос «…приобрел вечное искупление…» (Евр. 9:12).</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noRot="1" noChangeAspect="1"/>
          </p:cNvSpPr>
          <p:nvPr>
            <p:ph type="sldImg"/>
          </p:nvPr>
        </p:nvSpPr>
        <p:spPr>
          <a:xfrm>
            <a:off x="381000" y="685800"/>
            <a:ext cx="6096000" cy="3429000"/>
          </a:xfrm>
          <a:prstGeom prst="rect">
            <a:avLst/>
          </a:prstGeom>
        </p:spPr>
        <p:txBody>
          <a:bodyPr/>
          <a:lstStyle/>
          <a:p>
            <a:endParaRPr/>
          </a:p>
        </p:txBody>
      </p:sp>
      <p:sp>
        <p:nvSpPr>
          <p:cNvPr id="896" name="Shape 896"/>
          <p:cNvSpPr>
            <a:spLocks noGrp="1"/>
          </p:cNvSpPr>
          <p:nvPr>
            <p:ph type="body" sz="quarter" idx="1"/>
          </p:nvPr>
        </p:nvSpPr>
        <p:spPr>
          <a:prstGeom prst="rect">
            <a:avLst/>
          </a:prstGeom>
        </p:spPr>
        <p:txBody>
          <a:bodyPr/>
          <a:lstStyle/>
          <a:p>
            <a:r>
              <a:t>Призыв и молитва.</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381000" y="685800"/>
            <a:ext cx="6096000" cy="342900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«И как они не заботились иметь Бога в разуме, то предал их Бог превратному уму – делать непотребства» (Рим. 1:28).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Как нам не повторить ошибок древних римлян? Много столетий назад Бог указал модель общества, свободного от преступности.  Когда израильтяне расположились станом в пустыне возле горы Синай, Господь обратился к ним через Моисея:</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«Я Господь, Бог твой, Который вывел тебя из земли Египетской, из дома рабства». (Исх. 20:2)</a:t>
            </a:r>
          </a:p>
          <a:p>
            <a:r>
              <a:t>Прежде всего, Господь представился Тем, кто избавил израильтян от египетского рабства и защитил от неприятеля. По Его слову воды Красного моря расступились перед ними. Другими словами, Он сказал: «Я забочусь о вас. Вы можете Мне доверять». После этого Бог изложил Свой Закон, чтобы народ знал, как поступать, чтобы жить в мире и безопасности.</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231900" y="6032500"/>
            <a:ext cx="21907500" cy="31242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12" name="Уровень текста 1…"/>
          <p:cNvSpPr txBox="1">
            <a:spLocks noGrp="1"/>
          </p:cNvSpPr>
          <p:nvPr>
            <p:ph type="body" sz="quarter" idx="1"/>
          </p:nvPr>
        </p:nvSpPr>
        <p:spPr>
          <a:xfrm>
            <a:off x="1231900" y="4775200"/>
            <a:ext cx="219075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93" name="Освещённая палатка на заснеженной вершине горы в сумерках"/>
          <p:cNvSpPr>
            <a:spLocks noGrp="1"/>
          </p:cNvSpPr>
          <p:nvPr>
            <p:ph type="pic" sz="half" idx="21"/>
          </p:nvPr>
        </p:nvSpPr>
        <p:spPr>
          <a:xfrm>
            <a:off x="11907501" y="5275274"/>
            <a:ext cx="12700001" cy="8781134"/>
          </a:xfrm>
          <a:prstGeom prst="rect">
            <a:avLst/>
          </a:prstGeom>
        </p:spPr>
        <p:txBody>
          <a:bodyPr lIns="91439" tIns="45719" rIns="91439" bIns="45719" anchor="t">
            <a:noAutofit/>
          </a:bodyPr>
          <a:lstStyle/>
          <a:p>
            <a:endParaRPr/>
          </a:p>
        </p:txBody>
      </p:sp>
      <p:sp>
        <p:nvSpPr>
          <p:cNvPr id="94" name="Замёрзшее озеро на фоне заснеженных гор "/>
          <p:cNvSpPr>
            <a:spLocks noGrp="1"/>
          </p:cNvSpPr>
          <p:nvPr>
            <p:ph type="pic" idx="22"/>
          </p:nvPr>
        </p:nvSpPr>
        <p:spPr>
          <a:xfrm>
            <a:off x="12192000" y="-2387600"/>
            <a:ext cx="12192000" cy="12207052"/>
          </a:xfrm>
          <a:prstGeom prst="rect">
            <a:avLst/>
          </a:prstGeom>
        </p:spPr>
        <p:txBody>
          <a:bodyPr lIns="91439" tIns="45719" rIns="91439" bIns="45719" anchor="t">
            <a:noAutofit/>
          </a:bodyPr>
          <a:lstStyle/>
          <a:p>
            <a:endParaRPr/>
          </a:p>
        </p:txBody>
      </p:sp>
      <p:sp>
        <p:nvSpPr>
          <p:cNvPr id="95" name="Силуэт туриста, стоящего на скале на фоне воды и смотрящего на закат"/>
          <p:cNvSpPr>
            <a:spLocks noGrp="1"/>
          </p:cNvSpPr>
          <p:nvPr>
            <p:ph type="pic" idx="23"/>
          </p:nvPr>
        </p:nvSpPr>
        <p:spPr>
          <a:xfrm>
            <a:off x="-254000" y="-4025900"/>
            <a:ext cx="33642300" cy="18925383"/>
          </a:xfrm>
          <a:prstGeom prst="rect">
            <a:avLst/>
          </a:prstGeom>
        </p:spPr>
        <p:txBody>
          <a:bodyPr lIns="91439" tIns="45719" rIns="91439" bIns="45719" anchor="t">
            <a:noAutofit/>
          </a:bodyPr>
          <a:lstStyle/>
          <a:p>
            <a:endParaRPr/>
          </a:p>
        </p:txBody>
      </p:sp>
      <p:sp>
        <p:nvSpPr>
          <p:cNvPr id="9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103" name="— Иван Арсентьев"/>
          <p:cNvSpPr txBox="1">
            <a:spLocks noGrp="1"/>
          </p:cNvSpPr>
          <p:nvPr>
            <p:ph type="body" sz="quarter" idx="21"/>
          </p:nvPr>
        </p:nvSpPr>
        <p:spPr>
          <a:xfrm>
            <a:off x="2374900" y="8991600"/>
            <a:ext cx="19621500" cy="660400"/>
          </a:xfrm>
          <a:prstGeom prst="rect">
            <a:avLst/>
          </a:prstGeom>
        </p:spPr>
        <p:txBody>
          <a:bodyPr>
            <a:spAutoFit/>
          </a:bodyPr>
          <a:lstStyle>
            <a:lvl1pPr marL="0" indent="0" algn="ctr">
              <a:spcBef>
                <a:spcPts val="0"/>
              </a:spcBef>
              <a:buClrTx/>
              <a:buSzTx/>
              <a:buNone/>
              <a:defRPr sz="3200" cap="all" spc="512">
                <a:solidFill>
                  <a:schemeClr val="accent2">
                    <a:satOff val="44164"/>
                    <a:lumOff val="14231"/>
                  </a:schemeClr>
                </a:solidFill>
              </a:defRPr>
            </a:lvl1pPr>
          </a:lstStyle>
          <a:p>
            <a:r>
              <a:t>— Иван Арсентьев</a:t>
            </a:r>
          </a:p>
        </p:txBody>
      </p:sp>
      <p:sp>
        <p:nvSpPr>
          <p:cNvPr id="104" name="«Место ввода цитаты»."/>
          <p:cNvSpPr txBox="1">
            <a:spLocks noGrp="1"/>
          </p:cNvSpPr>
          <p:nvPr>
            <p:ph type="body" sz="quarter" idx="22"/>
          </p:nvPr>
        </p:nvSpPr>
        <p:spPr>
          <a:xfrm>
            <a:off x="2374900" y="5999360"/>
            <a:ext cx="19621500" cy="965201"/>
          </a:xfrm>
          <a:prstGeom prst="rect">
            <a:avLst/>
          </a:prstGeom>
        </p:spPr>
        <p:txBody>
          <a:bodyPr>
            <a:spAutoFit/>
          </a:bodyPr>
          <a:lstStyle>
            <a:lvl1pPr marL="0" indent="0" algn="ctr">
              <a:spcBef>
                <a:spcPts val="0"/>
              </a:spcBef>
              <a:buClrTx/>
              <a:buSzTx/>
              <a:buNone/>
            </a:lvl1pPr>
          </a:lstStyle>
          <a:p>
            <a:r>
              <a:t>«Место ввода цитаты».</a:t>
            </a:r>
          </a:p>
        </p:txBody>
      </p:sp>
      <p:sp>
        <p:nvSpPr>
          <p:cNvPr id="10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Фотоцитата">
    <p:spTree>
      <p:nvGrpSpPr>
        <p:cNvPr id="1" name=""/>
        <p:cNvGrpSpPr/>
        <p:nvPr/>
      </p:nvGrpSpPr>
      <p:grpSpPr>
        <a:xfrm>
          <a:off x="0" y="0"/>
          <a:ext cx="0" cy="0"/>
          <a:chOff x="0" y="0"/>
          <a:chExt cx="0" cy="0"/>
        </a:xfrm>
      </p:grpSpPr>
      <p:sp>
        <p:nvSpPr>
          <p:cNvPr id="112" name="— Иван Арсентьев"/>
          <p:cNvSpPr txBox="1">
            <a:spLocks noGrp="1"/>
          </p:cNvSpPr>
          <p:nvPr>
            <p:ph type="body" sz="quarter" idx="21"/>
          </p:nvPr>
        </p:nvSpPr>
        <p:spPr>
          <a:xfrm>
            <a:off x="2374900" y="4165600"/>
            <a:ext cx="19621500" cy="660400"/>
          </a:xfrm>
          <a:prstGeom prst="rect">
            <a:avLst/>
          </a:prstGeom>
        </p:spPr>
        <p:txBody>
          <a:bodyPr anchor="t">
            <a:spAutoFit/>
          </a:bodyPr>
          <a:lstStyle>
            <a:lvl1pPr marL="0" indent="0" algn="ctr">
              <a:spcBef>
                <a:spcPts val="0"/>
              </a:spcBef>
              <a:buClrTx/>
              <a:buSzTx/>
              <a:buNone/>
              <a:defRPr sz="3200" cap="all" spc="512">
                <a:solidFill>
                  <a:schemeClr val="accent2">
                    <a:satOff val="44164"/>
                    <a:lumOff val="14231"/>
                  </a:schemeClr>
                </a:solidFill>
              </a:defRPr>
            </a:lvl1pPr>
          </a:lstStyle>
          <a:p>
            <a:r>
              <a:t>— Иван Арсентьев</a:t>
            </a:r>
          </a:p>
        </p:txBody>
      </p:sp>
      <p:sp>
        <p:nvSpPr>
          <p:cNvPr id="113" name="«Место ввода цитаты»."/>
          <p:cNvSpPr txBox="1">
            <a:spLocks noGrp="1"/>
          </p:cNvSpPr>
          <p:nvPr>
            <p:ph type="body" sz="quarter" idx="22"/>
          </p:nvPr>
        </p:nvSpPr>
        <p:spPr>
          <a:xfrm>
            <a:off x="2374900" y="1917700"/>
            <a:ext cx="19621500" cy="965200"/>
          </a:xfrm>
          <a:prstGeom prst="rect">
            <a:avLst/>
          </a:prstGeom>
        </p:spPr>
        <p:txBody>
          <a:bodyPr>
            <a:spAutoFit/>
          </a:bodyPr>
          <a:lstStyle>
            <a:lvl1pPr marL="0" indent="0" algn="ctr">
              <a:spcBef>
                <a:spcPts val="0"/>
              </a:spcBef>
              <a:buClrTx/>
              <a:buSzTx/>
              <a:buNone/>
            </a:lvl1pPr>
          </a:lstStyle>
          <a:p>
            <a:r>
              <a:t>«Место ввода цитаты».</a:t>
            </a:r>
          </a:p>
        </p:txBody>
      </p:sp>
      <p:sp>
        <p:nvSpPr>
          <p:cNvPr id="114" name="Камни в тихом озере на фоне гор в сумерках"/>
          <p:cNvSpPr>
            <a:spLocks noGrp="1"/>
          </p:cNvSpPr>
          <p:nvPr>
            <p:ph type="pic" idx="23"/>
          </p:nvPr>
        </p:nvSpPr>
        <p:spPr>
          <a:xfrm>
            <a:off x="-76200" y="3950692"/>
            <a:ext cx="24536400" cy="13363196"/>
          </a:xfrm>
          <a:prstGeom prst="rect">
            <a:avLst/>
          </a:prstGeom>
        </p:spPr>
        <p:txBody>
          <a:bodyPr lIns="91439" tIns="45719" rIns="91439" bIns="45719" anchor="t">
            <a:noAutofit/>
          </a:bodyPr>
          <a:lstStyle/>
          <a:p>
            <a:endParaRPr/>
          </a:p>
        </p:txBody>
      </p:sp>
      <p:sp>
        <p:nvSpPr>
          <p:cNvPr id="11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22" name="Освещённая палатка на заснеженной вершине горы в сумерках"/>
          <p:cNvSpPr>
            <a:spLocks noGrp="1"/>
          </p:cNvSpPr>
          <p:nvPr>
            <p:ph type="pic" idx="21"/>
          </p:nvPr>
        </p:nvSpPr>
        <p:spPr>
          <a:xfrm>
            <a:off x="0" y="-1587500"/>
            <a:ext cx="24383997" cy="16859792"/>
          </a:xfrm>
          <a:prstGeom prst="rect">
            <a:avLst/>
          </a:prstGeom>
        </p:spPr>
        <p:txBody>
          <a:bodyPr lIns="91439" tIns="45719" rIns="91439" bIns="45719" anchor="t">
            <a:noAutofit/>
          </a:bodyPr>
          <a:lstStyle/>
          <a:p>
            <a:endParaRPr/>
          </a:p>
        </p:txBody>
      </p:sp>
      <p:sp>
        <p:nvSpPr>
          <p:cNvPr id="1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Заголовок и подзаголовок">
    <p:spTree>
      <p:nvGrpSpPr>
        <p:cNvPr id="1" name=""/>
        <p:cNvGrpSpPr/>
        <p:nvPr/>
      </p:nvGrpSpPr>
      <p:grpSpPr>
        <a:xfrm>
          <a:off x="0" y="0"/>
          <a:ext cx="0" cy="0"/>
          <a:chOff x="0" y="0"/>
          <a:chExt cx="0" cy="0"/>
        </a:xfrm>
      </p:grpSpPr>
      <p:sp>
        <p:nvSpPr>
          <p:cNvPr id="137" name="Текст заголовка"/>
          <p:cNvSpPr txBox="1">
            <a:spLocks noGrp="1"/>
          </p:cNvSpPr>
          <p:nvPr>
            <p:ph type="title"/>
          </p:nvPr>
        </p:nvSpPr>
        <p:spPr>
          <a:xfrm>
            <a:off x="1231900" y="6032500"/>
            <a:ext cx="21907500" cy="3124200"/>
          </a:xfrm>
          <a:prstGeom prst="rect">
            <a:avLst/>
          </a:prstGeom>
        </p:spPr>
        <p:txBody>
          <a:bodyPr/>
          <a:lstStyle>
            <a:lvl1pPr algn="ctr">
              <a:defRPr sz="20000" b="1" spc="1200">
                <a:latin typeface="+mn-lt"/>
                <a:ea typeface="+mn-ea"/>
                <a:cs typeface="+mn-cs"/>
                <a:sym typeface="Helvetica"/>
              </a:defRPr>
            </a:lvl1pPr>
          </a:lstStyle>
          <a:p>
            <a:r>
              <a:t>Текст заголовка</a:t>
            </a:r>
          </a:p>
        </p:txBody>
      </p:sp>
      <p:sp>
        <p:nvSpPr>
          <p:cNvPr id="138" name="Уровень текста 1…"/>
          <p:cNvSpPr txBox="1">
            <a:spLocks noGrp="1"/>
          </p:cNvSpPr>
          <p:nvPr>
            <p:ph type="body" sz="quarter" idx="1"/>
          </p:nvPr>
        </p:nvSpPr>
        <p:spPr>
          <a:xfrm>
            <a:off x="1231900" y="4775200"/>
            <a:ext cx="219075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Освещённая палатка на заснеженной вершине горы в сумерках"/>
          <p:cNvSpPr>
            <a:spLocks noGrp="1"/>
          </p:cNvSpPr>
          <p:nvPr>
            <p:ph type="pic" idx="21"/>
          </p:nvPr>
        </p:nvSpPr>
        <p:spPr>
          <a:xfrm>
            <a:off x="0" y="-1587500"/>
            <a:ext cx="24383997" cy="16859792"/>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1231900" y="1409700"/>
            <a:ext cx="21907500" cy="20574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22" name="Уровень текста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None/>
              <a:defRPr sz="3200" cap="all" spc="512"/>
            </a:lvl1pPr>
            <a:lvl2pPr marL="0" indent="0">
              <a:spcBef>
                <a:spcPts val="0"/>
              </a:spcBef>
              <a:buClrTx/>
              <a:buSzTx/>
              <a:buNone/>
              <a:defRPr sz="3200" cap="all" spc="512"/>
            </a:lvl2pPr>
            <a:lvl3pPr marL="0" indent="0">
              <a:spcBef>
                <a:spcPts val="0"/>
              </a:spcBef>
              <a:buClrTx/>
              <a:buSzTx/>
              <a:buNone/>
              <a:defRPr sz="3200" cap="all" spc="512"/>
            </a:lvl3pPr>
            <a:lvl4pPr marL="0" indent="0">
              <a:spcBef>
                <a:spcPts val="0"/>
              </a:spcBef>
              <a:buClrTx/>
              <a:buSzTx/>
              <a:buNone/>
              <a:defRPr sz="3200" cap="all" spc="512"/>
            </a:lvl4pPr>
            <a:lvl5pPr marL="0" indent="0">
              <a:spcBef>
                <a:spcPts val="0"/>
              </a:spcBef>
              <a:buClrTx/>
              <a:buSzTx/>
              <a:buNone/>
              <a:defRPr sz="3200" cap="all" spc="51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Фото — горизон-&#10;тально (вариант)">
    <p:spTree>
      <p:nvGrpSpPr>
        <p:cNvPr id="1" name=""/>
        <p:cNvGrpSpPr/>
        <p:nvPr/>
      </p:nvGrpSpPr>
      <p:grpSpPr>
        <a:xfrm>
          <a:off x="0" y="0"/>
          <a:ext cx="0" cy="0"/>
          <a:chOff x="0" y="0"/>
          <a:chExt cx="0" cy="0"/>
        </a:xfrm>
      </p:grpSpPr>
      <p:sp>
        <p:nvSpPr>
          <p:cNvPr id="30" name="Камни в тихом озере на фоне гор в сумерках"/>
          <p:cNvSpPr>
            <a:spLocks noGrp="1"/>
          </p:cNvSpPr>
          <p:nvPr>
            <p:ph type="pic" idx="21"/>
          </p:nvPr>
        </p:nvSpPr>
        <p:spPr>
          <a:xfrm>
            <a:off x="0" y="2680692"/>
            <a:ext cx="24434800" cy="13307861"/>
          </a:xfrm>
          <a:prstGeom prst="rect">
            <a:avLst/>
          </a:prstGeom>
        </p:spPr>
        <p:txBody>
          <a:bodyPr lIns="91439" tIns="45719" rIns="91439" bIns="45719" anchor="t">
            <a:noAutofit/>
          </a:bodyPr>
          <a:lstStyle/>
          <a:p>
            <a:endParaRPr/>
          </a:p>
        </p:txBody>
      </p:sp>
      <p:sp>
        <p:nvSpPr>
          <p:cNvPr id="31" name="Текст заголовка"/>
          <p:cNvSpPr txBox="1">
            <a:spLocks noGrp="1"/>
          </p:cNvSpPr>
          <p:nvPr>
            <p:ph type="title"/>
          </p:nvPr>
        </p:nvSpPr>
        <p:spPr>
          <a:xfrm>
            <a:off x="1231900" y="1409700"/>
            <a:ext cx="21907500" cy="20574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32" name="Уровень текста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None/>
              <a:defRPr sz="3200" cap="all" spc="512"/>
            </a:lvl1pPr>
            <a:lvl2pPr marL="0" indent="0">
              <a:spcBef>
                <a:spcPts val="0"/>
              </a:spcBef>
              <a:buClrTx/>
              <a:buSzTx/>
              <a:buNone/>
              <a:defRPr sz="3200" cap="all" spc="512"/>
            </a:lvl2pPr>
            <a:lvl3pPr marL="0" indent="0">
              <a:spcBef>
                <a:spcPts val="0"/>
              </a:spcBef>
              <a:buClrTx/>
              <a:buSzTx/>
              <a:buNone/>
              <a:defRPr sz="3200" cap="all" spc="512"/>
            </a:lvl3pPr>
            <a:lvl4pPr marL="0" indent="0">
              <a:spcBef>
                <a:spcPts val="0"/>
              </a:spcBef>
              <a:buClrTx/>
              <a:buSzTx/>
              <a:buNone/>
              <a:defRPr sz="3200" cap="all" spc="512"/>
            </a:lvl4pPr>
            <a:lvl5pPr marL="0" indent="0">
              <a:spcBef>
                <a:spcPts val="0"/>
              </a:spcBef>
              <a:buClrTx/>
              <a:buSzTx/>
              <a:buNone/>
              <a:defRPr sz="3200" cap="all" spc="51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40" name="Текст заголовка"/>
          <p:cNvSpPr txBox="1">
            <a:spLocks noGrp="1"/>
          </p:cNvSpPr>
          <p:nvPr>
            <p:ph type="title"/>
          </p:nvPr>
        </p:nvSpPr>
        <p:spPr>
          <a:xfrm>
            <a:off x="1231900" y="5295900"/>
            <a:ext cx="21907500" cy="3124200"/>
          </a:xfrm>
          <a:prstGeom prst="rect">
            <a:avLst/>
          </a:prstGeom>
        </p:spPr>
        <p:txBody>
          <a:bodyPr anchor="ctr"/>
          <a:lstStyle>
            <a:lvl1pPr algn="ctr">
              <a:defRPr sz="11000" b="1" spc="0">
                <a:latin typeface="+mn-lt"/>
                <a:ea typeface="+mn-ea"/>
                <a:cs typeface="+mn-cs"/>
                <a:sym typeface="Helvetica"/>
              </a:defRPr>
            </a:lvl1pPr>
          </a:lstStyle>
          <a:p>
            <a:r>
              <a:t>Текст заголовка</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48" name="Замёрзшее озеро на фоне заснеженных гор "/>
          <p:cNvSpPr>
            <a:spLocks noGrp="1"/>
          </p:cNvSpPr>
          <p:nvPr>
            <p:ph type="pic" idx="21"/>
          </p:nvPr>
        </p:nvSpPr>
        <p:spPr>
          <a:xfrm>
            <a:off x="11299229" y="-38100"/>
            <a:ext cx="13756503" cy="13773485"/>
          </a:xfrm>
          <a:prstGeom prst="rect">
            <a:avLst/>
          </a:prstGeom>
        </p:spPr>
        <p:txBody>
          <a:bodyPr lIns="91439" tIns="45719" rIns="91439" bIns="45719" anchor="t">
            <a:noAutofit/>
          </a:bodyPr>
          <a:lstStyle/>
          <a:p>
            <a:endParaRPr/>
          </a:p>
        </p:txBody>
      </p:sp>
      <p:sp>
        <p:nvSpPr>
          <p:cNvPr id="49" name="Текст заголовка"/>
          <p:cNvSpPr txBox="1">
            <a:spLocks noGrp="1"/>
          </p:cNvSpPr>
          <p:nvPr>
            <p:ph type="title"/>
          </p:nvPr>
        </p:nvSpPr>
        <p:spPr>
          <a:xfrm>
            <a:off x="1028700" y="6057900"/>
            <a:ext cx="10147300" cy="4191000"/>
          </a:xfrm>
          <a:prstGeom prst="rect">
            <a:avLst/>
          </a:prstGeom>
        </p:spPr>
        <p:txBody>
          <a:bodyPr/>
          <a:lstStyle/>
          <a:p>
            <a:r>
              <a:t>Текст заголовка</a:t>
            </a:r>
          </a:p>
        </p:txBody>
      </p:sp>
      <p:sp>
        <p:nvSpPr>
          <p:cNvPr id="50" name="Уровень текста 1…"/>
          <p:cNvSpPr txBox="1">
            <a:spLocks noGrp="1"/>
          </p:cNvSpPr>
          <p:nvPr>
            <p:ph type="body" sz="quarter" idx="1"/>
          </p:nvPr>
        </p:nvSpPr>
        <p:spPr>
          <a:xfrm>
            <a:off x="1028700" y="4813300"/>
            <a:ext cx="101473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58" name="Текст заголовка"/>
          <p:cNvSpPr txBox="1">
            <a:spLocks noGrp="1"/>
          </p:cNvSpPr>
          <p:nvPr>
            <p:ph type="title"/>
          </p:nvPr>
        </p:nvSpPr>
        <p:spPr>
          <a:prstGeom prst="rect">
            <a:avLst/>
          </a:prstGeom>
        </p:spPr>
        <p:txBody>
          <a:bodyPr/>
          <a:lstStyle/>
          <a:p>
            <a:r>
              <a:t>Текст заголовка</a:t>
            </a:r>
          </a:p>
        </p:txBody>
      </p:sp>
      <p:sp>
        <p:nvSpPr>
          <p:cNvPr id="5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75" name="Замёрзшее озеро на фоне заснеженных гор "/>
          <p:cNvSpPr>
            <a:spLocks noGrp="1"/>
          </p:cNvSpPr>
          <p:nvPr>
            <p:ph type="pic" idx="21"/>
          </p:nvPr>
        </p:nvSpPr>
        <p:spPr>
          <a:xfrm>
            <a:off x="11303000" y="-38100"/>
            <a:ext cx="13756502" cy="13773485"/>
          </a:xfrm>
          <a:prstGeom prst="rect">
            <a:avLst/>
          </a:prstGeom>
        </p:spPr>
        <p:txBody>
          <a:bodyPr lIns="91439" tIns="45719" rIns="91439" bIns="45719" anchor="t">
            <a:noAutofit/>
          </a:bodyPr>
          <a:lstStyle/>
          <a:p>
            <a:endParaRPr/>
          </a:p>
        </p:txBody>
      </p:sp>
      <p:sp>
        <p:nvSpPr>
          <p:cNvPr id="76" name="Текст заголовка"/>
          <p:cNvSpPr txBox="1">
            <a:spLocks noGrp="1"/>
          </p:cNvSpPr>
          <p:nvPr>
            <p:ph type="title"/>
          </p:nvPr>
        </p:nvSpPr>
        <p:spPr>
          <a:xfrm>
            <a:off x="1244600" y="863600"/>
            <a:ext cx="9525000" cy="2603500"/>
          </a:xfrm>
          <a:prstGeom prst="rect">
            <a:avLst/>
          </a:prstGeom>
        </p:spPr>
        <p:txBody>
          <a:bodyPr/>
          <a:lstStyle/>
          <a:p>
            <a:r>
              <a:t>Текст заголовка</a:t>
            </a:r>
          </a:p>
        </p:txBody>
      </p:sp>
      <p:sp>
        <p:nvSpPr>
          <p:cNvPr id="77" name="Уровень текста 1…"/>
          <p:cNvSpPr txBox="1">
            <a:spLocks noGrp="1"/>
          </p:cNvSpPr>
          <p:nvPr>
            <p:ph type="body" sz="half" idx="1"/>
          </p:nvPr>
        </p:nvSpPr>
        <p:spPr>
          <a:xfrm>
            <a:off x="1244600" y="3962400"/>
            <a:ext cx="9525000" cy="8521700"/>
          </a:xfrm>
          <a:prstGeom prst="rect">
            <a:avLst/>
          </a:prstGeom>
        </p:spPr>
        <p:txBody>
          <a:bodyPr/>
          <a:lstStyle>
            <a:lvl1pPr marL="546100" indent="-546100">
              <a:spcBef>
                <a:spcPts val="4500"/>
              </a:spcBef>
              <a:defRPr sz="4200"/>
            </a:lvl1pPr>
            <a:lvl2pPr marL="1092200" indent="-546100">
              <a:spcBef>
                <a:spcPts val="4500"/>
              </a:spcBef>
              <a:defRPr sz="4200"/>
            </a:lvl2pPr>
            <a:lvl3pPr marL="1638300" indent="-546100">
              <a:spcBef>
                <a:spcPts val="4500"/>
              </a:spcBef>
              <a:defRPr sz="4200"/>
            </a:lvl3pPr>
            <a:lvl4pPr marL="2184400" indent="-546100">
              <a:spcBef>
                <a:spcPts val="4500"/>
              </a:spcBef>
              <a:defRPr sz="4200"/>
            </a:lvl4pPr>
            <a:lvl5pPr marL="2730500" indent="-546100">
              <a:spcBef>
                <a:spcPts val="4500"/>
              </a:spcBef>
              <a:defRPr sz="4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85" name="Уровень текста 1…"/>
          <p:cNvSpPr txBox="1">
            <a:spLocks noGrp="1"/>
          </p:cNvSpPr>
          <p:nvPr>
            <p:ph type="body" idx="1"/>
          </p:nvPr>
        </p:nvSpPr>
        <p:spPr>
          <a:xfrm>
            <a:off x="1231900" y="2133600"/>
            <a:ext cx="21907500" cy="944880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231900" y="863600"/>
            <a:ext cx="21907500" cy="2006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Текст заголовка</a:t>
            </a:r>
          </a:p>
        </p:txBody>
      </p:sp>
      <p:sp>
        <p:nvSpPr>
          <p:cNvPr id="3" name="Уровень текста 1…"/>
          <p:cNvSpPr txBox="1">
            <a:spLocks noGrp="1"/>
          </p:cNvSpPr>
          <p:nvPr>
            <p:ph type="body" idx="1"/>
          </p:nvPr>
        </p:nvSpPr>
        <p:spPr>
          <a:xfrm>
            <a:off x="1231900" y="2844800"/>
            <a:ext cx="21907500" cy="944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2502" y="13049250"/>
            <a:ext cx="467869" cy="520700"/>
          </a:xfrm>
          <a:prstGeom prst="rect">
            <a:avLst/>
          </a:prstGeom>
          <a:ln w="12700">
            <a:miter lim="400000"/>
          </a:ln>
        </p:spPr>
        <p:txBody>
          <a:bodyPr wrap="none" lIns="50800" tIns="50800" rIns="50800" bIns="50800" anchor="ctr">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1pPr>
      <a:lvl2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2pPr>
      <a:lvl3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3pPr>
      <a:lvl4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4pPr>
      <a:lvl5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5pPr>
      <a:lvl6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6pPr>
      <a:lvl7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7pPr>
      <a:lvl8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8pPr>
      <a:lvl9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9pPr>
    </p:titleStyle>
    <p:bodyStyle>
      <a:lvl1pPr marL="63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1pPr>
      <a:lvl2pPr marL="127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2pPr>
      <a:lvl3pPr marL="190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3pPr>
      <a:lvl4pPr marL="254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4pPr>
      <a:lvl5pPr marL="317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5pPr>
      <a:lvl6pPr marL="381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6pPr>
      <a:lvl7pPr marL="444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7pPr>
      <a:lvl8pPr marL="508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8pPr>
      <a:lvl9pPr marL="571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Helvetica"/>
        <a:ea typeface="Helvetica"/>
        <a:cs typeface="Helvetica"/>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Helvetica"/>
        <a:ea typeface="Helvetica"/>
        <a:cs typeface="Helvetica"/>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TotalTime>
  <Words>2755</Words>
  <Application>Microsoft Office PowerPoint</Application>
  <PresentationFormat>Произвольный</PresentationFormat>
  <Paragraphs>100</Paragraphs>
  <Slides>68</Slides>
  <Notes>67</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68</vt:i4>
      </vt:variant>
    </vt:vector>
  </HeadingPairs>
  <TitlesOfParts>
    <vt:vector size="72" baseType="lpstr">
      <vt:lpstr>Avenir Next Regular</vt:lpstr>
      <vt:lpstr>Helvetica</vt:lpstr>
      <vt:lpstr>Helvetica Neue</vt:lpstr>
      <vt:lpstr>New_Template1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Катюшка</cp:lastModifiedBy>
  <cp:revision>3</cp:revision>
  <dcterms:modified xsi:type="dcterms:W3CDTF">2024-01-17T11:42:38Z</dcterms:modified>
</cp:coreProperties>
</file>