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Next Medium"/>
          <a:ea typeface="Avenir Next Medium"/>
          <a:cs typeface="Avenir Next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Next Medium"/>
          <a:ea typeface="Avenir Next Medium"/>
          <a:cs typeface="Avenir Next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0" autoAdjust="0"/>
    <p:restoredTop sz="76741" autoAdjust="0"/>
  </p:normalViewPr>
  <p:slideViewPr>
    <p:cSldViewPr snapToGrid="0">
      <p:cViewPr varScale="1">
        <p:scale>
          <a:sx n="24" d="100"/>
          <a:sy n="24" d="100"/>
        </p:scale>
        <p:origin x="72" y="3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Helvetica Neue"/>
        <a:ea typeface="Helvetica Neue"/>
        <a:cs typeface="Helvetica Neue"/>
        <a:sym typeface="Helvetica Neue"/>
      </a:defRPr>
    </a:lvl1pPr>
    <a:lvl2pPr indent="228600" defTabSz="457200" latinLnBrk="0">
      <a:lnSpc>
        <a:spcPct val="117999"/>
      </a:lnSpc>
      <a:defRPr sz="2000">
        <a:latin typeface="Helvetica Neue"/>
        <a:ea typeface="Helvetica Neue"/>
        <a:cs typeface="Helvetica Neue"/>
        <a:sym typeface="Helvetica Neue"/>
      </a:defRPr>
    </a:lvl2pPr>
    <a:lvl3pPr indent="457200" defTabSz="457200" latinLnBrk="0">
      <a:lnSpc>
        <a:spcPct val="117999"/>
      </a:lnSpc>
      <a:defRPr sz="2000">
        <a:latin typeface="Helvetica Neue"/>
        <a:ea typeface="Helvetica Neue"/>
        <a:cs typeface="Helvetica Neue"/>
        <a:sym typeface="Helvetica Neue"/>
      </a:defRPr>
    </a:lvl3pPr>
    <a:lvl4pPr indent="685800" defTabSz="457200" latinLnBrk="0">
      <a:lnSpc>
        <a:spcPct val="117999"/>
      </a:lnSpc>
      <a:defRPr sz="2000">
        <a:latin typeface="Helvetica Neue"/>
        <a:ea typeface="Helvetica Neue"/>
        <a:cs typeface="Helvetica Neue"/>
        <a:sym typeface="Helvetica Neue"/>
      </a:defRPr>
    </a:lvl4pPr>
    <a:lvl5pPr indent="914400" defTabSz="457200" latinLnBrk="0">
      <a:lnSpc>
        <a:spcPct val="117999"/>
      </a:lnSpc>
      <a:defRPr sz="2000">
        <a:latin typeface="Helvetica Neue"/>
        <a:ea typeface="Helvetica Neue"/>
        <a:cs typeface="Helvetica Neue"/>
        <a:sym typeface="Helvetica Neue"/>
      </a:defRPr>
    </a:lvl5pPr>
    <a:lvl6pPr indent="1143000" defTabSz="457200" latinLnBrk="0">
      <a:lnSpc>
        <a:spcPct val="117999"/>
      </a:lnSpc>
      <a:defRPr sz="2000">
        <a:latin typeface="Helvetica Neue"/>
        <a:ea typeface="Helvetica Neue"/>
        <a:cs typeface="Helvetica Neue"/>
        <a:sym typeface="Helvetica Neue"/>
      </a:defRPr>
    </a:lvl6pPr>
    <a:lvl7pPr indent="1371600" defTabSz="457200" latinLnBrk="0">
      <a:lnSpc>
        <a:spcPct val="117999"/>
      </a:lnSpc>
      <a:defRPr sz="2000">
        <a:latin typeface="Helvetica Neue"/>
        <a:ea typeface="Helvetica Neue"/>
        <a:cs typeface="Helvetica Neue"/>
        <a:sym typeface="Helvetica Neue"/>
      </a:defRPr>
    </a:lvl7pPr>
    <a:lvl8pPr indent="1600200" defTabSz="457200" latinLnBrk="0">
      <a:lnSpc>
        <a:spcPct val="117999"/>
      </a:lnSpc>
      <a:defRPr sz="2000">
        <a:latin typeface="Helvetica Neue"/>
        <a:ea typeface="Helvetica Neue"/>
        <a:cs typeface="Helvetica Neue"/>
        <a:sym typeface="Helvetica Neue"/>
      </a:defRPr>
    </a:lvl8pPr>
    <a:lvl9pPr indent="1828800" defTabSz="457200" latinLnBrk="0">
      <a:lnSpc>
        <a:spcPct val="117999"/>
      </a:lnSpc>
      <a:defRPr sz="2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Жарким июльским днем 1505 года молодой студент юридического факультета брел по изрытой колеями дороге, ведущей в немецкую деревню </a:t>
            </a:r>
            <a:r>
              <a:rPr lang="ru-RU" sz="2000" dirty="0" err="1" smtClean="0">
                <a:effectLst/>
                <a:latin typeface="Helvetica Neue"/>
                <a:ea typeface="Helvetica Neue"/>
                <a:cs typeface="Helvetica Neue"/>
                <a:sym typeface="Helvetica Neue"/>
              </a:rPr>
              <a:t>Штоттернгейм</a:t>
            </a:r>
            <a:r>
              <a:rPr lang="ru-RU" sz="2000" dirty="0" smtClean="0">
                <a:effectLst/>
                <a:latin typeface="Helvetica Neue"/>
                <a:ea typeface="Helvetica Neue"/>
                <a:cs typeface="Helvetica Neue"/>
                <a:sym typeface="Helvetica Neue"/>
              </a:rPr>
              <a:t>.</a:t>
            </a:r>
          </a:p>
          <a:p>
            <a:r>
              <a:rPr lang="ru-RU" sz="2000" dirty="0" smtClean="0">
                <a:effectLst/>
                <a:latin typeface="Helvetica Neue"/>
                <a:ea typeface="Helvetica Neue"/>
                <a:cs typeface="Helvetica Neue"/>
                <a:sym typeface="Helvetica Neue"/>
              </a:rPr>
              <a:t>Внезапно небо затянуло тучами, порывистый ветер набросился на деревья, и проливной дождь обрушился на одинокого путника. Нарастающие раскаты грома сотрясали небо. Яркая молния прорезала черные тучи, заставив студента упасть на землю.</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Для мусульман нет большей радости и лучшего способа заслужить благосклонность Аллаха, чем паломничество в Мекку или смерть за веру.</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И, как это ни странно, многие христиане, сами того не желая, делают то же самое. Они посещают церковь, приносят пожертвования, следуют золотому правилу морали, думая, что тем самым могут заслужить благосклонность Бога и вечную жизнь.</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Возможно ли это? Может ли человек, истязая себя физически и морально или делая добрые дела, задобрить Бога, чтобы Тот даровал ему прощение и вечную жизнь?</a:t>
            </a:r>
          </a:p>
          <a:p>
            <a:r>
              <a:rPr lang="ru-RU" sz="2000" dirty="0" smtClean="0">
                <a:effectLst/>
                <a:latin typeface="Helvetica Neue"/>
                <a:ea typeface="Helvetica Neue"/>
                <a:cs typeface="Helvetica Neue"/>
                <a:sym typeface="Helvetica Neue"/>
              </a:rPr>
              <a:t>Заслуживаем ли мы спасение или завоевываем его, как золотую олимпийскую медаль, усердно работая над собой и напрягая до предела каждую духовную мышцу?</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Лютер пытался делать это, но в конечном итоге пришел к выводу, что, если прощение зависит от его собственных дел, то он – пропащий человек.</a:t>
            </a:r>
          </a:p>
          <a:p>
            <a:r>
              <a:rPr lang="ru-RU" sz="2000" dirty="0" smtClean="0">
                <a:effectLst/>
                <a:latin typeface="Helvetica Neue"/>
                <a:ea typeface="Helvetica Neue"/>
                <a:cs typeface="Helvetica Neue"/>
                <a:sym typeface="Helvetica Neue"/>
              </a:rPr>
              <a:t>Затем он обратился к церкви, которая обещала прощение через индульгенции, покаяние и приношения. Когда в 1510 году Лютера послали от монастыря в Рим, он был вне себя от радости! Ни в одном другом городе мира не было столько святых реликвий или духовных индульгенций. Здесь ему представился шанс заслужить прощение и найти мир, которого он так желал. Лютер описал этот визит так:</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rPr lang="ru-RU" dirty="0" smtClean="0"/>
              <a:t>«В Риме я бегал, как безумный святоша, по всем церквам и часовням... Я отслужил несколько месс...»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ru-RU" dirty="0" smtClean="0"/>
              <a:t>И жалел, что мои отец и мать еще живы и я не могу вызволить их души из </a:t>
            </a:r>
            <a:r>
              <a:rPr lang="ru-RU" dirty="0" smtClean="0"/>
              <a:t>чистилища</a:t>
            </a:r>
            <a:r>
              <a:rPr lang="ru-RU" baseline="0" dirty="0" smtClean="0"/>
              <a:t> </a:t>
            </a:r>
            <a:r>
              <a:rPr lang="ru-RU" dirty="0" smtClean="0"/>
              <a:t>своими мессами и другими добрыми делами и молитвами (Реформация: Краткая история, с. 24).</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Исполнившись решимости заслужить перед Богом все, что он только мог в Риме, Лютер поднялся по лестнице Пилата на четвереньках, повторяя молитву Господню и для полноты действия целуя каждую из 28 ступеней.</a:t>
            </a:r>
          </a:p>
          <a:p>
            <a:r>
              <a:rPr lang="ru-RU" sz="2000" dirty="0" smtClean="0">
                <a:effectLst/>
                <a:latin typeface="Helvetica Neue"/>
                <a:ea typeface="Helvetica Neue"/>
                <a:cs typeface="Helvetica Neue"/>
                <a:sym typeface="Helvetica Neue"/>
              </a:rPr>
              <a:t>Но даже когда он поднимался по лестнице, его не покидала тревожная мысль: даст ли это прощение и спасение? Наверху лестницы Лютер выпрямился и воскликнул:</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t>«Кто знает, так ли это». </a:t>
            </a:r>
          </a:p>
          <a:p>
            <a:r>
              <a:t>На сем стою: Жизнь Мартина Лютера, с. 38.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381000" y="685800"/>
            <a:ext cx="6096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Это не дающее покоя сомнение сопровождало Лютера на обратном пути в монастырь в Германии. Вернувшись, он как никогда прежде исследовал Священное Писание, полный решимости найти ответ на тот самый важный вопрос: посредством чего человек спасается?</a:t>
            </a:r>
          </a:p>
          <a:p>
            <a:r>
              <a:rPr lang="ru-RU" sz="2000" dirty="0" smtClean="0">
                <a:effectLst/>
                <a:latin typeface="Helvetica Neue"/>
                <a:ea typeface="Helvetica Neue"/>
                <a:cs typeface="Helvetica Neue"/>
                <a:sym typeface="Helvetica Neue"/>
              </a:rPr>
              <a:t>К своему изумлению, Лютер не нашел в Слове Божьем никакого учения о том, что нужно усердно стараться, чтобы заслужить праведность. Он узнал лучшую новость: прощение дается даром!</a:t>
            </a:r>
          </a:p>
          <a:p>
            <a:r>
              <a:rPr lang="ru-RU" sz="2000" dirty="0" smtClean="0">
                <a:effectLst/>
                <a:latin typeface="Helvetica Neue"/>
                <a:ea typeface="Helvetica Neue"/>
                <a:cs typeface="Helvetica Neue"/>
                <a:sym typeface="Helvetica Neue"/>
              </a:rPr>
              <a:t>Изучая Послание к Римлянам, Лютер нашел текст, который навсегда успокоил его встревоженное сердце:</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 ...праведный верою жив будет.</a:t>
            </a:r>
          </a:p>
          <a:p>
            <a:r>
              <a:t>Римлянам 1:17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Почувствовав чудовищный страх перед внезапной смертью, Мартин Лютер взмолился своей небесной покровительнице: «Святая Анна, помоги мне! Я стану монахом».</a:t>
            </a:r>
          </a:p>
          <a:p>
            <a:r>
              <a:rPr lang="ru-RU" sz="2000" dirty="0" smtClean="0">
                <a:effectLst/>
                <a:latin typeface="Helvetica Neue"/>
                <a:ea typeface="Helvetica Neue"/>
                <a:cs typeface="Helvetica Neue"/>
                <a:sym typeface="Helvetica Neue"/>
              </a:rPr>
              <a:t>Ни гнев отца, ни убедительные доводы друзей не смогли переубедить его. Две недели спустя Лютер вошел в ворота монастыря </a:t>
            </a:r>
            <a:r>
              <a:rPr lang="ru-RU" sz="2000" dirty="0" err="1" smtClean="0">
                <a:effectLst/>
                <a:latin typeface="Helvetica Neue"/>
                <a:ea typeface="Helvetica Neue"/>
                <a:cs typeface="Helvetica Neue"/>
                <a:sym typeface="Helvetica Neue"/>
              </a:rPr>
              <a:t>Августинского</a:t>
            </a:r>
            <a:r>
              <a:rPr lang="ru-RU" sz="2000" dirty="0" smtClean="0">
                <a:effectLst/>
                <a:latin typeface="Helvetica Neue"/>
                <a:ea typeface="Helvetica Neue"/>
                <a:cs typeface="Helvetica Neue"/>
                <a:sym typeface="Helvetica Neue"/>
              </a:rPr>
              <a:t> ордена с твердым намерением стать монахом. </a:t>
            </a:r>
          </a:p>
          <a:p>
            <a:r>
              <a:rPr lang="ru-RU" sz="2000" dirty="0" smtClean="0">
                <a:effectLst/>
                <a:latin typeface="Helvetica Neue"/>
                <a:ea typeface="Helvetica Neue"/>
                <a:cs typeface="Helvetica Neue"/>
                <a:sym typeface="Helvetica Neue"/>
              </a:rPr>
              <a:t>Лютера учили бояться Бога и так называемых «демонов, которые окружали его». По мере того, как ощущение греховности и чувство вины углублялись, он ревностно стремился избавиться от греха и спасти свою душу добрыми делами.</a:t>
            </a:r>
          </a:p>
          <a:p>
            <a:r>
              <a:rPr lang="ru-RU" sz="2000" dirty="0" smtClean="0">
                <a:effectLst/>
                <a:latin typeface="Helvetica Neue"/>
                <a:ea typeface="Helvetica Neue"/>
                <a:cs typeface="Helvetica Neue"/>
                <a:sym typeface="Helvetica Neue"/>
              </a:rPr>
              <a:t>Он не гнушался никакими средствами, будь то умерщвление плоти или </a:t>
            </a:r>
            <a:r>
              <a:rPr lang="ru-RU" sz="2000" dirty="0" err="1" smtClean="0">
                <a:effectLst/>
                <a:latin typeface="Helvetica Neue"/>
                <a:ea typeface="Helvetica Neue"/>
                <a:cs typeface="Helvetica Neue"/>
                <a:sym typeface="Helvetica Neue"/>
              </a:rPr>
              <a:t>трезвение</a:t>
            </a:r>
            <a:r>
              <a:rPr lang="ru-RU" sz="2000" dirty="0" smtClean="0">
                <a:effectLst/>
                <a:latin typeface="Helvetica Neue"/>
                <a:ea typeface="Helvetica Neue"/>
                <a:cs typeface="Helvetica Neue"/>
                <a:sym typeface="Helvetica Neue"/>
              </a:rPr>
              <a:t> ума, в своем стремлении добиться Божьего одобрения. Позже Лютер сказал:</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Вместо того чтобы пытаться заслужить прощение молитвами, ночными бдениями, бичеванием и восхождением по лестнице на четвереньках, Лютер открыл для себя простые шаги веры, указанные Богом в Его Святом Слове.</a:t>
            </a:r>
          </a:p>
          <a:p>
            <a:r>
              <a:rPr lang="ru-RU" sz="2000" dirty="0" smtClean="0">
                <a:effectLst/>
                <a:latin typeface="Helvetica Neue"/>
                <a:ea typeface="Helvetica Neue"/>
                <a:cs typeface="Helvetica Neue"/>
                <a:sym typeface="Helvetica Neue"/>
              </a:rPr>
              <a:t>Во-первых, Лютер осознал, что он – грешник, нуждающийся в помощи. Апостол Павел написал:</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381000" y="685800"/>
            <a:ext cx="6096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rPr lang="ru-RU" dirty="0" smtClean="0"/>
              <a:t>«Нет праведного ни одного».</a:t>
            </a:r>
            <a:endParaRPr dirty="0" smtClean="0"/>
          </a:p>
          <a:p>
            <a:r>
              <a:rPr dirty="0" err="1" smtClean="0"/>
              <a:t>Римлянам</a:t>
            </a:r>
            <a:r>
              <a:rPr dirty="0" smtClean="0"/>
              <a:t> </a:t>
            </a:r>
            <a:r>
              <a:rPr dirty="0"/>
              <a:t>3:10</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381000" y="685800"/>
            <a:ext cx="6096000" cy="3429000"/>
          </a:xfrm>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Павел и Мартин Лютер – не исключение. Впрочем, как и мы с вами. «Подождите минутку! – скажете вы. – Я хороший человек. Не краду, не убиваю и не прелюбодействую! Я хороший сосед. Я даже жертвую деньги в детскую больницу и собираю средства для </a:t>
            </a:r>
            <a:r>
              <a:rPr lang="ru-RU" sz="2000" dirty="0" err="1" smtClean="0">
                <a:effectLst/>
                <a:latin typeface="Helvetica Neue"/>
                <a:ea typeface="Helvetica Neue"/>
                <a:cs typeface="Helvetica Neue"/>
                <a:sym typeface="Helvetica Neue"/>
              </a:rPr>
              <a:t>онкобольных</a:t>
            </a:r>
            <a:r>
              <a:rPr lang="ru-RU" sz="2000" dirty="0" smtClean="0">
                <a:effectLst/>
                <a:latin typeface="Helvetica Neue"/>
                <a:ea typeface="Helvetica Neue"/>
                <a:cs typeface="Helvetica Neue"/>
                <a:sym typeface="Helvetica Neue"/>
              </a:rPr>
              <a:t>!»</a:t>
            </a:r>
          </a:p>
          <a:p>
            <a:r>
              <a:rPr lang="ru-RU" sz="2000" dirty="0" smtClean="0">
                <a:effectLst/>
                <a:latin typeface="Helvetica Neue"/>
                <a:ea typeface="Helvetica Neue"/>
                <a:cs typeface="Helvetica Neue"/>
                <a:sym typeface="Helvetica Neue"/>
              </a:rPr>
              <a:t>Даже если это правда, она не отменяет слов Иисуса. А Он сказал, что если мы кого-то ненавидим, то мы – грешники. И если мы обманываем или сплетничаем, если мы злы или равнодушны, то мы – грешники!</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Вы когда-нибудь испытывали к другому человеку настолько сильную неприязнь, что желали, чтобы с ним случилось что-то плохое? Вы когда-нибудь говорили чистую ложь? Вы когда-нибудь сердились на своих детей? Были нетерпеливы со своим мужем или женой? Вы когда-нибудь жалели, что у вас нет такого дома или машины, как у вашего соседа? Это всё грех! Это делает человека нарушителем закона:</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rPr dirty="0" err="1" smtClean="0"/>
              <a:t>Всякий</a:t>
            </a:r>
            <a:r>
              <a:rPr dirty="0"/>
              <a:t>, </a:t>
            </a:r>
            <a:r>
              <a:rPr dirty="0" err="1"/>
              <a:t>делающий</a:t>
            </a:r>
            <a:r>
              <a:rPr dirty="0"/>
              <a:t> </a:t>
            </a:r>
            <a:r>
              <a:rPr dirty="0" err="1"/>
              <a:t>грех</a:t>
            </a:r>
            <a:r>
              <a:rPr dirty="0"/>
              <a:t>, </a:t>
            </a:r>
            <a:r>
              <a:rPr dirty="0" err="1"/>
              <a:t>делает</a:t>
            </a:r>
            <a:r>
              <a:rPr dirty="0"/>
              <a:t> и </a:t>
            </a:r>
            <a:r>
              <a:rPr dirty="0" err="1"/>
              <a:t>беззаконие</a:t>
            </a:r>
            <a:r>
              <a:rPr dirty="0"/>
              <a:t>; и </a:t>
            </a:r>
            <a:r>
              <a:rPr dirty="0" err="1"/>
              <a:t>грех</a:t>
            </a:r>
            <a:r>
              <a:rPr dirty="0"/>
              <a:t> </a:t>
            </a:r>
            <a:r>
              <a:rPr dirty="0" err="1"/>
              <a:t>есть</a:t>
            </a:r>
            <a:r>
              <a:rPr dirty="0"/>
              <a:t> </a:t>
            </a:r>
            <a:r>
              <a:rPr dirty="0" err="1"/>
              <a:t>беззаконие</a:t>
            </a:r>
            <a:r>
              <a:rPr dirty="0"/>
              <a:t>.</a:t>
            </a:r>
          </a:p>
          <a:p>
            <a:r>
              <a:rPr dirty="0"/>
              <a:t>1 </a:t>
            </a:r>
            <a:r>
              <a:rPr dirty="0" err="1"/>
              <a:t>Иоанна</a:t>
            </a:r>
            <a:r>
              <a:rPr dirty="0"/>
              <a:t> 3:4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Божий закон, как и гражданские законы, предусматривает за неповиновение наказание. Библия говорит:</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Ибо возмездие за грех - смерть, а дар Божий - жизнь вечная во Христе Иисусе, Господе нашем.</a:t>
            </a:r>
          </a:p>
          <a:p>
            <a:r>
              <a:t>Римлянам 6:23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Видите ли, мы все согрешили! В этом нет никаких сомнений! Если бы мы совершали всего три греховных поступка в день, мы были бы виновны в 1095 грехах каждый год.</a:t>
            </a:r>
          </a:p>
          <a:p>
            <a:r>
              <a:rPr lang="ru-RU" sz="2000" dirty="0" smtClean="0">
                <a:effectLst/>
                <a:latin typeface="Helvetica Neue"/>
                <a:ea typeface="Helvetica Neue"/>
                <a:cs typeface="Helvetica Neue"/>
                <a:sym typeface="Helvetica Neue"/>
              </a:rPr>
              <a:t>Умножьте это число на свой возраст, и вы получите некоторое представление о том, насколько вы грешны! Нам нужно признать грех своей проблемой, чтобы мы могли обратиться за помощью.</a:t>
            </a:r>
          </a:p>
          <a:p>
            <a:r>
              <a:rPr lang="ru-RU" sz="2000" dirty="0" smtClean="0">
                <a:effectLst/>
                <a:latin typeface="Helvetica Neue"/>
                <a:ea typeface="Helvetica Neue"/>
                <a:cs typeface="Helvetica Neue"/>
                <a:sym typeface="Helvetica Neue"/>
              </a:rPr>
              <a:t>Если человек болен раком, но не признает этого и не обращается за медицинской помощью, он в конечном итоге умрет. Именно такова судьба грешника, который не признает своего духовного недуга и не обращается за помощью. Почему? Пророк Исаия отвечает:</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xfrm>
            <a:off x="381000" y="685800"/>
            <a:ext cx="6096000" cy="3429000"/>
          </a:xfrm>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Но беззакония ваши произвели разделение между вами и Богом вашим,...</a:t>
            </a:r>
          </a:p>
          <a:p>
            <a:r>
              <a:t>Исаия 59:2</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381000" y="685800"/>
            <a:ext cx="6096000" cy="3429000"/>
          </a:xfrm>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Бог – Источник жизни. Когда вследствие восстания Адама отношения между Богом и человеком были разорваны, люди стали подвержены смерти. Павел описывает результат греха Адама:</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rPr lang="ru-RU" dirty="0" smtClean="0"/>
              <a:t>«Я был добрым монахом... коли мог бы монах попасть на небеса через свое монашество, то это был бы я… Продолжай я и далее подобным образом…»</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xfrm>
            <a:off x="381000" y="685800"/>
            <a:ext cx="6096000" cy="3429000"/>
          </a:xfrm>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r>
              <a:t>Посему, как одним человеком грех вошел в мир, и грехом смерть, так и смерть перешла во всех человеков, потому что в нем все согрешили.</a:t>
            </a:r>
          </a:p>
          <a:p>
            <a:r>
              <a:t>Римлянам 5:12</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xfrm>
            <a:off x="381000" y="685800"/>
            <a:ext cx="6096000" cy="3429000"/>
          </a:xfrm>
          <a:prstGeom prst="rect">
            <a:avLst/>
          </a:prstGeom>
        </p:spPr>
        <p:txBody>
          <a:bodyPr/>
          <a:lstStyle/>
          <a:p>
            <a:endParaRPr/>
          </a:p>
        </p:txBody>
      </p:sp>
      <p:sp>
        <p:nvSpPr>
          <p:cNvPr id="463" name="Shape 463"/>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 каком затруднительном положении мы находимся! Все мы – грешники! Нам вынесен смертный приговор. Но любящий Бог не только предупреждает нас о последствиях греха, но и дает надежду на спасение. И это хорошая новость!</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xfrm>
            <a:off x="381000" y="685800"/>
            <a:ext cx="6096000" cy="3429000"/>
          </a:xfrm>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Ибо возмездие за грех - смерть, а дар Божий - жизнь вечная во Христе Иисусе, Господе нашем.</a:t>
            </a:r>
          </a:p>
          <a:p>
            <a:r>
              <a:t>Римлянам 6:23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Из этого текста Лютер узнал, что вечная жизнь – это дар! Это не то, что вы можете заработать или заслужить. Павел писал:</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xfrm>
            <a:off x="381000" y="685800"/>
            <a:ext cx="6096000" cy="3429000"/>
          </a:xfrm>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Ибо благодатью вы спасены через веру, и сие не от вас, Божий дар: не от дел, чтобы никто не хвалился.</a:t>
            </a:r>
          </a:p>
          <a:p>
            <a:r>
              <a:t>Ефесянам 2:8, 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381000" y="685800"/>
            <a:ext cx="6096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Вы не можете спастись собственными заслугами; вам должны быть дарованы Божья благодать, любовь и милость. Если бы вы могли заслужить спасение, оно не было бы даром!</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xfrm>
            <a:off x="381000" y="685800"/>
            <a:ext cx="6096000" cy="3429000"/>
          </a:xfrm>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lvl1pPr>
              <a:defRPr sz="1800"/>
            </a:lvl1pPr>
          </a:lstStyle>
          <a:p>
            <a:r>
              <a:rPr lang="ru-RU" sz="1800" dirty="0" smtClean="0">
                <a:effectLst/>
                <a:latin typeface="Helvetica Neue"/>
                <a:ea typeface="Helvetica Neue"/>
                <a:cs typeface="Helvetica Neue"/>
                <a:sym typeface="Helvetica Neue"/>
              </a:rPr>
              <a:t>Возможно, вам интересно, почему Всемогущий Бог, Властелин Вселенной, беспокоится о людях на крошечной планете среди бескрайних космических просторов. Почему Он не оставил строптивого человека страдать от последствий своего же греха? Ответ содержится в первом послании Иоанна:</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xfrm>
            <a:off x="381000" y="685800"/>
            <a:ext cx="6096000" cy="3429000"/>
          </a:xfrm>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r>
              <a:t>...Бог есть любовь...</a:t>
            </a:r>
          </a:p>
          <a:p>
            <a:r>
              <a:t>1 Иоанна 4:16</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xfrm>
            <a:off x="381000" y="685800"/>
            <a:ext cx="6096000" cy="3429000"/>
          </a:xfrm>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Божью любовь к человеку, неизлечимо больному грехом, можно понять на примере родителей:</a:t>
            </a:r>
          </a:p>
          <a:p>
            <a:r>
              <a:rPr lang="ru-RU" sz="2000" dirty="0" smtClean="0">
                <a:effectLst/>
                <a:latin typeface="Helvetica Neue"/>
                <a:ea typeface="Helvetica Neue"/>
                <a:cs typeface="Helvetica Neue"/>
                <a:sym typeface="Helvetica Neue"/>
              </a:rPr>
              <a:t>Молодая пара приносит своего новорожденного ребенка домой. В течение нескольких дней младенец плачет днем и ночью, потому что у него болит животик. Родители следуют советам врача, но, похоже, ничто не помогает. Они носят его на руках до изнеможения и ни в коем случае не готовы сдаться, отдать его куда-то или оставить страдать в одиночестве. Почему? Они любят его! Они любят этого маленького беспомощного малыша еще сильнее, видя, сколько боли и страданий ему приходится переносить.</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xfrm>
            <a:off x="381000" y="685800"/>
            <a:ext cx="6096000" cy="3429000"/>
          </a:xfrm>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Так же обстоит дело и с Богом. Его дети на планете Земля заражены вирусом греха, и та боль и страдания, которые они испытывают, лишь усиливают Божью любовь к ним. Бог никогда не допускал даже мысли о том, чтобы оставить нас погибать и страдать от последствий нашего бунта. Библия говорит:</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ru-RU" dirty="0" smtClean="0"/>
              <a:t>«…я бы изнурил себя бдениями, молитвами, чтением и другой работой</a:t>
            </a:r>
            <a:r>
              <a:rPr lang="ru-RU" dirty="0" smtClean="0"/>
              <a:t>».</a:t>
            </a:r>
            <a:endParaRPr lang="ru-RU" dirty="0" smtClean="0"/>
          </a:p>
          <a:p>
            <a:r>
              <a:rPr lang="ru-RU" dirty="0" smtClean="0"/>
              <a:t>(</a:t>
            </a:r>
            <a:r>
              <a:rPr lang="ru-RU" dirty="0" err="1" smtClean="0"/>
              <a:t>Бейнтон</a:t>
            </a:r>
            <a:r>
              <a:rPr lang="ru-RU" dirty="0" smtClean="0"/>
              <a:t> Р. «На сем стою. Жизнь Мартина Лютера, с. 34).</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t>...Господь... долготерпит нас, не желая, чтобы кто погиб, но чтобы все пришли к покаянию.</a:t>
            </a:r>
          </a:p>
          <a:p>
            <a:r>
              <a:t>2 Петра 3:9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xfrm>
            <a:off x="381000" y="685800"/>
            <a:ext cx="6096000" cy="3429000"/>
          </a:xfrm>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Независимо от того, насколько вы хорошие или плохие, Бог любит вас и хочет спасти. Он не желает, «чтобы кто погиб». Однако мы все согрешили. Мы все восстали против Бога и нарушили Его закон.</a:t>
            </a:r>
          </a:p>
          <a:p>
            <a:r>
              <a:rPr lang="ru-RU" sz="2000" dirty="0" smtClean="0">
                <a:effectLst/>
                <a:latin typeface="Helvetica Neue"/>
                <a:ea typeface="Helvetica Neue"/>
                <a:cs typeface="Helvetica Neue"/>
                <a:sym typeface="Helvetica Neue"/>
              </a:rPr>
              <a:t>Общество, которое закрывает глаза на преступления, едва ли долго просуществует. Поэтому нарушители закона наказываются. Но нарушение закона Божьего куда серьезнее, потому что грех разделяет нас с Богом –Источником жизни!</a:t>
            </a:r>
          </a:p>
          <a:p>
            <a:r>
              <a:rPr lang="ru-RU" sz="2000" dirty="0" smtClean="0">
                <a:effectLst/>
                <a:latin typeface="Helvetica Neue"/>
                <a:ea typeface="Helvetica Neue"/>
                <a:cs typeface="Helvetica Neue"/>
                <a:sym typeface="Helvetica Neue"/>
              </a:rPr>
              <a:t>Бог является воплощением не только любви, но и справедливости. На горе </a:t>
            </a:r>
            <a:r>
              <a:rPr lang="ru-RU" sz="2000" dirty="0" err="1" smtClean="0">
                <a:effectLst/>
                <a:latin typeface="Helvetica Neue"/>
                <a:ea typeface="Helvetica Neue"/>
                <a:cs typeface="Helvetica Neue"/>
                <a:sym typeface="Helvetica Neue"/>
              </a:rPr>
              <a:t>Синай</a:t>
            </a:r>
            <a:r>
              <a:rPr lang="ru-RU" sz="2000" dirty="0" smtClean="0">
                <a:effectLst/>
                <a:latin typeface="Helvetica Neue"/>
                <a:ea typeface="Helvetica Neue"/>
                <a:cs typeface="Helvetica Neue"/>
                <a:sym typeface="Helvetica Neue"/>
              </a:rPr>
              <a:t> Господь описал Себя так:</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381000" y="685800"/>
            <a:ext cx="6096000" cy="3429000"/>
          </a:xfrm>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t>Господь, Господь, Бог человеколюбивый и милосердый, долготерпеливый и многомилостивый и истинный,...</a:t>
            </a:r>
          </a:p>
          <a:p>
            <a:r>
              <a:t>Исход 34:6, 7</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381000" y="685800"/>
            <a:ext cx="6096000" cy="3429000"/>
          </a:xfrm>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r>
              <a:t>...сохраняющий милость в тысячи родов, прощающий вину и преступление и грех, но не оставляющий без наказания,...</a:t>
            </a:r>
          </a:p>
          <a:p>
            <a:r>
              <a:t>Исход 34:6, 7</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xfrm>
            <a:off x="381000" y="685800"/>
            <a:ext cx="6096000" cy="3429000"/>
          </a:xfrm>
          <a:prstGeom prst="rect">
            <a:avLst/>
          </a:prstGeom>
        </p:spPr>
        <p:txBody>
          <a:bodyPr/>
          <a:lstStyle/>
          <a:p>
            <a:endParaRPr/>
          </a:p>
        </p:txBody>
      </p:sp>
      <p:sp>
        <p:nvSpPr>
          <p:cNvPr id="601" name="Shape 601"/>
          <p:cNvSpPr>
            <a:spLocks noGrp="1"/>
          </p:cNvSpPr>
          <p:nvPr>
            <p:ph type="body" sz="quarter" idx="1"/>
          </p:nvPr>
        </p:nvSpPr>
        <p:spPr>
          <a:prstGeom prst="rect">
            <a:avLst/>
          </a:prstGeom>
        </p:spPr>
        <p:txBody>
          <a:bodyPr/>
          <a:lstStyle/>
          <a:p>
            <a:r>
              <a:t>...наказывающий вину отцов в детях и в детях детей до третьего и четвертого рода.</a:t>
            </a:r>
          </a:p>
          <a:p>
            <a:r>
              <a:t>Исход 34:7</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xfrm>
            <a:off x="381000" y="685800"/>
            <a:ext cx="6096000" cy="3429000"/>
          </a:xfrm>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Бог – любящий, прощающий и сострадающий, но Он также не может игнорировать грех и вину человека. Он не может изменить Свой закон. Те, кто грешит, умрут, потому что отделяют себя от Бога – Источника жизни.</a:t>
            </a:r>
          </a:p>
          <a:p>
            <a:r>
              <a:rPr lang="ru-RU" sz="2000" dirty="0" smtClean="0">
                <a:effectLst/>
                <a:latin typeface="Helvetica Neue"/>
                <a:ea typeface="Helvetica Neue"/>
                <a:cs typeface="Helvetica Neue"/>
                <a:sym typeface="Helvetica Neue"/>
              </a:rPr>
              <a:t>Неужели нет никакого решения? Выход есть! Любящий Бог нашел способ спасти нас и при этом сохранить Свою справедливость. Он нашел идеальную замену. Его Сын умер вместо нас и претерпел наказание за наши грехи, чтобы мы могли жить. Иоанн, любимый ученик Христа, объясняет это:</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noRot="1" noChangeAspect="1"/>
          </p:cNvSpPr>
          <p:nvPr>
            <p:ph type="sldImg"/>
          </p:nvPr>
        </p:nvSpPr>
        <p:spPr>
          <a:xfrm>
            <a:off x="381000" y="685800"/>
            <a:ext cx="6096000" cy="3429000"/>
          </a:xfrm>
          <a:prstGeom prst="rect">
            <a:avLst/>
          </a:prstGeom>
        </p:spPr>
        <p:txBody>
          <a:bodyPr/>
          <a:lstStyle/>
          <a:p>
            <a:endParaRPr/>
          </a:p>
        </p:txBody>
      </p:sp>
      <p:sp>
        <p:nvSpPr>
          <p:cNvPr id="621" name="Shape 621"/>
          <p:cNvSpPr>
            <a:spLocks noGrp="1"/>
          </p:cNvSpPr>
          <p:nvPr>
            <p:ph type="body" sz="quarter" idx="1"/>
          </p:nvPr>
        </p:nvSpPr>
        <p:spPr>
          <a:prstGeom prst="rect">
            <a:avLst/>
          </a:prstGeom>
        </p:spPr>
        <p:txBody>
          <a:bodyPr/>
          <a:lstStyle/>
          <a:p>
            <a:r>
              <a:t>Ибо так возлюбил Бог мир, что отдал Сына Своего Единородного,...</a:t>
            </a:r>
          </a:p>
          <a:p>
            <a:r>
              <a:t>Иоанна 3:16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...дабы всякий верующий в Него, не погиб, но имел жизнь вечную.</a:t>
            </a:r>
          </a:p>
          <a:p>
            <a:r>
              <a:t>Иоанна 3:16</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xfrm>
            <a:off x="381000" y="685800"/>
            <a:ext cx="6096000" cy="3429000"/>
          </a:xfrm>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Иисус пришел на Землю как человек и столкнулся с теми же проблемами и искушениями, с которыми сталкивается каждый человек. Своей совершенной жизнью послушания Он доказал, что греху нет оправдания. Как единственный безгрешный представитель рода человеческого Христос добровольно взял на Себя вину всех людей и умер за них. Павел говорит:</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xfrm>
            <a:off x="381000" y="685800"/>
            <a:ext cx="6096000" cy="3429000"/>
          </a:xfrm>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r>
              <a:t>Ибо, как непослушанием одного человека сделались многие грешными, так и послушанием одного сделаются праведными многие.</a:t>
            </a:r>
          </a:p>
          <a:p>
            <a:r>
              <a:t>Римлянам 5:19</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Но несмотря на неустанные попытки задобрить гневающегося Бога, Лютер был далек от внутреннего умиротворения. Чем усерднее он старался, тем более грешным себя чувствовал. Душевный покой ускользал от него. Он чувствовал, что не способен заслужить Божье прощение и благосклонность.</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381000" y="685800"/>
            <a:ext cx="6096000" cy="3429000"/>
          </a:xfrm>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Смерть Иисуса ни в коем случае не была направлена на то, чтобы задобрить «гневающегося Бога», как сначала подумал Лютер. Иисус добровольно принял смерть, чтобы спасти нас от наших грехов. И Бог так сильно возлюбил нас, что пожертвовал Своим единственным Сыном, чтобы спасти человечество. Иисус был Агнцем Божьим, жертвенным Агнцем!</a:t>
            </a:r>
          </a:p>
          <a:p>
            <a:r>
              <a:rPr lang="ru-RU" sz="2000" dirty="0" smtClean="0">
                <a:effectLst/>
                <a:latin typeface="Helvetica Neue"/>
                <a:ea typeface="Helvetica Neue"/>
                <a:cs typeface="Helvetica Neue"/>
                <a:sym typeface="Helvetica Neue"/>
              </a:rPr>
              <a:t>В древности народу Божьему был открыт Божий замысел искупления падшего человека на языке символов и ритуалов.</a:t>
            </a:r>
          </a:p>
          <a:p>
            <a:r>
              <a:rPr lang="ru-RU" sz="2000" dirty="0" smtClean="0">
                <a:effectLst/>
                <a:latin typeface="Helvetica Neue"/>
                <a:ea typeface="Helvetica Neue"/>
                <a:cs typeface="Helvetica Neue"/>
                <a:sym typeface="Helvetica Neue"/>
              </a:rPr>
              <a:t>Скиния, построенная и действовавшая по Божьим указаниям, постоянно направляла внимание людей к будущей Голгофе, когда истинный Агнец будет принесен в жертву за грехи всего человечества, давая всем надежду и уверенность в прощении и спасении.</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381000" y="685800"/>
            <a:ext cx="6096000" cy="3429000"/>
          </a:xfrm>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Грешник приходил с жертвенным животным. Он клал руку на голову животного и признавался в своем грехе. Затем он брал нож и убивал животное, что символически указывало на то, что его грехи станут причиной смерти Иисуса, жертвенного Агнца.</a:t>
            </a:r>
          </a:p>
          <a:p>
            <a:r>
              <a:rPr lang="ru-RU" sz="2000" dirty="0" smtClean="0">
                <a:effectLst/>
                <a:latin typeface="Helvetica Neue"/>
                <a:ea typeface="Helvetica Neue"/>
                <a:cs typeface="Helvetica Neue"/>
                <a:sym typeface="Helvetica Neue"/>
              </a:rPr>
              <a:t>Ужасно, не правда ли? Но </a:t>
            </a:r>
            <a:r>
              <a:rPr lang="ru-RU" sz="2000" dirty="0" err="1" smtClean="0">
                <a:effectLst/>
                <a:latin typeface="Helvetica Neue"/>
                <a:ea typeface="Helvetica Neue"/>
                <a:cs typeface="Helvetica Neue"/>
                <a:sym typeface="Helvetica Neue"/>
              </a:rPr>
              <a:t>Голгофский</a:t>
            </a:r>
            <a:r>
              <a:rPr lang="ru-RU" sz="2000" dirty="0" smtClean="0">
                <a:effectLst/>
                <a:latin typeface="Helvetica Neue"/>
                <a:ea typeface="Helvetica Neue"/>
                <a:cs typeface="Helvetica Neue"/>
                <a:sym typeface="Helvetica Neue"/>
              </a:rPr>
              <a:t> крест, давший человеку надежду на вечную жизнь, был еще ужаснее. Однако Бог Своим поступком показал, что грех приносит смерть в любом случае – либо грешнику, либо невинной жертве.</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xfrm>
            <a:off x="381000" y="685800"/>
            <a:ext cx="6096000" cy="3429000"/>
          </a:xfrm>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lvl1pPr>
              <a:defRPr sz="1800"/>
            </a:lvl1pPr>
          </a:lstStyle>
          <a:p>
            <a:r>
              <a:rPr lang="ru-RU" sz="1800" dirty="0" smtClean="0">
                <a:effectLst/>
                <a:latin typeface="Helvetica Neue"/>
                <a:ea typeface="Helvetica Neue"/>
                <a:cs typeface="Helvetica Neue"/>
                <a:sym typeface="Helvetica Neue"/>
              </a:rPr>
              <a:t>Во времена Ветхого Завета Божий народ приносил жертвы, чтобы выразить свою веру в грядущую заместительную смерть Сына Божьего. Иисус был истинной Жертвой. Когда Иисус пришел креститься, Иоанн сказал о нем:</a:t>
            </a:r>
            <a:endParaRPr lang="ru-RU" sz="1800" dirty="0">
              <a:effectLst/>
              <a:latin typeface="Helvetica Neue"/>
              <a:ea typeface="Helvetica Neue"/>
              <a:cs typeface="Helvetica Neue"/>
              <a:sym typeface="Helvetica Neue"/>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xfrm>
            <a:off x="381000" y="685800"/>
            <a:ext cx="6096000" cy="3429000"/>
          </a:xfrm>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r>
              <a:t>Вот Агнец Божий, Который берет на Себя грех мира.</a:t>
            </a:r>
          </a:p>
          <a:p>
            <a:r>
              <a:t>Иоанна 1:29.</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xfrm>
            <a:off x="381000" y="685800"/>
            <a:ext cx="6096000" cy="3429000"/>
          </a:xfrm>
          <a:prstGeom prst="rect">
            <a:avLst/>
          </a:prstGeom>
        </p:spPr>
        <p:txBody>
          <a:bodyPr/>
          <a:lstStyle/>
          <a:p>
            <a:endParaRPr/>
          </a:p>
        </p:txBody>
      </p:sp>
      <p:sp>
        <p:nvSpPr>
          <p:cNvPr id="699" name="Shape 699"/>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Горькая ирония состоит в том, что многие из тех людей, которых Он пришел спасти, хотели лишить Его жизни! Иисуса били, над Ним издевались и Его приговорили к распятию – самой жестокой казни того времени.</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xfrm>
            <a:off x="381000" y="685800"/>
            <a:ext cx="6096000" cy="3429000"/>
          </a:xfrm>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r>
              <a:rPr lang="ru-RU" dirty="0" smtClean="0"/>
              <a:t>Тот, Кто «не сделал никакого греха» и в Чьих устах «не было лести», умер на этом кресте! (1 Петра 2:22)</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xfrm>
            <a:off x="381000" y="685800"/>
            <a:ext cx="6096000" cy="3429000"/>
          </a:xfrm>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lvl1pPr>
              <a:defRPr sz="1800"/>
            </a:lvl1pPr>
          </a:lstStyle>
          <a:p>
            <a:r>
              <a:rPr lang="ru-RU" sz="1800" dirty="0" smtClean="0">
                <a:effectLst/>
                <a:latin typeface="Helvetica Neue"/>
                <a:ea typeface="Helvetica Neue"/>
                <a:cs typeface="Helvetica Neue"/>
                <a:sym typeface="Helvetica Neue"/>
              </a:rPr>
              <a:t>Христос был причислен к грешникам. Его распяли между двумя разбойниками! Когда же Бог возложил на Него грехи всего мира, Он воскликнул:</a:t>
            </a:r>
            <a:endParaRPr lang="ru-RU" sz="1800" dirty="0">
              <a:effectLst/>
              <a:latin typeface="Helvetica Neue"/>
              <a:ea typeface="Helvetica Neue"/>
              <a:cs typeface="Helvetica Neue"/>
              <a:sym typeface="Helvetica Neue"/>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xfrm>
            <a:off x="381000" y="685800"/>
            <a:ext cx="6096000" cy="3429000"/>
          </a:xfrm>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r>
              <a:t>“Боже Мой, Боже Мой! для чего Ты Меня оставил?” </a:t>
            </a:r>
          </a:p>
          <a:p>
            <a:r>
              <a:t>Матфея 27:46</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xfrm>
            <a:off x="381000" y="685800"/>
            <a:ext cx="6096000" cy="3429000"/>
          </a:xfrm>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Грех разделил Христа с Небесным Отцом, и Он не смог вынести этой разлуки. Она разбила Ему сердце. Толпа кричала:</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xfrm>
            <a:off x="381000" y="685800"/>
            <a:ext cx="6096000" cy="3429000"/>
          </a:xfrm>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p>
            <a:r>
              <a:t>...других спасал, а Себя не может спасти.</a:t>
            </a:r>
          </a:p>
          <a:p>
            <a:r>
              <a:t>Марка 15:31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rPr lang="ru-RU" dirty="0" smtClean="0"/>
              <a:t>Может ли человек рассчитывать на прощение и вечную жизнь, если в его жизни добрых дел больше, чем плохих? Почти каждая религия за исключением истинного христианства учит человека именно этому.</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noRot="1" noChangeAspect="1"/>
          </p:cNvSpPr>
          <p:nvPr>
            <p:ph type="sldImg"/>
          </p:nvPr>
        </p:nvSpPr>
        <p:spPr>
          <a:xfrm>
            <a:off x="381000" y="685800"/>
            <a:ext cx="6096000" cy="3429000"/>
          </a:xfrm>
          <a:prstGeom prst="rect">
            <a:avLst/>
          </a:prstGeom>
        </p:spPr>
        <p:txBody>
          <a:bodyPr/>
          <a:lstStyle/>
          <a:p>
            <a:endParaRPr/>
          </a:p>
        </p:txBody>
      </p:sp>
      <p:sp>
        <p:nvSpPr>
          <p:cNvPr id="760" name="Shape 760"/>
          <p:cNvSpPr>
            <a:spLocks noGrp="1"/>
          </p:cNvSpPr>
          <p:nvPr>
            <p:ph type="body" sz="quarter" idx="1"/>
          </p:nvPr>
        </p:nvSpPr>
        <p:spPr>
          <a:prstGeom prst="rect">
            <a:avLst/>
          </a:prstGeom>
        </p:spPr>
        <p:txBody>
          <a:bodyPr/>
          <a:lstStyle>
            <a:lvl1pPr>
              <a:defRPr sz="1800"/>
            </a:lvl1pPr>
          </a:lstStyle>
          <a:p>
            <a:r>
              <a:rPr lang="ru-RU" sz="1800" dirty="0" smtClean="0">
                <a:effectLst/>
                <a:latin typeface="Helvetica Neue"/>
                <a:ea typeface="Helvetica Neue"/>
                <a:cs typeface="Helvetica Neue"/>
                <a:sym typeface="Helvetica Neue"/>
              </a:rPr>
              <a:t>И это было правдой: Он не мог спасти и Себя, и других. Он был Богом в человеческом теле, Который пришел заплатить цену за нарушение Закона и принять возмездие за грех вместо человечества. Бог пришел восстановить человека в правах и отдал Своего собственного Сына на смерть вместо человека. С Иисусом обращались так, как того заслуживаем мы, чтобы с нами обращались так, как заслуживает того Он. Он был осужден за наши грехи и претерпел нашу смерть, чтобы мы могли иметь вечную жизнь.</a:t>
            </a:r>
            <a:endParaRPr lang="ru-RU" sz="1800" dirty="0">
              <a:effectLst/>
              <a:latin typeface="Helvetica Neue"/>
              <a:ea typeface="Helvetica Neue"/>
              <a:cs typeface="Helvetica Neue"/>
              <a:sym typeface="Helvetica Neue"/>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noRot="1" noChangeAspect="1"/>
          </p:cNvSpPr>
          <p:nvPr>
            <p:ph type="sldImg"/>
          </p:nvPr>
        </p:nvSpPr>
        <p:spPr>
          <a:xfrm>
            <a:off x="381000" y="685800"/>
            <a:ext cx="6096000" cy="3429000"/>
          </a:xfrm>
          <a:prstGeom prst="rect">
            <a:avLst/>
          </a:prstGeom>
        </p:spPr>
        <p:txBody>
          <a:bodyPr/>
          <a:lstStyle/>
          <a:p>
            <a:endParaRPr/>
          </a:p>
        </p:txBody>
      </p:sp>
      <p:sp>
        <p:nvSpPr>
          <p:cNvPr id="769" name="Shape 769"/>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Только так Бог мог дать человеку жизнь вечную и при этом остаться справедливым. Мы спасаемся не потому, что сделали что-то хорошее, а благодаря совершенной жизни Христа, которую Он вменяет нам через веру и покаяние. Павел, апостол язычников, сказал:</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381000" y="685800"/>
            <a:ext cx="6096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r>
              <a:t>Ибо благодатью вы спасены через веру...</a:t>
            </a:r>
          </a:p>
          <a:p>
            <a:r>
              <a:t>Ефесянам 2:8</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xfrm>
            <a:off x="381000" y="685800"/>
            <a:ext cx="6096000" cy="3429000"/>
          </a:xfrm>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Вера – это сердцевина спасения. Когда стражник в тюрьме спросил Павла, что он должен сделать, чтобы спастись, Павел ответил:</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xfrm>
            <a:off x="381000" y="685800"/>
            <a:ext cx="6096000" cy="3429000"/>
          </a:xfrm>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r>
              <a:t>Веруй в Господа Иисуса Христа, и спасешься ты и весь дом твой.</a:t>
            </a:r>
          </a:p>
          <a:p>
            <a:r>
              <a:t>Деяние 16:31</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xfrm>
            <a:off x="381000" y="685800"/>
            <a:ext cx="6096000" cy="3429000"/>
          </a:xfrm>
          <a:prstGeom prst="rect">
            <a:avLst/>
          </a:prstGeom>
        </p:spPr>
        <p:txBody>
          <a:bodyPr/>
          <a:lstStyle/>
          <a:p>
            <a:endParaRPr/>
          </a:p>
        </p:txBody>
      </p:sp>
      <p:sp>
        <p:nvSpPr>
          <p:cNvPr id="810" name="Shape 810"/>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Однако, одно лишь согласие с историческим фактом не является спасительной верой. Это еще не все! Библия говорит:</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xfrm>
            <a:off x="381000" y="685800"/>
            <a:ext cx="6096000" cy="3429000"/>
          </a:xfrm>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p>
            <a:r>
              <a:t>...и бесы веруют, и трепещут.</a:t>
            </a:r>
          </a:p>
          <a:p>
            <a:r>
              <a:t>Иакова 2:19</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hape 829"/>
          <p:cNvSpPr>
            <a:spLocks noGrp="1" noRot="1" noChangeAspect="1"/>
          </p:cNvSpPr>
          <p:nvPr>
            <p:ph type="sldImg"/>
          </p:nvPr>
        </p:nvSpPr>
        <p:spPr>
          <a:xfrm>
            <a:off x="381000" y="685800"/>
            <a:ext cx="6096000" cy="3429000"/>
          </a:xfrm>
          <a:prstGeom prst="rect">
            <a:avLst/>
          </a:prstGeom>
        </p:spPr>
        <p:txBody>
          <a:bodyPr/>
          <a:lstStyle/>
          <a:p>
            <a:endParaRPr/>
          </a:p>
        </p:txBody>
      </p:sp>
      <p:sp>
        <p:nvSpPr>
          <p:cNvPr id="830" name="Shape 830"/>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Верить в Иисуса означает нечто большее, чем просто признать, что Он умер две тысячи лет назад. Спасительная вера – это вера в жертву Христа, которая искупает каждый грех, который мы когда-либо совершали. Это вера не в собственные заслуги, но в то, что Христос сделал на Голгофе. Ни один человек никогда не сможет похвастаться тем, что спас сам себя. Вся слава принадлежит Богу! Необходимо полное доверие Богу и позволение Ему контролировать нашу жизнь.</a:t>
            </a:r>
          </a:p>
          <a:p>
            <a:r>
              <a:rPr lang="ru-RU" sz="2000" dirty="0" smtClean="0">
                <a:effectLst/>
                <a:latin typeface="Helvetica Neue"/>
                <a:ea typeface="Helvetica Neue"/>
                <a:cs typeface="Helvetica Neue"/>
                <a:sym typeface="Helvetica Neue"/>
              </a:rPr>
              <a:t>Получить спасение просто, но многим эта задача кажется сложной. Мы не можем его заслужить, но Бог любви готов дать нам этот дар, если мы протянем руку и возьмем его.</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noRot="1" noChangeAspect="1"/>
          </p:cNvSpPr>
          <p:nvPr>
            <p:ph type="sldImg"/>
          </p:nvPr>
        </p:nvSpPr>
        <p:spPr>
          <a:xfrm>
            <a:off x="381000" y="685800"/>
            <a:ext cx="6096000" cy="3429000"/>
          </a:xfrm>
          <a:prstGeom prst="rect">
            <a:avLst/>
          </a:prstGeom>
        </p:spPr>
        <p:txBody>
          <a:bodyPr/>
          <a:lstStyle/>
          <a:p>
            <a:endParaRPr/>
          </a:p>
        </p:txBody>
      </p:sp>
      <p:sp>
        <p:nvSpPr>
          <p:cNvPr id="839" name="Shape 839"/>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Если бы друг сделал вам подарок на день рождения, вы бы попытались рассчитаться с ним за подарок? Конечно, нет! Вы бы протянули руку и с благодарностью приняли его. Иисус предлагает вам Свою праведность и спасение как дар любви. И даже если бы вы захотели, вы не смогли бы заплатить. Но вы можете с верой и с благодарностью принять этот дар! Нужно лишь прийти к подножию креста, преклонить колени и помолиться:</a:t>
            </a: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endParaRPr/>
          </a:p>
        </p:txBody>
      </p:sp>
      <p:sp>
        <p:nvSpPr>
          <p:cNvPr id="847" name="Shape 847"/>
          <p:cNvSpPr>
            <a:spLocks noGrp="1"/>
          </p:cNvSpPr>
          <p:nvPr>
            <p:ph type="body" sz="quarter" idx="1"/>
          </p:nvPr>
        </p:nvSpPr>
        <p:spPr>
          <a:prstGeom prst="rect">
            <a:avLst/>
          </a:prstGeom>
        </p:spPr>
        <p:txBody>
          <a:bodyPr/>
          <a:lstStyle/>
          <a:p>
            <a:r>
              <a:rPr lang="ru-RU" dirty="0" smtClean="0"/>
              <a:t>«Боже, я осознаю, что я – грешник, нуждающийся в Твоей помощи. Я хочу принять Иисуса как своего личного Спасителя и Господа...»</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 Индии длиннобородые мужчины с набедренными повязками сидят на шипах, веря, что могут заслужить Божью милость, истязая свою плоть.</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noRot="1" noChangeAspect="1"/>
          </p:cNvSpPr>
          <p:nvPr>
            <p:ph type="sldImg"/>
          </p:nvPr>
        </p:nvSpPr>
        <p:spPr>
          <a:xfrm>
            <a:off x="381000" y="685800"/>
            <a:ext cx="6096000" cy="3429000"/>
          </a:xfrm>
          <a:prstGeom prst="rect">
            <a:avLst/>
          </a:prstGeom>
        </p:spPr>
        <p:txBody>
          <a:bodyPr/>
          <a:lstStyle/>
          <a:p>
            <a:endParaRPr/>
          </a:p>
        </p:txBody>
      </p:sp>
      <p:sp>
        <p:nvSpPr>
          <p:cNvPr id="855" name="Shape 855"/>
          <p:cNvSpPr>
            <a:spLocks noGrp="1"/>
          </p:cNvSpPr>
          <p:nvPr>
            <p:ph type="body" sz="quarter" idx="1"/>
          </p:nvPr>
        </p:nvSpPr>
        <p:spPr>
          <a:prstGeom prst="rect">
            <a:avLst/>
          </a:prstGeom>
        </p:spPr>
        <p:txBody>
          <a:bodyPr/>
          <a:lstStyle/>
          <a:p>
            <a:r>
              <a:rPr lang="ru-RU" dirty="0" smtClean="0"/>
              <a:t>«Пожалуйста, прости все грехи, которые я когда-либо совершал, и полностью контролируй мою жизнь...»</a:t>
            </a: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noRot="1" noChangeAspect="1"/>
          </p:cNvSpPr>
          <p:nvPr>
            <p:ph type="sldImg"/>
          </p:nvPr>
        </p:nvSpPr>
        <p:spPr>
          <a:xfrm>
            <a:off x="381000" y="685800"/>
            <a:ext cx="6096000" cy="3429000"/>
          </a:xfrm>
          <a:prstGeom prst="rect">
            <a:avLst/>
          </a:prstGeom>
        </p:spPr>
        <p:txBody>
          <a:bodyPr/>
          <a:lstStyle/>
          <a:p>
            <a:endParaRPr/>
          </a:p>
        </p:txBody>
      </p:sp>
      <p:sp>
        <p:nvSpPr>
          <p:cNvPr id="863" name="Shape 863"/>
          <p:cNvSpPr>
            <a:spLocks noGrp="1"/>
          </p:cNvSpPr>
          <p:nvPr>
            <p:ph type="body" sz="quarter" idx="1"/>
          </p:nvPr>
        </p:nvSpPr>
        <p:spPr>
          <a:prstGeom prst="rect">
            <a:avLst/>
          </a:prstGeom>
        </p:spPr>
        <p:txBody>
          <a:bodyPr/>
          <a:lstStyle/>
          <a:p>
            <a:r>
              <a:rPr lang="ru-RU" dirty="0" smtClean="0"/>
              <a:t>«Благодарю Тебя за то, что слышишь мою молитву и отвечаешь на нее. Во имя Иисуса, Аминь!»</a:t>
            </a: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hape 872"/>
          <p:cNvSpPr>
            <a:spLocks noGrp="1" noRot="1" noChangeAspect="1"/>
          </p:cNvSpPr>
          <p:nvPr>
            <p:ph type="sldImg"/>
          </p:nvPr>
        </p:nvSpPr>
        <p:spPr>
          <a:xfrm>
            <a:off x="381000" y="685800"/>
            <a:ext cx="6096000" cy="3429000"/>
          </a:xfrm>
          <a:prstGeom prst="rect">
            <a:avLst/>
          </a:prstGeom>
        </p:spPr>
        <p:txBody>
          <a:bodyPr/>
          <a:lstStyle/>
          <a:p>
            <a:endParaRPr/>
          </a:p>
        </p:txBody>
      </p:sp>
      <p:sp>
        <p:nvSpPr>
          <p:cNvPr id="873" name="Shape 873"/>
          <p:cNvSpPr>
            <a:spLocks noGrp="1"/>
          </p:cNvSpPr>
          <p:nvPr>
            <p:ph type="body" sz="quarter" idx="1"/>
          </p:nvPr>
        </p:nvSpPr>
        <p:spPr>
          <a:prstGeom prst="rect">
            <a:avLst/>
          </a:prstGeom>
        </p:spPr>
        <p:txBody>
          <a:bodyPr/>
          <a:lstStyle/>
          <a:p>
            <a:r>
              <a:rPr lang="ru-RU" dirty="0" smtClean="0"/>
              <a:t>Иисус прямо сейчас дает вам вечную жизнь! Иоанн говорит:</a:t>
            </a:r>
          </a:p>
          <a:p>
            <a:r>
              <a:rPr lang="ru-RU" dirty="0" smtClean="0"/>
              <a:t>«Имеющий Сына (Божия) имеет жизнь; не имеющий Сына Божия не имеет жизни…»</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xfrm>
            <a:off x="381000" y="685800"/>
            <a:ext cx="6096000" cy="3429000"/>
          </a:xfrm>
          <a:prstGeom prst="rect">
            <a:avLst/>
          </a:prstGeom>
        </p:spPr>
        <p:txBody>
          <a:bodyPr/>
          <a:lstStyle/>
          <a:p>
            <a:endParaRPr/>
          </a:p>
        </p:txBody>
      </p:sp>
      <p:sp>
        <p:nvSpPr>
          <p:cNvPr id="885" name="Shape 885"/>
          <p:cNvSpPr>
            <a:spLocks noGrp="1"/>
          </p:cNvSpPr>
          <p:nvPr>
            <p:ph type="body" sz="quarter" idx="1"/>
          </p:nvPr>
        </p:nvSpPr>
        <p:spPr>
          <a:prstGeom prst="rect">
            <a:avLst/>
          </a:prstGeom>
        </p:spPr>
        <p:txBody>
          <a:bodyPr/>
          <a:lstStyle/>
          <a:p>
            <a:r>
              <a:t>Сие написал я вам, верующим во имя Сына Божия, дабы вы знали, что вы, веруя в Сына Божия, имеете жизнь вечную.</a:t>
            </a:r>
          </a:p>
          <a:p>
            <a:r>
              <a:t>1 Иоанна 5:12,13</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Shape 894"/>
          <p:cNvSpPr>
            <a:spLocks noGrp="1" noRot="1" noChangeAspect="1"/>
          </p:cNvSpPr>
          <p:nvPr>
            <p:ph type="sldImg"/>
          </p:nvPr>
        </p:nvSpPr>
        <p:spPr>
          <a:xfrm>
            <a:off x="381000" y="685800"/>
            <a:ext cx="6096000" cy="3429000"/>
          </a:xfrm>
          <a:prstGeom prst="rect">
            <a:avLst/>
          </a:prstGeom>
        </p:spPr>
        <p:txBody>
          <a:bodyPr/>
          <a:lstStyle/>
          <a:p>
            <a:endParaRPr/>
          </a:p>
        </p:txBody>
      </p:sp>
      <p:sp>
        <p:nvSpPr>
          <p:cNvPr id="895" name="Shape 895"/>
          <p:cNvSpPr>
            <a:spLocks noGrp="1"/>
          </p:cNvSpPr>
          <p:nvPr>
            <p:ph type="body" sz="quarter" idx="1"/>
          </p:nvPr>
        </p:nvSpPr>
        <p:spPr>
          <a:prstGeom prst="rect">
            <a:avLst/>
          </a:prstGeom>
        </p:spPr>
        <p:txBody>
          <a:bodyPr/>
          <a:lstStyle/>
          <a:p>
            <a:r>
              <a:t>Иисус дает приглашение каждому, где бы он ни находился:</a:t>
            </a:r>
          </a:p>
          <a:p>
            <a:r>
              <a:t>…дабы всякий верующий в Него, не погиб, но имел жизнь вечную.</a:t>
            </a:r>
          </a:p>
          <a:p>
            <a:r>
              <a:t>Иоанна 3:16</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a:spLocks noGrp="1" noRot="1" noChangeAspect="1"/>
          </p:cNvSpPr>
          <p:nvPr>
            <p:ph type="sldImg"/>
          </p:nvPr>
        </p:nvSpPr>
        <p:spPr>
          <a:xfrm>
            <a:off x="381000" y="685800"/>
            <a:ext cx="6096000" cy="3429000"/>
          </a:xfrm>
          <a:prstGeom prst="rect">
            <a:avLst/>
          </a:prstGeom>
        </p:spPr>
        <p:txBody>
          <a:bodyPr/>
          <a:lstStyle/>
          <a:p>
            <a:endParaRPr/>
          </a:p>
        </p:txBody>
      </p:sp>
      <p:sp>
        <p:nvSpPr>
          <p:cNvPr id="903" name="Shape 903"/>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Возможно, вы считаете себя закоренелым грешником, которому уже ничто не поможет. Но это не так! Бог может сотворить чудо и одержать победу в безнадежной ситуации. Нет такой плохой жизни и такого тяжелого греха, которые Христос не смог бы простить.</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381000" y="685800"/>
            <a:ext cx="6096000" cy="3429000"/>
          </a:xfrm>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Библия рассказывает нам, что Иисус висел на кресте между двумя разбойниками. Сначала оба насмехались над Иисусом. Но спустя какое-то время один из них, который, возможно, видел, как Иисус учил и исцелял, ощутил огонь любви, которую Иисус явил в тот день на Голгофе среди обезумевшей толпы.</a:t>
            </a:r>
          </a:p>
          <a:p>
            <a:r>
              <a:rPr lang="ru-RU" sz="2000" dirty="0" smtClean="0">
                <a:effectLst/>
                <a:latin typeface="Helvetica Neue"/>
                <a:ea typeface="Helvetica Neue"/>
                <a:cs typeface="Helvetica Neue"/>
                <a:sym typeface="Helvetica Neue"/>
              </a:rPr>
              <a:t>Он видел руки и ноги Иисуса, пригвожденные к кресту, но ни одна жалоба не прозвучала из Его уст. Затем он услышал прерывистую молитву Иисуса:</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noRot="1" noChangeAspect="1"/>
          </p:cNvSpPr>
          <p:nvPr>
            <p:ph type="sldImg"/>
          </p:nvPr>
        </p:nvSpPr>
        <p:spPr>
          <a:xfrm>
            <a:off x="381000" y="685800"/>
            <a:ext cx="6096000" cy="3429000"/>
          </a:xfrm>
          <a:prstGeom prst="rect">
            <a:avLst/>
          </a:prstGeom>
        </p:spPr>
        <p:txBody>
          <a:bodyPr/>
          <a:lstStyle/>
          <a:p>
            <a:endParaRPr/>
          </a:p>
        </p:txBody>
      </p:sp>
      <p:sp>
        <p:nvSpPr>
          <p:cNvPr id="924" name="Shape 924"/>
          <p:cNvSpPr>
            <a:spLocks noGrp="1"/>
          </p:cNvSpPr>
          <p:nvPr>
            <p:ph type="body" sz="quarter" idx="1"/>
          </p:nvPr>
        </p:nvSpPr>
        <p:spPr>
          <a:prstGeom prst="rect">
            <a:avLst/>
          </a:prstGeom>
        </p:spPr>
        <p:txBody>
          <a:bodyPr/>
          <a:lstStyle/>
          <a:p>
            <a:r>
              <a:t>...Отче! прости им, ибо не знают, что делают...</a:t>
            </a:r>
          </a:p>
          <a:p>
            <a:r>
              <a:t>Луки 23:34</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Shape 931"/>
          <p:cNvSpPr>
            <a:spLocks noGrp="1" noRot="1" noChangeAspect="1"/>
          </p:cNvSpPr>
          <p:nvPr>
            <p:ph type="sldImg"/>
          </p:nvPr>
        </p:nvSpPr>
        <p:spPr>
          <a:xfrm>
            <a:off x="381000" y="685800"/>
            <a:ext cx="6096000" cy="3429000"/>
          </a:xfrm>
          <a:prstGeom prst="rect">
            <a:avLst/>
          </a:prstGeom>
        </p:spPr>
        <p:txBody>
          <a:bodyPr/>
          <a:lstStyle/>
          <a:p>
            <a:endParaRPr/>
          </a:p>
        </p:txBody>
      </p:sp>
      <p:sp>
        <p:nvSpPr>
          <p:cNvPr id="932" name="Shape 93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Странное чувство зародилось в сердце этого разбойника. Он никогда не видел такой любви. И когда второй разбойник с насмешкой прокричал:</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noRot="1" noChangeAspect="1"/>
          </p:cNvSpPr>
          <p:nvPr>
            <p:ph type="sldImg"/>
          </p:nvPr>
        </p:nvSpPr>
        <p:spPr>
          <a:xfrm>
            <a:off x="381000" y="685800"/>
            <a:ext cx="6096000" cy="3429000"/>
          </a:xfrm>
          <a:prstGeom prst="rect">
            <a:avLst/>
          </a:prstGeom>
        </p:spPr>
        <p:txBody>
          <a:bodyPr/>
          <a:lstStyle/>
          <a:p>
            <a:endParaRPr/>
          </a:p>
        </p:txBody>
      </p:sp>
      <p:sp>
        <p:nvSpPr>
          <p:cNvPr id="944" name="Shape 944"/>
          <p:cNvSpPr>
            <a:spLocks noGrp="1"/>
          </p:cNvSpPr>
          <p:nvPr>
            <p:ph type="body" sz="quarter" idx="1"/>
          </p:nvPr>
        </p:nvSpPr>
        <p:spPr>
          <a:prstGeom prst="rect">
            <a:avLst/>
          </a:prstGeom>
        </p:spPr>
        <p:txBody>
          <a:bodyPr/>
          <a:lstStyle/>
          <a:p>
            <a:r>
              <a:rPr lang="ru-RU" dirty="0" smtClean="0"/>
              <a:t>«</a:t>
            </a:r>
            <a:r>
              <a:rPr dirty="0" smtClean="0"/>
              <a:t>..</a:t>
            </a:r>
            <a:r>
              <a:rPr dirty="0" err="1"/>
              <a:t>если</a:t>
            </a:r>
            <a:r>
              <a:rPr dirty="0"/>
              <a:t> </a:t>
            </a:r>
            <a:r>
              <a:rPr dirty="0" err="1"/>
              <a:t>Ты</a:t>
            </a:r>
            <a:r>
              <a:rPr dirty="0"/>
              <a:t> </a:t>
            </a:r>
            <a:r>
              <a:rPr dirty="0" err="1"/>
              <a:t>Христос</a:t>
            </a:r>
            <a:r>
              <a:rPr dirty="0"/>
              <a:t>, </a:t>
            </a:r>
            <a:r>
              <a:rPr dirty="0" err="1"/>
              <a:t>спаси</a:t>
            </a:r>
            <a:r>
              <a:rPr dirty="0"/>
              <a:t> </a:t>
            </a:r>
            <a:r>
              <a:rPr dirty="0" err="1"/>
              <a:t>Себя</a:t>
            </a:r>
            <a:r>
              <a:rPr dirty="0"/>
              <a:t> и </a:t>
            </a:r>
            <a:r>
              <a:rPr dirty="0" err="1" smtClean="0"/>
              <a:t>нас</a:t>
            </a:r>
            <a:r>
              <a:rPr lang="ru-RU" baseline="0" dirty="0" smtClean="0"/>
              <a:t>»</a:t>
            </a:r>
            <a:r>
              <a:rPr lang="ru-RU" dirty="0" smtClean="0"/>
              <a:t>. </a:t>
            </a:r>
            <a:r>
              <a:rPr dirty="0" err="1" smtClean="0"/>
              <a:t>Луки</a:t>
            </a:r>
            <a:r>
              <a:rPr dirty="0" smtClean="0"/>
              <a:t> </a:t>
            </a:r>
            <a:r>
              <a:rPr dirty="0"/>
              <a:t>23:39 </a:t>
            </a:r>
          </a:p>
          <a:p>
            <a:r>
              <a:rPr lang="ru-RU" sz="2000" dirty="0" smtClean="0">
                <a:effectLst/>
                <a:latin typeface="Helvetica Neue"/>
                <a:ea typeface="Helvetica Neue"/>
                <a:cs typeface="Helvetica Neue"/>
                <a:sym typeface="Helvetica Neue"/>
              </a:rPr>
              <a:t>Он упрекнул его, осознавая всю невинность Христа на фоне своей греховности.</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Флагелланты </a:t>
            </a:r>
            <a:r>
              <a:rPr lang="ru-RU" sz="2000" dirty="0" err="1" smtClean="0">
                <a:effectLst/>
                <a:latin typeface="Helvetica Neue"/>
                <a:ea typeface="Helvetica Neue"/>
                <a:cs typeface="Helvetica Neue"/>
                <a:sym typeface="Helvetica Neue"/>
              </a:rPr>
              <a:t>хлестают</a:t>
            </a:r>
            <a:r>
              <a:rPr lang="ru-RU" sz="2000" dirty="0" smtClean="0">
                <a:effectLst/>
                <a:latin typeface="Helvetica Neue"/>
                <a:ea typeface="Helvetica Neue"/>
                <a:cs typeface="Helvetica Neue"/>
                <a:sym typeface="Helvetica Neue"/>
              </a:rPr>
              <a:t> себя до синяков кнутами и цепями. Ходящие по огню и иглам добиваются благосклонности необычными актами физического насилия.</a:t>
            </a:r>
            <a:endParaRPr lang="ru-RU" sz="2000" dirty="0">
              <a:effectLst/>
              <a:latin typeface="Helvetica Neue"/>
              <a:ea typeface="Helvetica Neue"/>
              <a:cs typeface="Helvetica Neue"/>
              <a:sym typeface="Helvetica Neue"/>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endParaRPr/>
          </a:p>
        </p:txBody>
      </p:sp>
      <p:sp>
        <p:nvSpPr>
          <p:cNvPr id="952" name="Shape 95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Затем он снова посмотрел на Иисуса. Он не был похож на Того, Кто мог им помочь. И все же он разглядел в Страдальце внутреннее величие. «Воистину это Агнец Божий, о котором говорили пророки, – рассуждал он. – Мессия, который пришел умереть за грехи мира!» Раскаявшийся разбойник воскликнул:</a:t>
            </a: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xfrm>
            <a:off x="381000" y="685800"/>
            <a:ext cx="6096000" cy="3429000"/>
          </a:xfrm>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p>
            <a:r>
              <a:t>“...помяни меня, Господи, когда приидешь в Царствие Твое!”.</a:t>
            </a:r>
          </a:p>
          <a:p>
            <a:r>
              <a:t>Луки 23:42</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Shape 975"/>
          <p:cNvSpPr>
            <a:spLocks noGrp="1" noRot="1" noChangeAspect="1"/>
          </p:cNvSpPr>
          <p:nvPr>
            <p:ph type="sldImg"/>
          </p:nvPr>
        </p:nvSpPr>
        <p:spPr>
          <a:xfrm>
            <a:off x="381000" y="685800"/>
            <a:ext cx="6096000" cy="3429000"/>
          </a:xfrm>
          <a:prstGeom prst="rect">
            <a:avLst/>
          </a:prstGeom>
        </p:spPr>
        <p:txBody>
          <a:bodyPr/>
          <a:lstStyle/>
          <a:p>
            <a:endParaRPr/>
          </a:p>
        </p:txBody>
      </p:sp>
      <p:sp>
        <p:nvSpPr>
          <p:cNvPr id="976" name="Shape 976"/>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Иисус незамедлительно ответил:</a:t>
            </a:r>
          </a:p>
          <a:p>
            <a:r>
              <a:rPr dirty="0" smtClean="0"/>
              <a:t>... </a:t>
            </a:r>
            <a:r>
              <a:rPr dirty="0" err="1"/>
              <a:t>будешь</a:t>
            </a:r>
            <a:r>
              <a:rPr dirty="0"/>
              <a:t> </a:t>
            </a:r>
            <a:r>
              <a:rPr dirty="0" err="1"/>
              <a:t>со</a:t>
            </a:r>
            <a:r>
              <a:rPr dirty="0"/>
              <a:t> </a:t>
            </a:r>
            <a:r>
              <a:rPr dirty="0" err="1"/>
              <a:t>Мною</a:t>
            </a:r>
            <a:r>
              <a:rPr dirty="0"/>
              <a:t> в </a:t>
            </a:r>
            <a:r>
              <a:rPr dirty="0" err="1"/>
              <a:t>раю</a:t>
            </a:r>
            <a:r>
              <a:rPr dirty="0"/>
              <a:t>. </a:t>
            </a:r>
            <a:r>
              <a:rPr dirty="0" err="1"/>
              <a:t>Луки</a:t>
            </a:r>
            <a:r>
              <a:rPr dirty="0"/>
              <a:t> 23:43</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381000" y="685800"/>
            <a:ext cx="6096000" cy="3429000"/>
          </a:xfrm>
          <a:prstGeom prst="rect">
            <a:avLst/>
          </a:prstGeom>
        </p:spPr>
        <p:txBody>
          <a:bodyPr/>
          <a:lstStyle/>
          <a:p>
            <a:endParaRPr/>
          </a:p>
        </p:txBody>
      </p:sp>
      <p:sp>
        <p:nvSpPr>
          <p:cNvPr id="985" name="Shape 985"/>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Какое удивительное обещание! Заглядывая в будущее, когда все любящие Бога будут собраны в Его Царстве, Иисус обещал помнить раскаявшегося разбойника, который с верой обратился к Иисусу и обрел спасение.</a:t>
            </a: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xfrm>
            <a:off x="381000" y="685800"/>
            <a:ext cx="6096000" cy="3429000"/>
          </a:xfrm>
          <a:prstGeom prst="rect">
            <a:avLst/>
          </a:prstGeom>
        </p:spPr>
        <p:txBody>
          <a:bodyPr/>
          <a:lstStyle/>
          <a:p>
            <a:endParaRPr/>
          </a:p>
        </p:txBody>
      </p:sp>
      <p:sp>
        <p:nvSpPr>
          <p:cNvPr id="993" name="Shape 993"/>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Сегодня Иисус желает дать вам такое же заверение. Последняя книга Библии изображает Иисуса стучащим в дверь и ожидающим приглашения войти. </a:t>
            </a: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Shape 10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02" name="Shape 1002"/>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Открой дверь своего сердца и пригласи Иисуса Христа! Позволь Ему войти и стать Спасителем и Господином твоей жизни!</a:t>
            </a: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hape 101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1" name="Shape 1011"/>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Ничто в этом мире не помешает Богу спасти вас, если вы пригласите Его в свою жизнь. Он желает войти и ждет твоего решения! </a:t>
            </a: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xfrm>
            <a:off x="381000" y="685800"/>
            <a:ext cx="6096000" cy="3429000"/>
          </a:xfrm>
          <a:prstGeom prst="rect">
            <a:avLst/>
          </a:prstGeom>
        </p:spPr>
        <p:txBody>
          <a:bodyPr/>
          <a:lstStyle/>
          <a:p>
            <a:endParaRPr/>
          </a:p>
        </p:txBody>
      </p:sp>
      <p:sp>
        <p:nvSpPr>
          <p:cNvPr id="1019" name="Shape 1019"/>
          <p:cNvSpPr>
            <a:spLocks noGrp="1"/>
          </p:cNvSpPr>
          <p:nvPr>
            <p:ph type="body" sz="quarter" idx="1"/>
          </p:nvPr>
        </p:nvSpPr>
        <p:spPr>
          <a:prstGeom prst="rect">
            <a:avLst/>
          </a:prstGeom>
        </p:spPr>
        <p:txBody>
          <a:bodyPr/>
          <a:lstStyle/>
          <a:p>
            <a:r>
              <a:t>Призыв и молитва.</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rPr lang="ru-RU" sz="2000" dirty="0" smtClean="0">
                <a:effectLst/>
                <a:latin typeface="Helvetica Neue"/>
                <a:ea typeface="Helvetica Neue"/>
                <a:cs typeface="Helvetica Neue"/>
                <a:sym typeface="Helvetica Neue"/>
              </a:rPr>
              <a:t>Буддисты верят, что накапливают заслуги для будущей жизни, строя пагоды или кормя святых людей.</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231900" y="6032500"/>
            <a:ext cx="21907500" cy="3124200"/>
          </a:xfrm>
          <a:prstGeom prst="rect">
            <a:avLst/>
          </a:prstGeom>
        </p:spPr>
        <p:txBody>
          <a:bodyPr/>
          <a:lstStyle>
            <a:lvl1pPr algn="ctr">
              <a:defRPr sz="20000" spc="1200">
                <a:latin typeface="+mn-lt"/>
                <a:ea typeface="+mn-ea"/>
                <a:cs typeface="+mn-cs"/>
                <a:sym typeface="Akrobat Black"/>
              </a:defRPr>
            </a:lvl1pPr>
          </a:lstStyle>
          <a:p>
            <a:r>
              <a:t>Текст заголовка</a:t>
            </a:r>
          </a:p>
        </p:txBody>
      </p:sp>
      <p:sp>
        <p:nvSpPr>
          <p:cNvPr id="12"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93" name="Освещённая палатка на заснеженной вершине горы в сумерках"/>
          <p:cNvSpPr>
            <a:spLocks noGrp="1"/>
          </p:cNvSpPr>
          <p:nvPr>
            <p:ph type="pic" sz="half" idx="21"/>
          </p:nvPr>
        </p:nvSpPr>
        <p:spPr>
          <a:xfrm>
            <a:off x="11907501" y="5275274"/>
            <a:ext cx="12700001" cy="8781134"/>
          </a:xfrm>
          <a:prstGeom prst="rect">
            <a:avLst/>
          </a:prstGeom>
        </p:spPr>
        <p:txBody>
          <a:bodyPr lIns="91439" tIns="45719" rIns="91439" bIns="45719" anchor="t">
            <a:noAutofit/>
          </a:bodyPr>
          <a:lstStyle/>
          <a:p>
            <a:endParaRPr/>
          </a:p>
        </p:txBody>
      </p:sp>
      <p:sp>
        <p:nvSpPr>
          <p:cNvPr id="94" name="Замёрзшее озеро на фоне заснеженных гор "/>
          <p:cNvSpPr>
            <a:spLocks noGrp="1"/>
          </p:cNvSpPr>
          <p:nvPr>
            <p:ph type="pic" idx="22"/>
          </p:nvPr>
        </p:nvSpPr>
        <p:spPr>
          <a:xfrm>
            <a:off x="12192000" y="-2387600"/>
            <a:ext cx="12192000" cy="12207052"/>
          </a:xfrm>
          <a:prstGeom prst="rect">
            <a:avLst/>
          </a:prstGeom>
        </p:spPr>
        <p:txBody>
          <a:bodyPr lIns="91439" tIns="45719" rIns="91439" bIns="45719" anchor="t">
            <a:noAutofit/>
          </a:bodyPr>
          <a:lstStyle/>
          <a:p>
            <a:endParaRPr/>
          </a:p>
        </p:txBody>
      </p:sp>
      <p:sp>
        <p:nvSpPr>
          <p:cNvPr id="95" name="Силуэт туриста, стоящего на скале на фоне воды и смотрящего на закат"/>
          <p:cNvSpPr>
            <a:spLocks noGrp="1"/>
          </p:cNvSpPr>
          <p:nvPr>
            <p:ph type="pic" idx="23"/>
          </p:nvPr>
        </p:nvSpPr>
        <p:spPr>
          <a:xfrm>
            <a:off x="-254000" y="-4025900"/>
            <a:ext cx="33642300" cy="18925383"/>
          </a:xfrm>
          <a:prstGeom prst="rect">
            <a:avLst/>
          </a:prstGeom>
        </p:spPr>
        <p:txBody>
          <a:bodyPr lIns="91439" tIns="45719" rIns="91439" bIns="45719" anchor="t">
            <a:noAutofit/>
          </a:bodyPr>
          <a:lstStyle/>
          <a:p>
            <a:endParaRPr/>
          </a:p>
        </p:txBody>
      </p:sp>
      <p:sp>
        <p:nvSpPr>
          <p:cNvPr id="9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103" name="— Иван Арсентьев"/>
          <p:cNvSpPr txBox="1">
            <a:spLocks noGrp="1"/>
          </p:cNvSpPr>
          <p:nvPr>
            <p:ph type="body" sz="quarter" idx="21"/>
          </p:nvPr>
        </p:nvSpPr>
        <p:spPr>
          <a:xfrm>
            <a:off x="2374900" y="8991600"/>
            <a:ext cx="19621500" cy="660400"/>
          </a:xfrm>
          <a:prstGeom prst="rect">
            <a:avLst/>
          </a:prstGeom>
        </p:spPr>
        <p:txBody>
          <a:bodyPr>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04" name="«Место ввода цитаты»."/>
          <p:cNvSpPr txBox="1">
            <a:spLocks noGrp="1"/>
          </p:cNvSpPr>
          <p:nvPr>
            <p:ph type="body" sz="quarter" idx="22"/>
          </p:nvPr>
        </p:nvSpPr>
        <p:spPr>
          <a:xfrm>
            <a:off x="2374900" y="5999360"/>
            <a:ext cx="19621500" cy="965201"/>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0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Фотоцитата">
    <p:spTree>
      <p:nvGrpSpPr>
        <p:cNvPr id="1" name=""/>
        <p:cNvGrpSpPr/>
        <p:nvPr/>
      </p:nvGrpSpPr>
      <p:grpSpPr>
        <a:xfrm>
          <a:off x="0" y="0"/>
          <a:ext cx="0" cy="0"/>
          <a:chOff x="0" y="0"/>
          <a:chExt cx="0" cy="0"/>
        </a:xfrm>
      </p:grpSpPr>
      <p:sp>
        <p:nvSpPr>
          <p:cNvPr id="112" name="— Иван Арсентьев"/>
          <p:cNvSpPr txBox="1">
            <a:spLocks noGrp="1"/>
          </p:cNvSpPr>
          <p:nvPr>
            <p:ph type="body" sz="quarter" idx="21"/>
          </p:nvPr>
        </p:nvSpPr>
        <p:spPr>
          <a:xfrm>
            <a:off x="2374900" y="4165600"/>
            <a:ext cx="19621500" cy="660400"/>
          </a:xfrm>
          <a:prstGeom prst="rect">
            <a:avLst/>
          </a:prstGeom>
        </p:spPr>
        <p:txBody>
          <a:bodyPr anchor="t">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13" name="«Место ввода цитаты»."/>
          <p:cNvSpPr txBox="1">
            <a:spLocks noGrp="1"/>
          </p:cNvSpPr>
          <p:nvPr>
            <p:ph type="body" sz="quarter" idx="22"/>
          </p:nvPr>
        </p:nvSpPr>
        <p:spPr>
          <a:xfrm>
            <a:off x="2374900" y="1917700"/>
            <a:ext cx="19621500" cy="965200"/>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14" name="Камни в тихом озере на фоне гор в сумерках"/>
          <p:cNvSpPr>
            <a:spLocks noGrp="1"/>
          </p:cNvSpPr>
          <p:nvPr>
            <p:ph type="pic" idx="23"/>
          </p:nvPr>
        </p:nvSpPr>
        <p:spPr>
          <a:xfrm>
            <a:off x="-76200" y="3950692"/>
            <a:ext cx="24536400" cy="13363196"/>
          </a:xfrm>
          <a:prstGeom prst="rect">
            <a:avLst/>
          </a:prstGeom>
        </p:spPr>
        <p:txBody>
          <a:bodyPr lIns="91439" tIns="45719" rIns="91439" bIns="45719" anchor="t">
            <a:noAutofit/>
          </a:bodyPr>
          <a:lstStyle/>
          <a:p>
            <a:endParaRPr/>
          </a:p>
        </p:txBody>
      </p:sp>
      <p:sp>
        <p:nvSpPr>
          <p:cNvPr id="11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22"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1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1231900" y="1409700"/>
            <a:ext cx="21907500" cy="2057400"/>
          </a:xfrm>
          <a:prstGeom prst="rect">
            <a:avLst/>
          </a:prstGeom>
        </p:spPr>
        <p:txBody>
          <a:bodyPr/>
          <a:lstStyle>
            <a:lvl1pPr algn="ctr">
              <a:defRPr sz="20000" spc="1200">
                <a:latin typeface="+mn-lt"/>
                <a:ea typeface="+mn-ea"/>
                <a:cs typeface="+mn-cs"/>
                <a:sym typeface="Akrobat Black"/>
              </a:defRPr>
            </a:lvl1pPr>
          </a:lstStyle>
          <a:p>
            <a:r>
              <a:t>Текст заголовка</a:t>
            </a:r>
          </a:p>
        </p:txBody>
      </p:sp>
      <p:sp>
        <p:nvSpPr>
          <p:cNvPr id="2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горизон-&#10;тально (вариант)">
    <p:spTree>
      <p:nvGrpSpPr>
        <p:cNvPr id="1" name=""/>
        <p:cNvGrpSpPr/>
        <p:nvPr/>
      </p:nvGrpSpPr>
      <p:grpSpPr>
        <a:xfrm>
          <a:off x="0" y="0"/>
          <a:ext cx="0" cy="0"/>
          <a:chOff x="0" y="0"/>
          <a:chExt cx="0" cy="0"/>
        </a:xfrm>
      </p:grpSpPr>
      <p:sp>
        <p:nvSpPr>
          <p:cNvPr id="30" name="Камни в тихом озере на фоне гор в сумерках"/>
          <p:cNvSpPr>
            <a:spLocks noGrp="1"/>
          </p:cNvSpPr>
          <p:nvPr>
            <p:ph type="pic" idx="21"/>
          </p:nvPr>
        </p:nvSpPr>
        <p:spPr>
          <a:xfrm>
            <a:off x="0" y="2680692"/>
            <a:ext cx="24434800" cy="13307861"/>
          </a:xfrm>
          <a:prstGeom prst="rect">
            <a:avLst/>
          </a:prstGeom>
        </p:spPr>
        <p:txBody>
          <a:bodyPr lIns="91439" tIns="45719" rIns="91439" bIns="45719" anchor="t">
            <a:noAutofit/>
          </a:bodyPr>
          <a:lstStyle/>
          <a:p>
            <a:endParaRPr/>
          </a:p>
        </p:txBody>
      </p:sp>
      <p:sp>
        <p:nvSpPr>
          <p:cNvPr id="31" name="Текст заголовка"/>
          <p:cNvSpPr txBox="1">
            <a:spLocks noGrp="1"/>
          </p:cNvSpPr>
          <p:nvPr>
            <p:ph type="title"/>
          </p:nvPr>
        </p:nvSpPr>
        <p:spPr>
          <a:xfrm>
            <a:off x="1231900" y="1409700"/>
            <a:ext cx="21907500" cy="2057400"/>
          </a:xfrm>
          <a:prstGeom prst="rect">
            <a:avLst/>
          </a:prstGeom>
        </p:spPr>
        <p:txBody>
          <a:bodyPr/>
          <a:lstStyle>
            <a:lvl1pPr algn="ctr">
              <a:defRPr sz="20000" spc="1200">
                <a:latin typeface="+mn-lt"/>
                <a:ea typeface="+mn-ea"/>
                <a:cs typeface="+mn-cs"/>
                <a:sym typeface="Akrobat Black"/>
              </a:defRPr>
            </a:lvl1pPr>
          </a:lstStyle>
          <a:p>
            <a:r>
              <a:t>Текст заголовка</a:t>
            </a:r>
          </a:p>
        </p:txBody>
      </p:sp>
      <p:sp>
        <p:nvSpPr>
          <p:cNvPr id="3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40" name="Текст заголовка"/>
          <p:cNvSpPr txBox="1">
            <a:spLocks noGrp="1"/>
          </p:cNvSpPr>
          <p:nvPr>
            <p:ph type="title"/>
          </p:nvPr>
        </p:nvSpPr>
        <p:spPr>
          <a:xfrm>
            <a:off x="1231900" y="5295900"/>
            <a:ext cx="21907500" cy="3124200"/>
          </a:xfrm>
          <a:prstGeom prst="rect">
            <a:avLst/>
          </a:prstGeom>
        </p:spPr>
        <p:txBody>
          <a:bodyPr anchor="ctr"/>
          <a:lstStyle>
            <a:lvl1pPr algn="ctr">
              <a:defRPr sz="20000" spc="1200">
                <a:latin typeface="+mn-lt"/>
                <a:ea typeface="+mn-ea"/>
                <a:cs typeface="+mn-cs"/>
                <a:sym typeface="Akrobat Black"/>
              </a:defRPr>
            </a:lvl1pPr>
          </a:lstStyle>
          <a:p>
            <a:r>
              <a:t>Текст заголовка</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48" name="Замёрзшее озеро на фоне заснеженных гор "/>
          <p:cNvSpPr>
            <a:spLocks noGrp="1"/>
          </p:cNvSpPr>
          <p:nvPr>
            <p:ph type="pic" idx="21"/>
          </p:nvPr>
        </p:nvSpPr>
        <p:spPr>
          <a:xfrm>
            <a:off x="11299229" y="-38100"/>
            <a:ext cx="13756503" cy="13773485"/>
          </a:xfrm>
          <a:prstGeom prst="rect">
            <a:avLst/>
          </a:prstGeom>
        </p:spPr>
        <p:txBody>
          <a:bodyPr lIns="91439" tIns="45719" rIns="91439" bIns="45719" anchor="t">
            <a:noAutofit/>
          </a:bodyPr>
          <a:lstStyle/>
          <a:p>
            <a:endParaRPr/>
          </a:p>
        </p:txBody>
      </p:sp>
      <p:sp>
        <p:nvSpPr>
          <p:cNvPr id="49" name="Текст заголовка"/>
          <p:cNvSpPr txBox="1">
            <a:spLocks noGrp="1"/>
          </p:cNvSpPr>
          <p:nvPr>
            <p:ph type="title"/>
          </p:nvPr>
        </p:nvSpPr>
        <p:spPr>
          <a:xfrm>
            <a:off x="1028700" y="6057900"/>
            <a:ext cx="10147300" cy="4191000"/>
          </a:xfrm>
          <a:prstGeom prst="rect">
            <a:avLst/>
          </a:prstGeom>
        </p:spPr>
        <p:txBody>
          <a:bodyPr/>
          <a:lstStyle/>
          <a:p>
            <a:r>
              <a:t>Текст заголовка</a:t>
            </a:r>
          </a:p>
        </p:txBody>
      </p:sp>
      <p:sp>
        <p:nvSpPr>
          <p:cNvPr id="50" name="Уровень текста 1…"/>
          <p:cNvSpPr txBox="1">
            <a:spLocks noGrp="1"/>
          </p:cNvSpPr>
          <p:nvPr>
            <p:ph type="body" sz="quarter" idx="1"/>
          </p:nvPr>
        </p:nvSpPr>
        <p:spPr>
          <a:xfrm>
            <a:off x="1028700" y="4813300"/>
            <a:ext cx="101473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58" name="Текст заголовка"/>
          <p:cNvSpPr txBox="1">
            <a:spLocks noGrp="1"/>
          </p:cNvSpPr>
          <p:nvPr>
            <p:ph type="title"/>
          </p:nvPr>
        </p:nvSpPr>
        <p:spPr>
          <a:prstGeom prst="rect">
            <a:avLst/>
          </a:prstGeom>
        </p:spPr>
        <p:txBody>
          <a:bodyPr/>
          <a:lstStyle/>
          <a:p>
            <a:r>
              <a:t>Текст заголовка</a:t>
            </a:r>
          </a:p>
        </p:txBody>
      </p:sp>
      <p:sp>
        <p:nvSpPr>
          <p:cNvPr id="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75" name="Замёрзшее озеро на фоне заснеженных гор "/>
          <p:cNvSpPr>
            <a:spLocks noGrp="1"/>
          </p:cNvSpPr>
          <p:nvPr>
            <p:ph type="pic" idx="21"/>
          </p:nvPr>
        </p:nvSpPr>
        <p:spPr>
          <a:xfrm>
            <a:off x="11303000" y="-38100"/>
            <a:ext cx="13756502" cy="13773485"/>
          </a:xfrm>
          <a:prstGeom prst="rect">
            <a:avLst/>
          </a:prstGeom>
        </p:spPr>
        <p:txBody>
          <a:bodyPr lIns="91439" tIns="45719" rIns="91439" bIns="45719" anchor="t">
            <a:noAutofit/>
          </a:bodyPr>
          <a:lstStyle/>
          <a:p>
            <a:endParaRPr/>
          </a:p>
        </p:txBody>
      </p:sp>
      <p:sp>
        <p:nvSpPr>
          <p:cNvPr id="76" name="Текст заголовка"/>
          <p:cNvSpPr txBox="1">
            <a:spLocks noGrp="1"/>
          </p:cNvSpPr>
          <p:nvPr>
            <p:ph type="title"/>
          </p:nvPr>
        </p:nvSpPr>
        <p:spPr>
          <a:xfrm>
            <a:off x="1244600" y="863600"/>
            <a:ext cx="9525000" cy="2603500"/>
          </a:xfrm>
          <a:prstGeom prst="rect">
            <a:avLst/>
          </a:prstGeom>
        </p:spPr>
        <p:txBody>
          <a:bodyPr/>
          <a:lstStyle/>
          <a:p>
            <a:r>
              <a:t>Текст заголовка</a:t>
            </a:r>
          </a:p>
        </p:txBody>
      </p:sp>
      <p:sp>
        <p:nvSpPr>
          <p:cNvPr id="77" name="Уровень текста 1…"/>
          <p:cNvSpPr txBox="1">
            <a:spLocks noGrp="1"/>
          </p:cNvSpPr>
          <p:nvPr>
            <p:ph type="body" sz="half" idx="1"/>
          </p:nvPr>
        </p:nvSpPr>
        <p:spPr>
          <a:xfrm>
            <a:off x="1244600" y="3962400"/>
            <a:ext cx="95250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85" name="Уровень текста 1…"/>
          <p:cNvSpPr txBox="1">
            <a:spLocks noGrp="1"/>
          </p:cNvSpPr>
          <p:nvPr>
            <p:ph type="body" idx="1"/>
          </p:nvPr>
        </p:nvSpPr>
        <p:spPr>
          <a:xfrm>
            <a:off x="1231900" y="2133600"/>
            <a:ext cx="21907500" cy="94488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231900" y="863600"/>
            <a:ext cx="21907500" cy="200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Текст заголовка</a:t>
            </a:r>
          </a:p>
        </p:txBody>
      </p:sp>
      <p:sp>
        <p:nvSpPr>
          <p:cNvPr id="3" name="Уровень текста 1…"/>
          <p:cNvSpPr txBox="1">
            <a:spLocks noGrp="1"/>
          </p:cNvSpPr>
          <p:nvPr>
            <p:ph type="body" idx="1"/>
          </p:nvPr>
        </p:nvSpPr>
        <p:spPr>
          <a:xfrm>
            <a:off x="1231900" y="2844800"/>
            <a:ext cx="21907500" cy="944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2502" y="13049250"/>
            <a:ext cx="467869" cy="520700"/>
          </a:xfrm>
          <a:prstGeom prst="rect">
            <a:avLst/>
          </a:prstGeom>
          <a:ln w="12700">
            <a:miter lim="400000"/>
          </a:ln>
        </p:spPr>
        <p:txBody>
          <a:bodyPr wrap="none" lIns="50800" tIns="50800" rIns="50800" bIns="50800" anchor="ctr">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1pPr>
      <a:lvl2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2pPr>
      <a:lvl3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3pPr>
      <a:lvl4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4pPr>
      <a:lvl5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5pPr>
      <a:lvl6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6pPr>
      <a:lvl7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7pPr>
      <a:lvl8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8pPr>
      <a:lvl9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9pPr>
    </p:titleStyle>
    <p:bodyStyle>
      <a:lvl1pPr marL="63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1pPr>
      <a:lvl2pPr marL="127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2pPr>
      <a:lvl3pPr marL="190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3pPr>
      <a:lvl4pPr marL="254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4pPr>
      <a:lvl5pPr marL="317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5pPr>
      <a:lvl6pPr marL="381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6pPr>
      <a:lvl7pPr marL="444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7pPr>
      <a:lvl8pPr marL="508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8pPr>
      <a:lvl9pPr marL="571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 name="Прямоугольник"/>
          <p:cNvSpPr/>
          <p:nvPr/>
        </p:nvSpPr>
        <p:spPr>
          <a:xfrm>
            <a:off x="6158072" y="4473635"/>
            <a:ext cx="12067856" cy="51635"/>
          </a:xfrm>
          <a:prstGeom prst="rect">
            <a:avLst/>
          </a:prstGeom>
          <a:solidFill>
            <a:srgbClr val="FFFFFF"/>
          </a:solidFill>
          <a:ln w="12700">
            <a:miter lim="400000"/>
          </a:ln>
        </p:spPr>
        <p:txBody>
          <a:bodyPr lIns="50800" tIns="50800" rIns="50800" bIns="50800" anchor="ctr"/>
          <a:lstStyle/>
          <a:p>
            <a:pPr>
              <a:defRPr sz="3200" cap="all" spc="512">
                <a:solidFill>
                  <a:srgbClr val="000000"/>
                </a:solidFill>
                <a:latin typeface="Avenir Next Medium"/>
                <a:ea typeface="Avenir Next Medium"/>
                <a:cs typeface="Avenir Next Medium"/>
                <a:sym typeface="Avenir Next Medium"/>
              </a:defRPr>
            </a:pPr>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 name="Прямоугольник"/>
          <p:cNvSpPr/>
          <p:nvPr/>
        </p:nvSpPr>
        <p:spPr>
          <a:xfrm>
            <a:off x="0" y="-14754"/>
            <a:ext cx="8950143" cy="13745509"/>
          </a:xfrm>
          <a:prstGeom prst="rect">
            <a:avLst/>
          </a:prstGeom>
          <a:gradFill>
            <a:gsLst>
              <a:gs pos="0">
                <a:schemeClr val="accent4">
                  <a:lumOff val="6102"/>
                </a:schemeClr>
              </a:gs>
              <a:gs pos="100000">
                <a:schemeClr val="accent4">
                  <a:hueOff val="-1002857"/>
                  <a:satOff val="-14634"/>
                  <a:lumOff val="-3303"/>
                </a:schemeClr>
              </a:gs>
            </a:gsLst>
            <a:lin ang="12966676"/>
          </a:gradFill>
          <a:ln w="12700">
            <a:miter lim="400000"/>
          </a:ln>
        </p:spPr>
        <p:txBody>
          <a:bodyPr lIns="50800" tIns="50800" rIns="50800" bIns="50800" anchor="ctr"/>
          <a:lstStyle/>
          <a:p>
            <a:pPr>
              <a:defRPr sz="3200" cap="all" spc="512">
                <a:solidFill>
                  <a:srgbClr val="D9A95F"/>
                </a:solidFill>
                <a:latin typeface="Avenir Next Medium"/>
                <a:ea typeface="Avenir Next Medium"/>
                <a:cs typeface="Avenir Next Medium"/>
                <a:sym typeface="Avenir Next Medium"/>
              </a:defRPr>
            </a:pPr>
            <a:endParaRPr/>
          </a:p>
        </p:txBody>
      </p:sp>
      <p:pic>
        <p:nvPicPr>
          <p:cNvPr id="396" name="Ellipse.png" descr="Ellipse.png"/>
          <p:cNvPicPr>
            <a:picLocks noChangeAspect="1"/>
          </p:cNvPicPr>
          <p:nvPr/>
        </p:nvPicPr>
        <p:blipFill>
          <a:blip r:embed="rId3">
            <a:extLst/>
          </a:blip>
          <a:stretch>
            <a:fillRect/>
          </a:stretch>
        </p:blipFill>
        <p:spPr>
          <a:xfrm>
            <a:off x="4501994" y="-77858"/>
            <a:ext cx="24663912" cy="13871716"/>
          </a:xfrm>
          <a:prstGeom prst="rect">
            <a:avLst/>
          </a:prstGeom>
          <a:ln w="12700">
            <a:miter lim="400000"/>
          </a:ln>
        </p:spPr>
      </p:pic>
      <p:pic>
        <p:nvPicPr>
          <p:cNvPr id="397" name="Галерея изображений" descr="Галерея изображений"/>
          <p:cNvPicPr>
            <a:picLocks noChangeAspect="1"/>
          </p:cNvPicPr>
          <p:nvPr/>
        </p:nvPicPr>
        <p:blipFill>
          <a:blip r:embed="rId4">
            <a:extLst/>
          </a:blip>
          <a:srcRect t="52626" b="14168"/>
          <a:stretch>
            <a:fillRect/>
          </a:stretch>
        </p:blipFill>
        <p:spPr>
          <a:xfrm>
            <a:off x="2958931" y="1598319"/>
            <a:ext cx="17943114" cy="8940511"/>
          </a:xfrm>
          <a:prstGeom prst="rect">
            <a:avLst/>
          </a:prstGeom>
          <a:ln w="12700">
            <a:miter lim="400000"/>
          </a:ln>
        </p:spPr>
      </p:pic>
      <p:sp>
        <p:nvSpPr>
          <p:cNvPr id="398" name="Овал"/>
          <p:cNvSpPr/>
          <p:nvPr/>
        </p:nvSpPr>
        <p:spPr>
          <a:xfrm>
            <a:off x="19645362" y="2441730"/>
            <a:ext cx="1708636" cy="1739682"/>
          </a:xfrm>
          <a:prstGeom prst="ellipse">
            <a:avLst/>
          </a:prstGeom>
          <a:gradFill>
            <a:gsLst>
              <a:gs pos="0">
                <a:schemeClr val="accent4">
                  <a:lumOff val="6102"/>
                </a:schemeClr>
              </a:gs>
              <a:gs pos="100000">
                <a:schemeClr val="accent4">
                  <a:hueOff val="-1002857"/>
                  <a:satOff val="-14634"/>
                  <a:lumOff val="-3303"/>
                </a:schemeClr>
              </a:gs>
            </a:gsLst>
            <a:lin ang="5400000"/>
          </a:gradFill>
          <a:ln w="12700">
            <a:miter lim="400000"/>
          </a:ln>
        </p:spPr>
        <p:txBody>
          <a:bodyPr lIns="50800" tIns="50800" rIns="50800" bIns="50800" anchor="ctr"/>
          <a:lstStyle/>
          <a:p>
            <a:pPr>
              <a:defRPr sz="3200" cap="all" spc="512">
                <a:solidFill>
                  <a:srgbClr val="000000"/>
                </a:solidFill>
                <a:latin typeface="Avenir Next Medium"/>
                <a:ea typeface="Avenir Next Medium"/>
                <a:cs typeface="Avenir Next Medium"/>
                <a:sym typeface="Avenir Next Medium"/>
              </a:defRPr>
            </a:pPr>
            <a:endParaRPr/>
          </a:p>
        </p:txBody>
      </p:sp>
      <p:sp>
        <p:nvSpPr>
          <p:cNvPr id="399" name="Овал"/>
          <p:cNvSpPr/>
          <p:nvPr/>
        </p:nvSpPr>
        <p:spPr>
          <a:xfrm>
            <a:off x="21289102" y="-678243"/>
            <a:ext cx="2617321" cy="2642081"/>
          </a:xfrm>
          <a:prstGeom prst="ellipse">
            <a:avLst/>
          </a:prstGeom>
          <a:gradFill>
            <a:gsLst>
              <a:gs pos="0">
                <a:schemeClr val="accent4">
                  <a:lumOff val="6102"/>
                </a:schemeClr>
              </a:gs>
              <a:gs pos="100000">
                <a:schemeClr val="accent4">
                  <a:hueOff val="-1002857"/>
                  <a:satOff val="-14634"/>
                  <a:lumOff val="-3303"/>
                </a:schemeClr>
              </a:gs>
            </a:gsLst>
            <a:lin ang="5400000"/>
          </a:gradFill>
          <a:ln w="12700">
            <a:miter lim="400000"/>
          </a:ln>
        </p:spPr>
        <p:txBody>
          <a:bodyPr lIns="50800" tIns="50800" rIns="50800" bIns="50800" anchor="ctr"/>
          <a:lstStyle/>
          <a:p>
            <a:pPr>
              <a:defRPr sz="3200" cap="all" spc="512">
                <a:solidFill>
                  <a:srgbClr val="000000"/>
                </a:solidFill>
                <a:latin typeface="Avenir Next Medium"/>
                <a:ea typeface="Avenir Next Medium"/>
                <a:cs typeface="Avenir Next Medium"/>
                <a:sym typeface="Avenir Next Medium"/>
              </a:defRPr>
            </a:pPr>
            <a:endParaRPr/>
          </a:p>
        </p:txBody>
      </p:sp>
      <p:sp>
        <p:nvSpPr>
          <p:cNvPr id="400" name="Кружок"/>
          <p:cNvSpPr/>
          <p:nvPr/>
        </p:nvSpPr>
        <p:spPr>
          <a:xfrm>
            <a:off x="590709" y="11126868"/>
            <a:ext cx="1958403" cy="1961257"/>
          </a:xfrm>
          <a:prstGeom prst="ellipse">
            <a:avLst/>
          </a:prstGeom>
          <a:gradFill>
            <a:gsLst>
              <a:gs pos="0">
                <a:schemeClr val="accent4">
                  <a:lumOff val="6102"/>
                </a:schemeClr>
              </a:gs>
              <a:gs pos="100000">
                <a:schemeClr val="accent4">
                  <a:hueOff val="-1002857"/>
                  <a:satOff val="-14634"/>
                  <a:lumOff val="-3303"/>
                </a:schemeClr>
              </a:gs>
            </a:gsLst>
            <a:lin ang="5400000"/>
          </a:gradFill>
          <a:ln w="12700">
            <a:miter lim="400000"/>
          </a:ln>
        </p:spPr>
        <p:txBody>
          <a:bodyPr lIns="50800" tIns="50800" rIns="50800" bIns="50800" anchor="ctr"/>
          <a:lstStyle/>
          <a:p>
            <a:pPr>
              <a:defRPr sz="3200" cap="all" spc="512">
                <a:solidFill>
                  <a:srgbClr val="000000"/>
                </a:solidFill>
                <a:latin typeface="Avenir Next Medium"/>
                <a:ea typeface="Avenir Next Medium"/>
                <a:cs typeface="Avenir Next Medium"/>
                <a:sym typeface="Avenir Next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655" t="2222" r="1392"/>
          <a:stretch/>
        </p:blipFill>
        <p:spPr>
          <a:xfrm>
            <a:off x="0" y="0"/>
            <a:ext cx="24427544"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krobat Black"/>
        <a:ea typeface="Akrobat Black"/>
        <a:cs typeface="Akrobat Black"/>
      </a:majorFont>
      <a:minorFont>
        <a:latin typeface="Akrobat Black"/>
        <a:ea typeface="Akrobat Black"/>
        <a:cs typeface="Akrobat Black"/>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krobat Black"/>
        <a:ea typeface="Akrobat Black"/>
        <a:cs typeface="Akrobat Black"/>
      </a:majorFont>
      <a:minorFont>
        <a:latin typeface="Akrobat Black"/>
        <a:ea typeface="Akrobat Black"/>
        <a:cs typeface="Akrobat Black"/>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483</TotalTime>
  <Words>3390</Words>
  <Application>Microsoft Office PowerPoint</Application>
  <PresentationFormat>Произвольный</PresentationFormat>
  <Paragraphs>141</Paragraphs>
  <Slides>88</Slides>
  <Notes>87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88</vt:i4>
      </vt:variant>
    </vt:vector>
  </HeadingPairs>
  <TitlesOfParts>
    <vt:vector size="93" baseType="lpstr">
      <vt:lpstr>Akrobat Black</vt:lpstr>
      <vt:lpstr>Avenir Next Medium</vt:lpstr>
      <vt:lpstr>Avenir Next Regular</vt:lpstr>
      <vt:lpstr>Helvetica Neue</vt:lpstr>
      <vt:lpstr>New_Template1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освободись от</dc:title>
  <cp:lastModifiedBy>Катюшка</cp:lastModifiedBy>
  <cp:revision>20</cp:revision>
  <dcterms:modified xsi:type="dcterms:W3CDTF">2024-01-17T11:40:35Z</dcterms:modified>
</cp:coreProperties>
</file>