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1pPr>
    <a:lvl2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2pPr>
    <a:lvl3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3pPr>
    <a:lvl4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4pPr>
    <a:lvl5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5pPr>
    <a:lvl6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6pPr>
    <a:lvl7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7pPr>
    <a:lvl8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8pPr>
    <a:lvl9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Next Medium"/>
          <a:ea typeface="Avenir Next Medium"/>
          <a:cs typeface="Avenir Next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Next Medium"/>
          <a:ea typeface="Avenir Next Medium"/>
          <a:cs typeface="Avenir Next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Next Medium"/>
          <a:ea typeface="Avenir Next Medium"/>
          <a:cs typeface="Avenir Next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
          <a:latin typeface="Avenir Next Regular"/>
          <a:ea typeface="Avenir Next Regular"/>
          <a:cs typeface="Avenir Next Regular"/>
        </a:font>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
          <a:latin typeface="Avenir Next Regular"/>
          <a:ea typeface="Avenir Next Regular"/>
          <a:cs typeface="Avenir Next Regular"/>
        </a:font>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
          <a:latin typeface="Avenir Next Regular"/>
          <a:ea typeface="Avenir Next Regular"/>
          <a:cs typeface="Avenir Next Regular"/>
        </a:font>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50" autoAdjust="0"/>
  </p:normalViewPr>
  <p:slideViewPr>
    <p:cSldViewPr snapToGrid="0">
      <p:cViewPr varScale="1">
        <p:scale>
          <a:sx n="29" d="100"/>
          <a:sy n="29" d="100"/>
        </p:scale>
        <p:origin x="120" y="9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000">
        <a:latin typeface="Helvetica Neue"/>
        <a:ea typeface="Helvetica Neue"/>
        <a:cs typeface="Helvetica Neue"/>
        <a:sym typeface="Helvetica Neue"/>
      </a:defRPr>
    </a:lvl1pPr>
    <a:lvl2pPr indent="228600" defTabSz="457200" latinLnBrk="0">
      <a:lnSpc>
        <a:spcPct val="117999"/>
      </a:lnSpc>
      <a:defRPr sz="2000">
        <a:latin typeface="Helvetica Neue"/>
        <a:ea typeface="Helvetica Neue"/>
        <a:cs typeface="Helvetica Neue"/>
        <a:sym typeface="Helvetica Neue"/>
      </a:defRPr>
    </a:lvl2pPr>
    <a:lvl3pPr indent="457200" defTabSz="457200" latinLnBrk="0">
      <a:lnSpc>
        <a:spcPct val="117999"/>
      </a:lnSpc>
      <a:defRPr sz="2000">
        <a:latin typeface="Helvetica Neue"/>
        <a:ea typeface="Helvetica Neue"/>
        <a:cs typeface="Helvetica Neue"/>
        <a:sym typeface="Helvetica Neue"/>
      </a:defRPr>
    </a:lvl3pPr>
    <a:lvl4pPr indent="685800" defTabSz="457200" latinLnBrk="0">
      <a:lnSpc>
        <a:spcPct val="117999"/>
      </a:lnSpc>
      <a:defRPr sz="2000">
        <a:latin typeface="Helvetica Neue"/>
        <a:ea typeface="Helvetica Neue"/>
        <a:cs typeface="Helvetica Neue"/>
        <a:sym typeface="Helvetica Neue"/>
      </a:defRPr>
    </a:lvl4pPr>
    <a:lvl5pPr indent="914400" defTabSz="457200" latinLnBrk="0">
      <a:lnSpc>
        <a:spcPct val="117999"/>
      </a:lnSpc>
      <a:defRPr sz="2000">
        <a:latin typeface="Helvetica Neue"/>
        <a:ea typeface="Helvetica Neue"/>
        <a:cs typeface="Helvetica Neue"/>
        <a:sym typeface="Helvetica Neue"/>
      </a:defRPr>
    </a:lvl5pPr>
    <a:lvl6pPr indent="1143000" defTabSz="457200" latinLnBrk="0">
      <a:lnSpc>
        <a:spcPct val="117999"/>
      </a:lnSpc>
      <a:defRPr sz="2000">
        <a:latin typeface="Helvetica Neue"/>
        <a:ea typeface="Helvetica Neue"/>
        <a:cs typeface="Helvetica Neue"/>
        <a:sym typeface="Helvetica Neue"/>
      </a:defRPr>
    </a:lvl6pPr>
    <a:lvl7pPr indent="1371600" defTabSz="457200" latinLnBrk="0">
      <a:lnSpc>
        <a:spcPct val="117999"/>
      </a:lnSpc>
      <a:defRPr sz="2000">
        <a:latin typeface="Helvetica Neue"/>
        <a:ea typeface="Helvetica Neue"/>
        <a:cs typeface="Helvetica Neue"/>
        <a:sym typeface="Helvetica Neue"/>
      </a:defRPr>
    </a:lvl7pPr>
    <a:lvl8pPr indent="1600200" defTabSz="457200" latinLnBrk="0">
      <a:lnSpc>
        <a:spcPct val="117999"/>
      </a:lnSpc>
      <a:defRPr sz="2000">
        <a:latin typeface="Helvetica Neue"/>
        <a:ea typeface="Helvetica Neue"/>
        <a:cs typeface="Helvetica Neue"/>
        <a:sym typeface="Helvetica Neue"/>
      </a:defRPr>
    </a:lvl8pPr>
    <a:lvl9pPr indent="1828800" defTabSz="457200" latinLnBrk="0">
      <a:lnSpc>
        <a:spcPct val="117999"/>
      </a:lnSpc>
      <a:defRPr sz="2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Стояла тяжелая удушающая жара! Раскаленный песок Синайской пустыни простирался на сотни километров вокруг! Монотонное движение каравана нарушало лишь покачивание верблюжьих горбов. Иосиф, одиннадцатый сын Иакова, проданный братьями в рабство, направлялся в Египет вместе с караваном купцов-измаильтян.</a:t>
            </a:r>
          </a:p>
          <a:p>
            <a:r>
              <a:t>Братья жестоко обошлись с Иосифом, продав его в качестве обычного раба и навсегда лишив возможности увидеть своего отца. Для Иосифа это путешествие было невыносимо тяжелым.</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Иосиф посоветовал фараону найти мудрого человека, чтобы он приготовил страну к будущему бедствию. Впечатленный способностью Иосифа толковать сны, фараон сделал его правителем Египта. В тридцатилетнем возрасте он стал вторым человеком в стране после фараона. Толкование Иосифа в точности сбылось, и под его руководством Египет запасся достаточным количеством зерна в урожайные годы.</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На протяжении многих лет скептики и историки заявляли о том, что история об Иосифе – всего лишь миф и образец еврейского фольклора. Библейский рассказ о том, как юноша-раб стал правителем, они считали небылицей, а семилетний голод в Египте – чистой выдумкой.</a:t>
            </a:r>
          </a:p>
          <a:p>
            <a:r>
              <a:t>Однако, высеченные на скале надписи в районе первого порога Нила гласят:</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«Я запасался зерном и был бережлив. И когда начался многолетний голод, я поставлял зерно в свой город» (Археология и Библия, с. 305).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xfrm>
            <a:off x="381000" y="685800"/>
            <a:ext cx="6096000" cy="3429000"/>
          </a:xfrm>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t>«Вот уже семь лет Нил не выходит из берегов. Фруктов очень мало, овощей нет, не хватает всякого рода съестных припасов. Закрома открыты, но то, что там находилось, оскудело» (Археология и Библия, с. 306).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Также о снах фараона говорит фреска в египетской гробнице, на которой изображены семь тучных и семь тощих коров. Тот факт, что ненавистный семитский пастух добился столь высокого положения в Египте, не выглядит невероятным, если хорошо знать историю.</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t>Когда гиксосы-семиты вторглись в Египет, они свергли местную династию фараонов, основали свою собственную и правили страной 235 лет (примерно с 1780 по 1545 год до н.э.). Неудивительно, что в этот период гиксосы отдали предпочтение семиту Иосифу, а не уроженцу Египта.</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Археология позволила совершить путешествие  в прошлое. Библейское историческое повествование нашло подтверждение в надписях на глиняных табличках и папирусе, каменных стелах, гробницах и храмах.</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На протяжении веков скептики и критики высмеивали научные утверждения Библии, оспаривали ее историчность, издевались над ее пророчествами и ставили под сомнение ее духовный авторитет.</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t>Скептик Вольтер самоуверенно заявлял:</a:t>
            </a:r>
          </a:p>
          <a:p>
            <a:r>
              <a:t>«Я устал слушать банальные фразы, что двенадцать человек основали христианскую религию. Я докажу, что достаточно и одного человека, чтобы уничтожить ее» (Вандеман Д. «Молоты в огне», с. 15)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r>
              <a:t>В XVIII веке безбожник  Вольтер предсказал, что через столетие Библия будет предана забвению. Что сказал бы Вольтер сегодня? Забыта ли Библия? Примечательно, что тысячи Библий хранятся сегодня на том самом месте, где Вольтер сделал свое опрометчивое заявление.  Книжный рынок сегодня переполнен! Художественная литература преобладает. Люди покупают миллиарды книг в год, тратя на это огромные средства. Правда жизни такова, что многие сегодняшние бестселлеры завтра станут никому не нужными за исключением одного – Библии!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Даже гигантские пирамиды и статуя Сфинкса не вызвали у него интереса из-за сильной обиды на братьев.</a:t>
            </a:r>
          </a:p>
          <a:p>
            <a:r>
              <a:t>Египетские дворцы и культовые сооружения отличались великолепием и роскошью. Тогда Иосиф даже подумать не мог, что некогда станет правителем в этой богатой стране.</a:t>
            </a:r>
          </a:p>
          <a:p>
            <a:r>
              <a:t>Купцы продали Иосифа царедворцу Потифару, начальнику телохранителей фараона. Избалованный сын одного из богатейших жителей Ханаана стал прислугой у языческого вельможи.</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381000" y="685800"/>
            <a:ext cx="6096000" cy="3429000"/>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t>Что это за Книга, которая вызывает восхищение и преданность стольких людей? Какая таинственная сила сокрыта в Библии? Давайте позволим ей говорить за себя. Прежде всего, она утверждает, что вдохновлена Богом.</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t>«Все Писание богодухновенно...» (2 Тим. 3:16).</a:t>
            </a:r>
          </a:p>
          <a:p>
            <a:r>
              <a:t>В Библии также сообщается, что писали ее особые люди, находившиеся под водительством Святого Духа:</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xfrm>
            <a:off x="381000" y="685800"/>
            <a:ext cx="6096000" cy="3429000"/>
          </a:xfrm>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«Ибо никогда пророчество не было произносимо по воле человеческой, но изрекали его святые Божии человеки, будучи движимы Духом Святым» (2 Петр. 1:2). Эти заявление либо истинны, либо ложны. Если они истинны, тогда нет большего авторитета на Земле! Если они ложны, тогда это всего-навсего одна из множества книг.</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Археология доказывает правдивость библейского повествования!</a:t>
            </a:r>
          </a:p>
          <a:p>
            <a:r>
              <a:t>До XIX века о Древнем мире было мало что известно, за исключением того, о чем сообщала Библия. Никто не мог раскрыть тайну египетских иероглифов.</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t>В 1798 году Наполеон предпринял военную экспедицию в Египет. Помимо 38 тысяч солдат он взял с собой сто шестьдесят семь ученых из разных отраслей, чтобы они помогли ему лучше понять историю этой страны.</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xfrm>
            <a:off x="381000" y="685800"/>
            <a:ext cx="6096000" cy="3429000"/>
          </a:xfrm>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В 1799 году произошло значительное археологическое открытие. Один из наполеоновских солдат недалеко от города Розетта в дельте Нила раскопал плиту из черного базальта высотой 114 сантиметров и шириной 72 сантиметра.</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xfrm>
            <a:off x="381000" y="685800"/>
            <a:ext cx="6096000" cy="3429000"/>
          </a:xfrm>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r>
              <a:t>Эта находка, известная как Розеттский камень, сегодня хранится в Британском музее. На каменной плите содержится древний указ, высеченный трижды: на греческом — языке правителей Египта; демотическим письмом, которое в то время было в ходу у египтян; и древнеегипетским, которое использовали жрецы.</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 Двадцать лет спустя, в 1822 году, выдающийся молодой ученый Жан-Франсуа Шампольон поразил мир, расшифровав иероглифы на Розеттском камне. Огромное достояние Древнего Египта открылось ученым всего мира. Но, что самое главное, это наследие подтвердило правдивость Священного Писания.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xfrm>
            <a:off x="381000" y="685800"/>
            <a:ext cx="6096000" cy="3429000"/>
          </a:xfrm>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Недавние раскопки в древнем городе Эбла (современный Телль-Мардих в Сирии) потрясли научный мир. Население этого торгового города-государства составляло 300 тысяч человек.</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t>В школе писцов, примыкавшей к городскому дворцу, было найдено 14 тысяч глиняных табличек и фрагментов с надписями, датируемых, по меньшей мере, 2300 годом до н.э. Этот древний архив содержит официальные документы государства Эбла за более чем столетие на шумерском и семитском языках.</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Несчастный и напуганный Иосиф воззвал к Богу своего отца, решив быть верным Ему любой ценой.</a:t>
            </a:r>
          </a:p>
          <a:p>
            <a:r>
              <a:t>Потифар быстро разглядел в Иосифе порядочность и незаурядный организаторский талант. Он все больше расширял сферу его ответственности, пока Иосиф не стал управляющим над всем имением.</a:t>
            </a:r>
          </a:p>
          <a:p>
            <a:r>
              <a:t>Библия говорит об Иосифе:</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xfrm>
            <a:off x="381000" y="685800"/>
            <a:ext cx="6096000" cy="3429000"/>
          </a:xfrm>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r>
              <a:t>Это доказывает, что во времена Моисея у евреев, как и у других семитских народов, была развита письменность. Кроме того, в табличках Эблы встречаются имена библейских персонажей –Исав, Авраам и Израиль, а также названия географических мест – Синай и Иерусалим.</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xfrm>
            <a:off x="381000" y="685800"/>
            <a:ext cx="6096000" cy="3429000"/>
          </a:xfrm>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Но настоящей сенсацией стало упоминание Содома и Гоморры. До обнаружения этих табличек история этих двух нечестивых городов считалась вымыслом, поскольку они не упоминались ни в одном историческом документе, кроме Библии.</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xfrm>
            <a:off x="381000" y="685800"/>
            <a:ext cx="6096000" cy="3429000"/>
          </a:xfrm>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t>В свете последних открытий многие скептики были вынуждены признать, что Книга Бытие – не просто собрание древних пастушеских песен и легенд. Археологические находки в Эбле и других местах подтвердили подлинность Библии. Давид сказал:</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xfrm>
            <a:off x="381000" y="685800"/>
            <a:ext cx="6096000" cy="3429000"/>
          </a:xfrm>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r>
              <a:t>«Основание слова Твоего истинно» (Пс. 118:160).</a:t>
            </a:r>
          </a:p>
          <a:p>
            <a:r>
              <a:t>Исаия соглашается:</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xfrm>
            <a:off x="381000" y="685800"/>
            <a:ext cx="6096000" cy="3429000"/>
          </a:xfrm>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t>«Ибо так говорит Господь, сотворивший небеса, Он, Бог, образовавший землю и создавший ее… Я Господь, изрекающий правду, открывающий истину» (Ис. 45:18, 19).</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xfrm>
            <a:off x="381000" y="685800"/>
            <a:ext cx="6096000" cy="3429000"/>
          </a:xfrm>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r>
              <a:t>Но Можем ли мы быть уверены, что древний текст Библии дошел до нас без изменений? Да! Несмотря на то, что священные книги тысячелетиями переписывались вручную, текст Библии дошел до нас практически без изменений.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xfrm>
            <a:off x="381000" y="685800"/>
            <a:ext cx="6096000" cy="3429000"/>
          </a:xfrm>
          <a:prstGeom prst="rect">
            <a:avLst/>
          </a:prstGeom>
        </p:spPr>
        <p:txBody>
          <a:bodyPr/>
          <a:lstStyle/>
          <a:p>
            <a:endParaRPr/>
          </a:p>
        </p:txBody>
      </p:sp>
      <p:sp>
        <p:nvSpPr>
          <p:cNvPr id="526" name="Shape 526"/>
          <p:cNvSpPr>
            <a:spLocks noGrp="1"/>
          </p:cNvSpPr>
          <p:nvPr>
            <p:ph type="body" sz="quarter" idx="1"/>
          </p:nvPr>
        </p:nvSpPr>
        <p:spPr>
          <a:prstGeom prst="rect">
            <a:avLst/>
          </a:prstGeom>
        </p:spPr>
        <p:txBody>
          <a:bodyPr/>
          <a:lstStyle/>
          <a:p>
            <a:r>
              <a:t>Летом 1947 года пастух-бедуин Мухаммед Эд-Дхиб искал потерявшуюся козу на северо-западном побережье Мертвого моря. Увидев отверстие в скале, он бросил в него камень и услышав звук разбитой посуды. В этой и соседних пещерах в глиняных сосудах были обнаружены знаменитые Кумранские рукописи, или свитки Мертвого моря, содержавшие полностью или частично все книги Ветхого Завета, за исключением книги Есфирь.</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xfrm>
            <a:off x="381000" y="685800"/>
            <a:ext cx="6096000" cy="3429000"/>
          </a:xfrm>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r>
              <a:t>Позже археологи обнаружили руины поселения ессеев – еврейской религиозной группы времен Христа. Они вели аскетический образ жизни и занимались переписыванием Священных Писаний. Во время раскопок была найдена медная урна с пятьюстами монетами, позволившими установить точную дату существования этого поселения.</a:t>
            </a:r>
          </a:p>
          <a:p>
            <a:r>
              <a:t>В помещении, где трудились переписчики, были найдены чернильницы с высохшими чернилами. Они имели одинаковый состав с чернилами на свитках Мертвого моря!</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381000" y="685800"/>
            <a:ext cx="6096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t>Очевидно, узнав, что римская армия направляется через Иорданскую долину, чтобы разрушить Иерусалим, ессеи запечатали свои свитки в глиняные сосуды и спрятали их в пещерах в надежде сохранить.</a:t>
            </a:r>
          </a:p>
          <a:p>
            <a:r>
              <a:t>Однако исторические свидетельства указывают на то, что римляне полностью уничтожили общину ессеев. Спрятанные в пещерах свитки находились там до 1947 года!</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xfrm>
            <a:off x="381000" y="685800"/>
            <a:ext cx="6096000" cy="3429000"/>
          </a:xfrm>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r>
              <a:t>Среди Кумранских рукописей был найден свиток пророка Исаии – длиной 734 сантиметра и в отличном состоянии. Он содержал практически полный текст книги – от первого до последнего стиха. Необычная находка оказалась на тысячу лет старше, чем древнейшая библейская рукопись на еврейском языке.</a:t>
            </a:r>
          </a:p>
          <a:p>
            <a:r>
              <a:t>В Книге пророка Исаии упоминается имя ассирийского царя Саргона. Поскольку этого имени не оказалось в списке царей, правивших в то время, в достоверности Библии были сомнения.</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«И увидел господин его, что Господь с ним и что всему, что он делает, Господь в руках его дает успех» (Быт. 39:3).</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xfrm>
            <a:off x="381000" y="685800"/>
            <a:ext cx="6096000" cy="3429000"/>
          </a:xfrm>
          <a:prstGeom prst="rect">
            <a:avLst/>
          </a:prstGeom>
        </p:spPr>
        <p:txBody>
          <a:bodyPr/>
          <a:lstStyle/>
          <a:p>
            <a:endParaRPr/>
          </a:p>
        </p:txBody>
      </p:sp>
      <p:sp>
        <p:nvSpPr>
          <p:cNvPr id="562" name="Shape 562"/>
          <p:cNvSpPr>
            <a:spLocks noGrp="1"/>
          </p:cNvSpPr>
          <p:nvPr>
            <p:ph type="body" sz="quarter" idx="1"/>
          </p:nvPr>
        </p:nvSpPr>
        <p:spPr>
          <a:prstGeom prst="rect">
            <a:avLst/>
          </a:prstGeom>
        </p:spPr>
        <p:txBody>
          <a:bodyPr/>
          <a:lstStyle/>
          <a:p>
            <a:r>
              <a:t> В XIX веке французский ученый Поль Ботта проводил раскопки в Хорсабаде и обнаружил барельефы, которые, как позже выяснилось, украшали дворец забытого царя! На одном из барельефов была изображена голова ассирийского царя Саргона II, а одна из надписей содержала его слова: «Я осадил и завоевал Самарию и увел в плен 27290 ее жителей».  И снова лопатка археолога оказалась на стороне Слова Божьего.</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xfrm>
            <a:off x="381000" y="685800"/>
            <a:ext cx="6096000" cy="3429000"/>
          </a:xfrm>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r>
              <a:t>Некоторые ученые полагали, что книга пророка Исаии писалась разными авторами в течение долгого периода времени и что на самом деле это несколько разных книг, искусственно объединенных в одну. Однако свитки Мертвого моря доказывают, что одна книга, написанная одним автором –Исаией.</a:t>
            </a:r>
          </a:p>
          <a:p>
            <a:r>
              <a:t>Совпадают ли текст книги Исаии, найденной среди рукописей Мертвого моря, и текст этой книги в современной Библии?</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381000" y="685800"/>
            <a:ext cx="6096000" cy="3429000"/>
          </a:xfrm>
          <a:prstGeom prst="rect">
            <a:avLst/>
          </a:prstGeom>
        </p:spPr>
        <p:txBody>
          <a:bodyPr/>
          <a:lstStyle/>
          <a:p>
            <a:endParaRPr/>
          </a:p>
        </p:txBody>
      </p:sp>
      <p:sp>
        <p:nvSpPr>
          <p:cNvPr id="580" name="Shape 580"/>
          <p:cNvSpPr>
            <a:spLocks noGrp="1"/>
          </p:cNvSpPr>
          <p:nvPr>
            <p:ph type="body" sz="quarter" idx="1"/>
          </p:nvPr>
        </p:nvSpPr>
        <p:spPr>
          <a:prstGeom prst="rect">
            <a:avLst/>
          </a:prstGeom>
        </p:spPr>
        <p:txBody>
          <a:bodyPr/>
          <a:lstStyle/>
          <a:p>
            <a:r>
              <a:t>Профессор Миллар Берроуз из Йельского университета заявляет:</a:t>
            </a:r>
          </a:p>
          <a:p>
            <a:r>
              <a:t>«Есть несущественные ошибки и добавления, но нет ни одного значимого добавления или упущения» (Библейский археолог, XI, № 10, с. 60, 61).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noRot="1" noChangeAspect="1"/>
          </p:cNvSpPr>
          <p:nvPr>
            <p:ph type="sldImg"/>
          </p:nvPr>
        </p:nvSpPr>
        <p:spPr>
          <a:xfrm>
            <a:off x="381000" y="685800"/>
            <a:ext cx="6096000" cy="3429000"/>
          </a:xfrm>
          <a:prstGeom prst="rect">
            <a:avLst/>
          </a:prstGeom>
        </p:spPr>
        <p:txBody>
          <a:bodyPr/>
          <a:lstStyle/>
          <a:p>
            <a:endParaRPr/>
          </a:p>
        </p:txBody>
      </p:sp>
      <p:sp>
        <p:nvSpPr>
          <p:cNvPr id="590" name="Shape 590"/>
          <p:cNvSpPr>
            <a:spLocks noGrp="1"/>
          </p:cNvSpPr>
          <p:nvPr>
            <p:ph type="body" sz="quarter" idx="1"/>
          </p:nvPr>
        </p:nvSpPr>
        <p:spPr>
          <a:prstGeom prst="rect">
            <a:avLst/>
          </a:prstGeom>
        </p:spPr>
        <p:txBody>
          <a:bodyPr/>
          <a:lstStyle/>
          <a:p>
            <a:r>
              <a:t>Ученые были поражены, узнав, что Ветхий Завет дошел до нас через столько веков практически без изменений!</a:t>
            </a:r>
          </a:p>
          <a:p>
            <a:r>
              <a:t>До XIX века многие ученые считали, что Вавилон построила царица Семирамида. Тем не менее, в Библии пророк Даниил цитирует слова Навуходоносора:</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xfrm>
            <a:off x="381000" y="685800"/>
            <a:ext cx="6096000" cy="3429000"/>
          </a:xfrm>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r>
              <a:t>«Это ли не величественный Вавилон, который построил я» (Дан. 4:27).</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381000" y="685800"/>
            <a:ext cx="6096000" cy="3429000"/>
          </a:xfrm>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r>
              <a:t>Кто прав? В 1899 году немецкий археолог Роберт Колдевей приступил к раскопкам древнего Вавилона и обнаружил десятки тысяч кирпичей с печатью Навуходоносора.</a:t>
            </a:r>
          </a:p>
          <a:p>
            <a:r>
              <a:t>Археологи также обнаружили в Вавилоне клинописную табличку, в которой перечисляются достижения Навуходоносора. В ней есть удивительно знакомые слова: «Это ли не величественный Вавилон, который построил я?»</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xfrm>
            <a:off x="381000" y="685800"/>
            <a:ext cx="6096000" cy="3429000"/>
          </a:xfrm>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r>
              <a:t>Кирпичи и цилиндры, таблички и манускрипты доказывают правдивость Библии. Однако не менее убедительным доказательством богодухновенности Библии является ее способность предсказывать будущее.</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Shape 631"/>
          <p:cNvSpPr>
            <a:spLocks noGrp="1" noRot="1" noChangeAspect="1"/>
          </p:cNvSpPr>
          <p:nvPr>
            <p:ph type="sldImg"/>
          </p:nvPr>
        </p:nvSpPr>
        <p:spPr>
          <a:xfrm>
            <a:off x="381000" y="685800"/>
            <a:ext cx="6096000" cy="3429000"/>
          </a:xfrm>
          <a:prstGeom prst="rect">
            <a:avLst/>
          </a:prstGeom>
        </p:spPr>
        <p:txBody>
          <a:bodyPr/>
          <a:lstStyle/>
          <a:p>
            <a:endParaRPr/>
          </a:p>
        </p:txBody>
      </p:sp>
      <p:sp>
        <p:nvSpPr>
          <p:cNvPr id="632" name="Shape 632"/>
          <p:cNvSpPr>
            <a:spLocks noGrp="1"/>
          </p:cNvSpPr>
          <p:nvPr>
            <p:ph type="body" sz="quarter" idx="1"/>
          </p:nvPr>
        </p:nvSpPr>
        <p:spPr>
          <a:prstGeom prst="rect">
            <a:avLst/>
          </a:prstGeom>
        </p:spPr>
        <p:txBody>
          <a:bodyPr/>
          <a:lstStyle/>
          <a:p>
            <a:r>
              <a:t>«Я Бог, и нет иного Бога... Я возвещаю от начала, что будет в конце, и от древних времен то, что еще не сделалось...» (Ис. 46:9, 10).</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xfrm>
            <a:off x="381000" y="685800"/>
            <a:ext cx="6096000" cy="3429000"/>
          </a:xfrm>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p>
            <a:r>
              <a:t>Прежде чем Вавилон достиг апогея своего могущества и славы, Божья книга предсказала его падение.</a:t>
            </a:r>
          </a:p>
          <a:p>
            <a:r>
              <a:t>«И Вавилон, краса царств, гордость Халдеев, будет ниспровержен Богом, как Содом и Гоморра» (Ис. 13:19).</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xfrm>
            <a:off x="381000" y="685800"/>
            <a:ext cx="6096000" cy="3429000"/>
          </a:xfrm>
          <a:prstGeom prst="rect">
            <a:avLst/>
          </a:prstGeom>
        </p:spPr>
        <p:txBody>
          <a:bodyPr/>
          <a:lstStyle/>
          <a:p>
            <a:endParaRPr/>
          </a:p>
        </p:txBody>
      </p:sp>
      <p:sp>
        <p:nvSpPr>
          <p:cNvPr id="656" name="Shape 656"/>
          <p:cNvSpPr>
            <a:spLocks noGrp="1"/>
          </p:cNvSpPr>
          <p:nvPr>
            <p:ph type="body" sz="quarter" idx="1"/>
          </p:nvPr>
        </p:nvSpPr>
        <p:spPr>
          <a:prstGeom prst="rect">
            <a:avLst/>
          </a:prstGeom>
        </p:spPr>
        <p:txBody>
          <a:bodyPr/>
          <a:lstStyle/>
          <a:p>
            <a:r>
              <a:t>Библия даже предсказала, кто низложит это могущественное царство:</a:t>
            </a:r>
          </a:p>
          <a:p>
            <a:r>
              <a:t>«Господь возбудил дух царей Мидийских, потому что у Него есть намерение против Вавилона, чтобы истребить его» (Иер. 51:11).  Имя человека, который выступит с армией против Вавилона, было предсказано за 150 лет до его рождения:</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r>
              <a:t>Когда все, казалось бы, шло хорошо, жена Потифара ложно обвинила Иосифа в домогательстве, и Потифар бросил его в тюрьму. Однако честность и организаторские способности Иосифа проявились и там. Начальник тюрьмы назначил его надзирателем за всеми узниками.</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noRot="1" noChangeAspect="1"/>
          </p:cNvSpPr>
          <p:nvPr>
            <p:ph type="sldImg"/>
          </p:nvPr>
        </p:nvSpPr>
        <p:spPr>
          <a:xfrm>
            <a:off x="381000" y="685800"/>
            <a:ext cx="6096000" cy="3429000"/>
          </a:xfrm>
          <a:prstGeom prst="rect">
            <a:avLst/>
          </a:prstGeom>
        </p:spPr>
        <p:txBody>
          <a:bodyPr/>
          <a:lstStyle/>
          <a:p>
            <a:endParaRPr/>
          </a:p>
        </p:txBody>
      </p:sp>
      <p:sp>
        <p:nvSpPr>
          <p:cNvPr id="668" name="Shape 668"/>
          <p:cNvSpPr>
            <a:spLocks noGrp="1"/>
          </p:cNvSpPr>
          <p:nvPr>
            <p:ph type="body" sz="quarter" idx="1"/>
          </p:nvPr>
        </p:nvSpPr>
        <p:spPr>
          <a:prstGeom prst="rect">
            <a:avLst/>
          </a:prstGeom>
        </p:spPr>
        <p:txBody>
          <a:bodyPr/>
          <a:lstStyle/>
          <a:p>
            <a:r>
              <a:rPr dirty="0"/>
              <a:t>«</a:t>
            </a:r>
            <a:r>
              <a:rPr dirty="0" err="1"/>
              <a:t>Так</a:t>
            </a:r>
            <a:r>
              <a:rPr dirty="0"/>
              <a:t> </a:t>
            </a:r>
            <a:r>
              <a:rPr dirty="0" err="1"/>
              <a:t>говорит</a:t>
            </a:r>
            <a:r>
              <a:rPr dirty="0"/>
              <a:t> </a:t>
            </a:r>
            <a:r>
              <a:rPr dirty="0" err="1"/>
              <a:t>Господь</a:t>
            </a:r>
            <a:r>
              <a:rPr dirty="0"/>
              <a:t> </a:t>
            </a:r>
            <a:r>
              <a:rPr dirty="0" err="1"/>
              <a:t>помазаннику</a:t>
            </a:r>
            <a:r>
              <a:rPr dirty="0"/>
              <a:t> </a:t>
            </a:r>
            <a:r>
              <a:rPr dirty="0" err="1"/>
              <a:t>Своему</a:t>
            </a:r>
            <a:r>
              <a:rPr dirty="0"/>
              <a:t> </a:t>
            </a:r>
            <a:r>
              <a:rPr dirty="0" err="1"/>
              <a:t>Киру</a:t>
            </a:r>
            <a:r>
              <a:rPr dirty="0"/>
              <a:t>: Я </a:t>
            </a:r>
            <a:r>
              <a:rPr dirty="0" err="1"/>
              <a:t>держу</a:t>
            </a:r>
            <a:r>
              <a:rPr dirty="0"/>
              <a:t> </a:t>
            </a:r>
            <a:r>
              <a:rPr dirty="0" err="1"/>
              <a:t>тебя</a:t>
            </a:r>
            <a:r>
              <a:rPr dirty="0"/>
              <a:t> </a:t>
            </a:r>
            <a:r>
              <a:rPr dirty="0" err="1"/>
              <a:t>за</a:t>
            </a:r>
            <a:r>
              <a:rPr dirty="0"/>
              <a:t> </a:t>
            </a:r>
            <a:r>
              <a:rPr dirty="0" err="1"/>
              <a:t>правую</a:t>
            </a:r>
            <a:r>
              <a:rPr dirty="0"/>
              <a:t> </a:t>
            </a:r>
            <a:r>
              <a:rPr dirty="0" err="1"/>
              <a:t>руку</a:t>
            </a:r>
            <a:r>
              <a:rPr dirty="0"/>
              <a:t>… </a:t>
            </a:r>
            <a:r>
              <a:rPr dirty="0" err="1"/>
              <a:t>чтоб</a:t>
            </a:r>
            <a:r>
              <a:rPr dirty="0"/>
              <a:t> </a:t>
            </a:r>
            <a:r>
              <a:rPr dirty="0" err="1"/>
              <a:t>отворялись</a:t>
            </a:r>
            <a:r>
              <a:rPr dirty="0"/>
              <a:t> </a:t>
            </a:r>
            <a:r>
              <a:rPr dirty="0" err="1"/>
              <a:t>для</a:t>
            </a:r>
            <a:r>
              <a:rPr dirty="0"/>
              <a:t> </a:t>
            </a:r>
            <a:r>
              <a:rPr dirty="0" err="1"/>
              <a:t>тебя</a:t>
            </a:r>
            <a:r>
              <a:rPr dirty="0"/>
              <a:t> </a:t>
            </a:r>
            <a:r>
              <a:rPr dirty="0" err="1"/>
              <a:t>двери</a:t>
            </a:r>
            <a:r>
              <a:rPr dirty="0"/>
              <a:t>, и </a:t>
            </a:r>
            <a:r>
              <a:rPr dirty="0" err="1"/>
              <a:t>ворота</a:t>
            </a:r>
            <a:r>
              <a:rPr dirty="0"/>
              <a:t> </a:t>
            </a:r>
            <a:r>
              <a:rPr dirty="0" err="1"/>
              <a:t>не</a:t>
            </a:r>
            <a:r>
              <a:rPr dirty="0"/>
              <a:t> </a:t>
            </a:r>
            <a:r>
              <a:rPr dirty="0" err="1"/>
              <a:t>затворялись</a:t>
            </a:r>
            <a:r>
              <a:rPr dirty="0" smtClean="0"/>
              <a:t>»</a:t>
            </a:r>
            <a:r>
              <a:rPr lang="ru-RU" dirty="0" smtClean="0"/>
              <a:t>.</a:t>
            </a:r>
            <a:r>
              <a:rPr dirty="0" smtClean="0"/>
              <a:t> </a:t>
            </a:r>
            <a:r>
              <a:rPr dirty="0"/>
              <a:t>(</a:t>
            </a:r>
            <a:r>
              <a:rPr dirty="0" err="1"/>
              <a:t>Ис</a:t>
            </a:r>
            <a:r>
              <a:rPr dirty="0"/>
              <a:t>. 45:1)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xfrm>
            <a:off x="381000" y="685800"/>
            <a:ext cx="6096000" cy="3429000"/>
          </a:xfrm>
          <a:prstGeom prst="rect">
            <a:avLst/>
          </a:prstGeom>
        </p:spPr>
        <p:txBody>
          <a:bodyPr/>
          <a:lstStyle/>
          <a:p>
            <a:endParaRPr/>
          </a:p>
        </p:txBody>
      </p:sp>
      <p:sp>
        <p:nvSpPr>
          <p:cNvPr id="678" name="Shape 678"/>
          <p:cNvSpPr>
            <a:spLocks noGrp="1"/>
          </p:cNvSpPr>
          <p:nvPr>
            <p:ph type="body" sz="quarter" idx="1"/>
          </p:nvPr>
        </p:nvSpPr>
        <p:spPr>
          <a:prstGeom prst="rect">
            <a:avLst/>
          </a:prstGeom>
        </p:spPr>
        <p:txBody>
          <a:bodyPr/>
          <a:lstStyle/>
          <a:p>
            <a:r>
              <a:t>Исполнились ли эти библейские пророчества? Несомненно! В Персидском зале Британского музея находится так называемый цилиндр Кира, найденный при раскопках Вавилона. На нем выбит рассказ Кира о своем завоевании Вавилона.</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xfrm>
            <a:off x="381000" y="685800"/>
            <a:ext cx="6096000" cy="3429000"/>
          </a:xfrm>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p>
            <a:r>
              <a:t>Библия предсказала не только разрушение Вавилона, но и его запустение:</a:t>
            </a:r>
          </a:p>
          <a:p>
            <a:r>
              <a:t>«И Вавилон будет грудою развалин...» (Иер. 51:37).</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noRot="1" noChangeAspect="1"/>
          </p:cNvSpPr>
          <p:nvPr>
            <p:ph type="sldImg"/>
          </p:nvPr>
        </p:nvSpPr>
        <p:spPr>
          <a:xfrm>
            <a:off x="381000" y="685800"/>
            <a:ext cx="6096000" cy="3429000"/>
          </a:xfrm>
          <a:prstGeom prst="rect">
            <a:avLst/>
          </a:prstGeom>
        </p:spPr>
        <p:txBody>
          <a:bodyPr/>
          <a:lstStyle/>
          <a:p>
            <a:endParaRPr/>
          </a:p>
        </p:txBody>
      </p:sp>
      <p:sp>
        <p:nvSpPr>
          <p:cNvPr id="702" name="Shape 702"/>
          <p:cNvSpPr>
            <a:spLocks noGrp="1"/>
          </p:cNvSpPr>
          <p:nvPr>
            <p:ph type="body" sz="quarter" idx="1"/>
          </p:nvPr>
        </p:nvSpPr>
        <p:spPr>
          <a:prstGeom prst="rect">
            <a:avLst/>
          </a:prstGeom>
        </p:spPr>
        <p:txBody>
          <a:bodyPr/>
          <a:lstStyle/>
          <a:p>
            <a:r>
              <a:t>«Не заселится никогда... Но будут обитать в нем звери пустыни» (Ис. 13:20, 21).</a:t>
            </a:r>
          </a:p>
          <a:p>
            <a:r>
              <a:t>Только Бог мог предвидеть будущее и так точно предсказать судьбу некогда могущественного Вавилонского царства.</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xfrm>
            <a:off x="381000" y="685800"/>
            <a:ext cx="6096000" cy="3429000"/>
          </a:xfrm>
          <a:prstGeom prst="rect">
            <a:avLst/>
          </a:prstGeom>
        </p:spPr>
        <p:txBody>
          <a:bodyPr/>
          <a:lstStyle/>
          <a:p>
            <a:endParaRPr/>
          </a:p>
        </p:txBody>
      </p:sp>
      <p:sp>
        <p:nvSpPr>
          <p:cNvPr id="710" name="Shape 710"/>
          <p:cNvSpPr>
            <a:spLocks noGrp="1"/>
          </p:cNvSpPr>
          <p:nvPr>
            <p:ph type="body" sz="quarter" idx="1"/>
          </p:nvPr>
        </p:nvSpPr>
        <p:spPr>
          <a:prstGeom prst="rect">
            <a:avLst/>
          </a:prstGeom>
        </p:spPr>
        <p:txBody>
          <a:bodyPr/>
          <a:lstStyle/>
          <a:p>
            <a:r>
              <a:t>Исследователь А. Генри Лейард так описывает местность, где находился древний Вавилон:</a:t>
            </a:r>
          </a:p>
          <a:p>
            <a:r>
              <a:t>«Бесформенные груды мусора покрывают тысячи квадратных метров… Место, где стоял Вавилон, стало голой и страшной пустыней. С редких деревьев взмывают в небо совы, и зловонный шакал скулит на заброшенной борозде» (Открытия среди руин Ниневии и Вавилона, с. 413)</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noRot="1" noChangeAspect="1"/>
          </p:cNvSpPr>
          <p:nvPr>
            <p:ph type="sldImg"/>
          </p:nvPr>
        </p:nvSpPr>
        <p:spPr>
          <a:xfrm>
            <a:off x="381000" y="685800"/>
            <a:ext cx="6096000" cy="3429000"/>
          </a:xfrm>
          <a:prstGeom prst="rect">
            <a:avLst/>
          </a:prstGeom>
        </p:spPr>
        <p:txBody>
          <a:bodyPr/>
          <a:lstStyle/>
          <a:p>
            <a:endParaRPr/>
          </a:p>
        </p:txBody>
      </p:sp>
      <p:sp>
        <p:nvSpPr>
          <p:cNvPr id="722" name="Shape 722"/>
          <p:cNvSpPr>
            <a:spLocks noGrp="1"/>
          </p:cNvSpPr>
          <p:nvPr>
            <p:ph type="body" sz="quarter" idx="1"/>
          </p:nvPr>
        </p:nvSpPr>
        <p:spPr>
          <a:prstGeom prst="rect">
            <a:avLst/>
          </a:prstGeom>
        </p:spPr>
        <p:txBody>
          <a:bodyPr/>
          <a:lstStyle/>
          <a:p>
            <a:r>
              <a:t>От былой славы Вавилона не осталось ничего, кроме его названия на дорожном указателе! Нам остается только согласиться с древним пророком:</a:t>
            </a:r>
          </a:p>
          <a:p>
            <a:r>
              <a:t>«Трава засыхает, цвет увядает, а слово Бога нашего пребудет вечно» (Ис. 40:8).</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noRot="1" noChangeAspect="1"/>
          </p:cNvSpPr>
          <p:nvPr>
            <p:ph type="sldImg"/>
          </p:nvPr>
        </p:nvSpPr>
        <p:spPr>
          <a:xfrm>
            <a:off x="381000" y="685800"/>
            <a:ext cx="6096000" cy="3429000"/>
          </a:xfrm>
          <a:prstGeom prst="rect">
            <a:avLst/>
          </a:prstGeom>
        </p:spPr>
        <p:txBody>
          <a:bodyPr/>
          <a:lstStyle/>
          <a:p>
            <a:endParaRPr/>
          </a:p>
        </p:txBody>
      </p:sp>
      <p:sp>
        <p:nvSpPr>
          <p:cNvPr id="732" name="Shape 732"/>
          <p:cNvSpPr>
            <a:spLocks noGrp="1"/>
          </p:cNvSpPr>
          <p:nvPr>
            <p:ph type="body" sz="quarter" idx="1"/>
          </p:nvPr>
        </p:nvSpPr>
        <p:spPr>
          <a:prstGeom prst="rect">
            <a:avLst/>
          </a:prstGeom>
        </p:spPr>
        <p:txBody>
          <a:bodyPr/>
          <a:lstStyle/>
          <a:p>
            <a:r>
              <a:t>Однако, Библия не ограничивается правдивой историей, научными фактами и исполнившимися пророчествами. Сердцевина этой Книги – рассказ о том, что произошло на холме за стенами Иерусалима почти двадцать веков назад. И это событие имеет ключевое значение!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noRot="1" noChangeAspect="1"/>
          </p:cNvSpPr>
          <p:nvPr>
            <p:ph type="sldImg"/>
          </p:nvPr>
        </p:nvSpPr>
        <p:spPr>
          <a:xfrm>
            <a:off x="381000" y="685800"/>
            <a:ext cx="6096000" cy="3429000"/>
          </a:xfrm>
          <a:prstGeom prst="rect">
            <a:avLst/>
          </a:prstGeom>
        </p:spPr>
        <p:txBody>
          <a:bodyPr/>
          <a:lstStyle/>
          <a:p>
            <a:endParaRPr/>
          </a:p>
        </p:txBody>
      </p:sp>
      <p:sp>
        <p:nvSpPr>
          <p:cNvPr id="741" name="Shape 741"/>
          <p:cNvSpPr>
            <a:spLocks noGrp="1"/>
          </p:cNvSpPr>
          <p:nvPr>
            <p:ph type="body" sz="quarter" idx="1"/>
          </p:nvPr>
        </p:nvSpPr>
        <p:spPr>
          <a:prstGeom prst="rect">
            <a:avLst/>
          </a:prstGeom>
        </p:spPr>
        <p:txBody>
          <a:bodyPr/>
          <a:lstStyle/>
          <a:p>
            <a:r>
              <a:t>Либо Сын живого Бога умер на этом кресте, либо нет. </a:t>
            </a:r>
            <a:br/>
            <a:r>
              <a:t>Либо Он был Тем, Кем Его представляет Библия, либо Он не был Им. Была ли Голгофа в действительности или это выдумка? Мы должны знать это наверняка.</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xfrm>
            <a:off x="381000" y="685800"/>
            <a:ext cx="6096000" cy="3429000"/>
          </a:xfrm>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r>
              <a:t> Иисус Христос сказал:</a:t>
            </a:r>
          </a:p>
          <a:p>
            <a:r>
              <a:t>«Исследуйте Писания, ибо вы думаете чрез них иметь жизнь вечную; а они свидетельствуют о Мне» (Ин. 5:39).</a:t>
            </a:r>
          </a:p>
          <a:p>
            <a:r>
              <a:t>Иисус говорил о Ветхом Завете, так как Новый Завет еще не был написан. И когда вы будете читать книги Ветхого Завета, вы обнаружите, что они свидетельствуют о грядущем Мессии и рассказывают о Его миссии любви и спасения.</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xfrm>
            <a:off x="381000" y="685800"/>
            <a:ext cx="6096000" cy="3429000"/>
          </a:xfrm>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r>
              <a:t>Иисус обратил на это внимание Своих учеников:</a:t>
            </a:r>
          </a:p>
          <a:p>
            <a:r>
              <a:t>«И сказал им: вот то, о чем Я вам говорил, еще быв с вами, что надлежит исполниться всему, написанному о Мне в законе Моисеевом и в пророках и псалмах» (Лк. 24:44).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t>Несколько лет спустя фараону приснились странные сны, которые встревожили его. Он созвал жрецов-прорицателей и мудрецов, но они не смогли истолковать сны фараону. Тогда виночерпий фараона рассказал царю о том, как Иосиф в тюрьме истолковал его сон и как это толкование в точности исполнилось</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Shape 773"/>
          <p:cNvSpPr>
            <a:spLocks noGrp="1" noRot="1" noChangeAspect="1"/>
          </p:cNvSpPr>
          <p:nvPr>
            <p:ph type="sldImg"/>
          </p:nvPr>
        </p:nvSpPr>
        <p:spPr>
          <a:xfrm>
            <a:off x="381000" y="685800"/>
            <a:ext cx="6096000" cy="3429000"/>
          </a:xfrm>
          <a:prstGeom prst="rect">
            <a:avLst/>
          </a:prstGeom>
        </p:spPr>
        <p:txBody>
          <a:bodyPr/>
          <a:lstStyle/>
          <a:p>
            <a:endParaRPr/>
          </a:p>
        </p:txBody>
      </p:sp>
      <p:sp>
        <p:nvSpPr>
          <p:cNvPr id="774" name="Shape 774"/>
          <p:cNvSpPr>
            <a:spLocks noGrp="1"/>
          </p:cNvSpPr>
          <p:nvPr>
            <p:ph type="body" sz="quarter" idx="1"/>
          </p:nvPr>
        </p:nvSpPr>
        <p:spPr>
          <a:prstGeom prst="rect">
            <a:avLst/>
          </a:prstGeom>
        </p:spPr>
        <p:txBody>
          <a:bodyPr/>
          <a:lstStyle/>
          <a:p>
            <a:r>
              <a:t>Ветхий Завет пророчествует о Христе, а Новый Завет повествует о Его жизни. Вся Библия посвящена Иисусу Христу, Который пришел показать мятежной планете подлинный характер Своего Отец.</a:t>
            </a:r>
          </a:p>
          <a:p>
            <a:r>
              <a:t>Пожалуй, Главным доказательством того, что Библия – это Слово Божье, является ее способность менять человеческие жизни. Она несет в себе животворящую силу, преображая человеческий характер и вселяя надежду.</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xfrm>
            <a:off x="381000" y="685800"/>
            <a:ext cx="6096000" cy="3429000"/>
          </a:xfrm>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r>
              <a:t>Иисус обещал:</a:t>
            </a:r>
          </a:p>
          <a:p>
            <a:r>
              <a:t> «И познаете истину, и истина сделает вас свободными» (Ин. 8:32).</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Shape 793"/>
          <p:cNvSpPr>
            <a:spLocks noGrp="1" noRot="1" noChangeAspect="1"/>
          </p:cNvSpPr>
          <p:nvPr>
            <p:ph type="sldImg"/>
          </p:nvPr>
        </p:nvSpPr>
        <p:spPr>
          <a:xfrm>
            <a:off x="381000" y="685800"/>
            <a:ext cx="6096000" cy="3429000"/>
          </a:xfrm>
          <a:prstGeom prst="rect">
            <a:avLst/>
          </a:prstGeom>
        </p:spPr>
        <p:txBody>
          <a:bodyPr/>
          <a:lstStyle/>
          <a:p>
            <a:endParaRPr/>
          </a:p>
        </p:txBody>
      </p:sp>
      <p:sp>
        <p:nvSpPr>
          <p:cNvPr id="794" name="Shape 794"/>
          <p:cNvSpPr>
            <a:spLocks noGrp="1"/>
          </p:cNvSpPr>
          <p:nvPr>
            <p:ph type="body" sz="quarter" idx="1"/>
          </p:nvPr>
        </p:nvSpPr>
        <p:spPr>
          <a:prstGeom prst="rect">
            <a:avLst/>
          </a:prstGeom>
        </p:spPr>
        <p:txBody>
          <a:bodyPr/>
          <a:lstStyle/>
          <a:p>
            <a:r>
              <a:rPr dirty="0" err="1" smtClean="0"/>
              <a:t>Эт</a:t>
            </a:r>
            <a:r>
              <a:rPr lang="ru-RU" dirty="0" smtClean="0"/>
              <a:t>а</a:t>
            </a:r>
            <a:r>
              <a:rPr dirty="0" smtClean="0"/>
              <a:t> </a:t>
            </a:r>
            <a:r>
              <a:rPr dirty="0" err="1"/>
              <a:t>истина</a:t>
            </a:r>
            <a:r>
              <a:rPr dirty="0"/>
              <a:t> </a:t>
            </a:r>
            <a:r>
              <a:rPr dirty="0" err="1"/>
              <a:t>освобождает</a:t>
            </a:r>
            <a:r>
              <a:rPr dirty="0"/>
              <a:t> </a:t>
            </a:r>
            <a:r>
              <a:rPr dirty="0" err="1"/>
              <a:t>людей</a:t>
            </a:r>
            <a:r>
              <a:rPr dirty="0"/>
              <a:t> </a:t>
            </a:r>
            <a:r>
              <a:rPr dirty="0" err="1"/>
              <a:t>от</a:t>
            </a:r>
            <a:r>
              <a:rPr dirty="0"/>
              <a:t> </a:t>
            </a:r>
            <a:r>
              <a:rPr dirty="0" err="1"/>
              <a:t>зависимости</a:t>
            </a:r>
            <a:r>
              <a:rPr dirty="0"/>
              <a:t>! </a:t>
            </a:r>
            <a:r>
              <a:rPr dirty="0" err="1"/>
              <a:t>Она</a:t>
            </a:r>
            <a:r>
              <a:rPr dirty="0"/>
              <a:t> </a:t>
            </a:r>
            <a:r>
              <a:rPr dirty="0" err="1"/>
              <a:t>способна</a:t>
            </a:r>
            <a:r>
              <a:rPr dirty="0"/>
              <a:t> </a:t>
            </a:r>
            <a:r>
              <a:rPr dirty="0" err="1"/>
              <a:t>сделать</a:t>
            </a:r>
            <a:r>
              <a:rPr dirty="0"/>
              <a:t> </a:t>
            </a:r>
            <a:r>
              <a:rPr dirty="0" err="1"/>
              <a:t>алкоголика</a:t>
            </a:r>
            <a:r>
              <a:rPr dirty="0"/>
              <a:t> </a:t>
            </a:r>
            <a:r>
              <a:rPr dirty="0" err="1"/>
              <a:t>или</a:t>
            </a:r>
            <a:r>
              <a:rPr dirty="0"/>
              <a:t> </a:t>
            </a:r>
            <a:r>
              <a:rPr dirty="0" err="1"/>
              <a:t>наркомана</a:t>
            </a:r>
            <a:r>
              <a:rPr dirty="0"/>
              <a:t> </a:t>
            </a:r>
            <a:r>
              <a:rPr dirty="0" err="1"/>
              <a:t>заботливым</a:t>
            </a:r>
            <a:r>
              <a:rPr dirty="0"/>
              <a:t> </a:t>
            </a:r>
            <a:r>
              <a:rPr dirty="0" err="1"/>
              <a:t>мужем</a:t>
            </a:r>
            <a:r>
              <a:rPr dirty="0"/>
              <a:t> и </a:t>
            </a:r>
            <a:r>
              <a:rPr dirty="0" err="1"/>
              <a:t>любящим</a:t>
            </a:r>
            <a:r>
              <a:rPr dirty="0"/>
              <a:t> </a:t>
            </a:r>
            <a:r>
              <a:rPr dirty="0" err="1"/>
              <a:t>отцом</a:t>
            </a:r>
            <a:r>
              <a:rPr dirty="0"/>
              <a:t>. </a:t>
            </a:r>
          </a:p>
          <a:p>
            <a:r>
              <a:rPr dirty="0" err="1"/>
              <a:t>Вы</a:t>
            </a:r>
            <a:r>
              <a:rPr dirty="0"/>
              <a:t> </a:t>
            </a:r>
            <a:r>
              <a:rPr dirty="0" err="1"/>
              <a:t>спросите</a:t>
            </a:r>
            <a:r>
              <a:rPr dirty="0"/>
              <a:t>: «А </a:t>
            </a:r>
            <a:r>
              <a:rPr dirty="0" err="1"/>
              <a:t>что</a:t>
            </a:r>
            <a:r>
              <a:rPr dirty="0"/>
              <a:t> </a:t>
            </a:r>
            <a:r>
              <a:rPr dirty="0" err="1"/>
              <a:t>такое</a:t>
            </a:r>
            <a:r>
              <a:rPr dirty="0"/>
              <a:t> </a:t>
            </a:r>
            <a:r>
              <a:rPr dirty="0" err="1"/>
              <a:t>истина</a:t>
            </a:r>
            <a:r>
              <a:rPr dirty="0"/>
              <a:t>?» </a:t>
            </a:r>
            <a:r>
              <a:rPr dirty="0" err="1"/>
              <a:t>Иисус</a:t>
            </a:r>
            <a:r>
              <a:rPr dirty="0"/>
              <a:t> </a:t>
            </a:r>
            <a:r>
              <a:rPr dirty="0" err="1"/>
              <a:t>ответил</a:t>
            </a:r>
            <a:r>
              <a:rPr dirty="0"/>
              <a:t> </a:t>
            </a:r>
            <a:r>
              <a:rPr dirty="0" err="1"/>
              <a:t>так</a:t>
            </a:r>
            <a:r>
              <a:rPr dirty="0"/>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xfrm>
            <a:off x="381000" y="685800"/>
            <a:ext cx="6096000" cy="3429000"/>
          </a:xfrm>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p>
            <a:r>
              <a:t> «Освяти их истиною Твоею; слово Твое есть истина» (Ин. 17:17).</a:t>
            </a:r>
          </a:p>
          <a:p>
            <a:r>
              <a:t>Библия – это истина! Сила Слова Божьего сегодня меняет сердца людей, которые хотят измениться и принимают верой Иисуса Христа. В мире нет большей силы, способной коснуться сердец и изменить жизни!</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Shape 813"/>
          <p:cNvSpPr>
            <a:spLocks noGrp="1" noRot="1" noChangeAspect="1"/>
          </p:cNvSpPr>
          <p:nvPr>
            <p:ph type="sldImg"/>
          </p:nvPr>
        </p:nvSpPr>
        <p:spPr>
          <a:xfrm>
            <a:off x="381000" y="685800"/>
            <a:ext cx="6096000" cy="3429000"/>
          </a:xfrm>
          <a:prstGeom prst="rect">
            <a:avLst/>
          </a:prstGeom>
        </p:spPr>
        <p:txBody>
          <a:bodyPr/>
          <a:lstStyle/>
          <a:p>
            <a:endParaRPr/>
          </a:p>
        </p:txBody>
      </p:sp>
      <p:sp>
        <p:nvSpPr>
          <p:cNvPr id="814" name="Shape 814"/>
          <p:cNvSpPr>
            <a:spLocks noGrp="1"/>
          </p:cNvSpPr>
          <p:nvPr>
            <p:ph type="body" sz="quarter" idx="1"/>
          </p:nvPr>
        </p:nvSpPr>
        <p:spPr>
          <a:prstGeom prst="rect">
            <a:avLst/>
          </a:prstGeom>
        </p:spPr>
        <p:txBody>
          <a:bodyPr/>
          <a:lstStyle/>
          <a:p>
            <a:r>
              <a:t>Эта сила может кардинально изменить и вашу жизнь. Чем больше вы будете читать эту Книгу, позволяя ее Автору влиять на ваш разум и сердце, тем лучше вы будете узнавать Бога.</a:t>
            </a:r>
          </a:p>
          <a:p>
            <a:r>
              <a:t>Большое значение имеет то, как мы относимся к этой Книге.</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xfrm>
            <a:off x="381000" y="685800"/>
            <a:ext cx="6096000" cy="3429000"/>
          </a:xfrm>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p>
            <a:r>
              <a:t>Это не просто книга, которую можно взять с собой в церковь. Это не просто книга, украшающая домашнюю библиотеку. Это не просто источник мудрых мыслей. Это Слово Бога, обращенное к нашим сердцам. Это Его послание любви Своим детям на планете Земля. В этом секрет вечной жизни, нескончаемого счастья и душевного покоя.</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a:spLocks noGrp="1" noRot="1" noChangeAspect="1"/>
          </p:cNvSpPr>
          <p:nvPr>
            <p:ph type="sldImg"/>
          </p:nvPr>
        </p:nvSpPr>
        <p:spPr>
          <a:xfrm>
            <a:off x="381000" y="685800"/>
            <a:ext cx="6096000" cy="3429000"/>
          </a:xfrm>
          <a:prstGeom prst="rect">
            <a:avLst/>
          </a:prstGeom>
        </p:spPr>
        <p:txBody>
          <a:bodyPr/>
          <a:lstStyle/>
          <a:p>
            <a:endParaRPr/>
          </a:p>
        </p:txBody>
      </p:sp>
      <p:sp>
        <p:nvSpPr>
          <p:cNvPr id="831" name="Shape 831"/>
          <p:cNvSpPr>
            <a:spLocks noGrp="1"/>
          </p:cNvSpPr>
          <p:nvPr>
            <p:ph type="body" sz="quarter" idx="1"/>
          </p:nvPr>
        </p:nvSpPr>
        <p:spPr>
          <a:prstGeom prst="rect">
            <a:avLst/>
          </a:prstGeom>
        </p:spPr>
        <p:txBody>
          <a:bodyPr/>
          <a:lstStyle/>
          <a:p>
            <a:r>
              <a:rPr dirty="0"/>
              <a:t>«</a:t>
            </a:r>
            <a:r>
              <a:rPr dirty="0" err="1"/>
              <a:t>Мы</a:t>
            </a:r>
            <a:r>
              <a:rPr dirty="0"/>
              <a:t> </a:t>
            </a:r>
            <a:r>
              <a:rPr dirty="0" err="1"/>
              <a:t>ищем</a:t>
            </a:r>
            <a:r>
              <a:rPr dirty="0"/>
              <a:t> </a:t>
            </a:r>
            <a:r>
              <a:rPr dirty="0" err="1"/>
              <a:t>истину</a:t>
            </a:r>
            <a:r>
              <a:rPr dirty="0"/>
              <a:t> в </a:t>
            </a:r>
            <a:r>
              <a:rPr dirty="0" err="1"/>
              <a:t>мире</a:t>
            </a:r>
            <a:r>
              <a:rPr dirty="0"/>
              <a:t>; </a:t>
            </a:r>
            <a:r>
              <a:rPr dirty="0" err="1"/>
              <a:t>извлекаем</a:t>
            </a:r>
            <a:r>
              <a:rPr dirty="0"/>
              <a:t> </a:t>
            </a:r>
            <a:r>
              <a:rPr dirty="0" err="1"/>
              <a:t>доброе</a:t>
            </a:r>
            <a:r>
              <a:rPr dirty="0"/>
              <a:t>, </a:t>
            </a:r>
            <a:r>
              <a:rPr dirty="0" err="1"/>
              <a:t>чистое</a:t>
            </a:r>
            <a:r>
              <a:rPr dirty="0"/>
              <a:t> и </a:t>
            </a:r>
            <a:r>
              <a:rPr dirty="0" err="1"/>
              <a:t>прекрасное</a:t>
            </a:r>
            <a:r>
              <a:rPr dirty="0"/>
              <a:t> </a:t>
            </a:r>
            <a:r>
              <a:rPr dirty="0" err="1"/>
              <a:t>из</a:t>
            </a:r>
            <a:r>
              <a:rPr dirty="0"/>
              <a:t> </a:t>
            </a:r>
            <a:r>
              <a:rPr dirty="0" err="1"/>
              <a:t>начертанного</a:t>
            </a:r>
            <a:r>
              <a:rPr dirty="0"/>
              <a:t> </a:t>
            </a:r>
            <a:r>
              <a:rPr dirty="0" err="1"/>
              <a:t>на</a:t>
            </a:r>
            <a:r>
              <a:rPr dirty="0"/>
              <a:t> </a:t>
            </a:r>
            <a:r>
              <a:rPr dirty="0" err="1"/>
              <a:t>камне</a:t>
            </a:r>
            <a:r>
              <a:rPr dirty="0"/>
              <a:t> и </a:t>
            </a:r>
            <a:r>
              <a:rPr dirty="0" err="1"/>
              <a:t>написанного</a:t>
            </a:r>
            <a:r>
              <a:rPr dirty="0"/>
              <a:t> </a:t>
            </a:r>
            <a:r>
              <a:rPr dirty="0" err="1"/>
              <a:t>на</a:t>
            </a:r>
            <a:r>
              <a:rPr dirty="0"/>
              <a:t> </a:t>
            </a:r>
            <a:r>
              <a:rPr dirty="0" err="1"/>
              <a:t>свитке</a:t>
            </a:r>
            <a:r>
              <a:rPr dirty="0"/>
              <a:t>, </a:t>
            </a:r>
            <a:r>
              <a:rPr dirty="0" err="1"/>
              <a:t>из</a:t>
            </a:r>
            <a:r>
              <a:rPr dirty="0"/>
              <a:t> </a:t>
            </a:r>
            <a:r>
              <a:rPr dirty="0" err="1"/>
              <a:t>цветника</a:t>
            </a:r>
            <a:r>
              <a:rPr dirty="0"/>
              <a:t> </a:t>
            </a:r>
            <a:r>
              <a:rPr dirty="0" err="1"/>
              <a:t>древних</a:t>
            </a:r>
            <a:r>
              <a:rPr dirty="0"/>
              <a:t> </a:t>
            </a:r>
            <a:r>
              <a:rPr dirty="0" err="1"/>
              <a:t>мыслей</a:t>
            </a:r>
            <a:r>
              <a:rPr dirty="0"/>
              <a:t>… </a:t>
            </a:r>
            <a:r>
              <a:rPr dirty="0" err="1"/>
              <a:t>Утомленные</a:t>
            </a:r>
            <a:r>
              <a:rPr dirty="0"/>
              <a:t> </a:t>
            </a:r>
            <a:r>
              <a:rPr dirty="0" err="1"/>
              <a:t>поиском</a:t>
            </a:r>
            <a:r>
              <a:rPr dirty="0"/>
              <a:t> </a:t>
            </a:r>
            <a:r>
              <a:rPr dirty="0" err="1"/>
              <a:t>лучшего</a:t>
            </a:r>
            <a:r>
              <a:rPr dirty="0"/>
              <a:t>, </a:t>
            </a:r>
            <a:r>
              <a:rPr dirty="0" err="1"/>
              <a:t>мы</a:t>
            </a:r>
            <a:r>
              <a:rPr dirty="0"/>
              <a:t> </a:t>
            </a:r>
            <a:r>
              <a:rPr dirty="0" err="1"/>
              <a:t>возвращаемся</a:t>
            </a:r>
            <a:r>
              <a:rPr dirty="0"/>
              <a:t> с </a:t>
            </a:r>
            <a:r>
              <a:rPr dirty="0" err="1"/>
              <a:t>тяжелой</a:t>
            </a:r>
            <a:r>
              <a:rPr dirty="0"/>
              <a:t> </a:t>
            </a:r>
            <a:r>
              <a:rPr dirty="0" err="1"/>
              <a:t>ношей</a:t>
            </a:r>
            <a:r>
              <a:rPr dirty="0"/>
              <a:t> </a:t>
            </a:r>
            <a:r>
              <a:rPr dirty="0" err="1"/>
              <a:t>найденного</a:t>
            </a:r>
            <a:r>
              <a:rPr dirty="0"/>
              <a:t>, </a:t>
            </a:r>
            <a:r>
              <a:rPr dirty="0" err="1"/>
              <a:t>чтобы</a:t>
            </a:r>
            <a:r>
              <a:rPr dirty="0"/>
              <a:t>, </a:t>
            </a:r>
            <a:r>
              <a:rPr dirty="0" err="1"/>
              <a:t>наконец</a:t>
            </a:r>
            <a:r>
              <a:rPr dirty="0"/>
              <a:t>, </a:t>
            </a:r>
            <a:r>
              <a:rPr dirty="0" err="1"/>
              <a:t>понять</a:t>
            </a:r>
            <a:r>
              <a:rPr dirty="0"/>
              <a:t>, </a:t>
            </a:r>
            <a:r>
              <a:rPr dirty="0" err="1"/>
              <a:t>что</a:t>
            </a:r>
            <a:r>
              <a:rPr dirty="0"/>
              <a:t> </a:t>
            </a:r>
            <a:r>
              <a:rPr dirty="0" err="1"/>
              <a:t>все</a:t>
            </a:r>
            <a:r>
              <a:rPr dirty="0"/>
              <a:t> </a:t>
            </a:r>
            <a:r>
              <a:rPr dirty="0" err="1"/>
              <a:t>сказанное</a:t>
            </a:r>
            <a:r>
              <a:rPr dirty="0"/>
              <a:t> </a:t>
            </a:r>
            <a:r>
              <a:rPr dirty="0" err="1"/>
              <a:t>мудрецами</a:t>
            </a:r>
            <a:r>
              <a:rPr dirty="0"/>
              <a:t> </a:t>
            </a:r>
            <a:r>
              <a:rPr dirty="0" err="1"/>
              <a:t>есть</a:t>
            </a:r>
            <a:r>
              <a:rPr dirty="0"/>
              <a:t> в </a:t>
            </a:r>
            <a:r>
              <a:rPr dirty="0" err="1"/>
              <a:t>Книге</a:t>
            </a:r>
            <a:r>
              <a:rPr dirty="0"/>
              <a:t>, </a:t>
            </a:r>
            <a:r>
              <a:rPr dirty="0" err="1"/>
              <a:t>которую</a:t>
            </a:r>
            <a:r>
              <a:rPr dirty="0"/>
              <a:t> </a:t>
            </a:r>
            <a:r>
              <a:rPr dirty="0" err="1"/>
              <a:t>нам</a:t>
            </a:r>
            <a:r>
              <a:rPr dirty="0"/>
              <a:t> </a:t>
            </a:r>
            <a:r>
              <a:rPr dirty="0" err="1"/>
              <a:t>читали</a:t>
            </a:r>
            <a:r>
              <a:rPr dirty="0"/>
              <a:t> </a:t>
            </a:r>
            <a:r>
              <a:rPr dirty="0" err="1"/>
              <a:t>матери</a:t>
            </a:r>
            <a:r>
              <a:rPr dirty="0"/>
              <a:t>» (</a:t>
            </a:r>
            <a:r>
              <a:rPr dirty="0" err="1"/>
              <a:t>Джон</a:t>
            </a:r>
            <a:r>
              <a:rPr dirty="0"/>
              <a:t> </a:t>
            </a:r>
            <a:r>
              <a:rPr dirty="0" err="1"/>
              <a:t>Гринлиф</a:t>
            </a:r>
            <a:r>
              <a:rPr dirty="0"/>
              <a:t> </a:t>
            </a:r>
            <a:r>
              <a:rPr dirty="0" err="1"/>
              <a:t>Уиттьер</a:t>
            </a:r>
            <a:r>
              <a:rPr dirty="0"/>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Shape 839"/>
          <p:cNvSpPr>
            <a:spLocks noGrp="1" noRot="1" noChangeAspect="1"/>
          </p:cNvSpPr>
          <p:nvPr>
            <p:ph type="sldImg"/>
          </p:nvPr>
        </p:nvSpPr>
        <p:spPr>
          <a:xfrm>
            <a:off x="381000" y="685800"/>
            <a:ext cx="6096000" cy="3429000"/>
          </a:xfrm>
          <a:prstGeom prst="rect">
            <a:avLst/>
          </a:prstGeom>
        </p:spPr>
        <p:txBody>
          <a:bodyPr/>
          <a:lstStyle/>
          <a:p>
            <a:endParaRPr/>
          </a:p>
        </p:txBody>
      </p:sp>
      <p:sp>
        <p:nvSpPr>
          <p:cNvPr id="840" name="Shape 840"/>
          <p:cNvSpPr>
            <a:spLocks noGrp="1"/>
          </p:cNvSpPr>
          <p:nvPr>
            <p:ph type="body" sz="quarter" idx="1"/>
          </p:nvPr>
        </p:nvSpPr>
        <p:spPr>
          <a:prstGeom prst="rect">
            <a:avLst/>
          </a:prstGeom>
        </p:spPr>
        <p:txBody>
          <a:bodyPr/>
          <a:lstStyle/>
          <a:p>
            <a:r>
              <a:t>Призыв и молитва.</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Иосифа вызвали в царский дворец, и фараон рассказал ему свой сон:</a:t>
            </a:r>
          </a:p>
          <a:p>
            <a:r>
              <a:t>Он стоит на берегу Нила, и семь тучных здоровых коров выходят из реки. Затем выходят семь тощих и изможденных коров и съедают тучных коров.</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Фараон сказал, что позже ему приснился другой сон: семь тяжелых колосьев росли на одном стебле, но вскоре из земли выросли семь пустых колосьев и поглотили колосья, налитые зерном.</a:t>
            </a:r>
          </a:p>
          <a:p>
            <a:r>
              <a:t>Иосиф объяснил, что оба сна имеют одинаковое толкование:</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«И сказал Иосиф фараону: сон фараонов один: что Бог сделает, то Он возвестил фараону... Вот, наступает семь лет великого изобилия во всей земле Египетской; После них настанут семь лет голода, и забудется все то изобилие в земле Египетской, и истощит голод землю» (Быт. 41:25, 29, 30).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231900" y="6032500"/>
            <a:ext cx="21907500" cy="31242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12"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93" name="Освещённая палатка на заснеженной вершине горы в сумерках"/>
          <p:cNvSpPr>
            <a:spLocks noGrp="1"/>
          </p:cNvSpPr>
          <p:nvPr>
            <p:ph type="pic" sz="half" idx="21"/>
          </p:nvPr>
        </p:nvSpPr>
        <p:spPr>
          <a:xfrm>
            <a:off x="11907501" y="5275274"/>
            <a:ext cx="12700001" cy="8781134"/>
          </a:xfrm>
          <a:prstGeom prst="rect">
            <a:avLst/>
          </a:prstGeom>
        </p:spPr>
        <p:txBody>
          <a:bodyPr lIns="91439" tIns="45719" rIns="91439" bIns="45719" anchor="t">
            <a:noAutofit/>
          </a:bodyPr>
          <a:lstStyle/>
          <a:p>
            <a:endParaRPr/>
          </a:p>
        </p:txBody>
      </p:sp>
      <p:sp>
        <p:nvSpPr>
          <p:cNvPr id="94" name="Замёрзшее озеро на фоне заснеженных гор "/>
          <p:cNvSpPr>
            <a:spLocks noGrp="1"/>
          </p:cNvSpPr>
          <p:nvPr>
            <p:ph type="pic" idx="22"/>
          </p:nvPr>
        </p:nvSpPr>
        <p:spPr>
          <a:xfrm>
            <a:off x="12192000" y="-2387600"/>
            <a:ext cx="12192000" cy="12207052"/>
          </a:xfrm>
          <a:prstGeom prst="rect">
            <a:avLst/>
          </a:prstGeom>
        </p:spPr>
        <p:txBody>
          <a:bodyPr lIns="91439" tIns="45719" rIns="91439" bIns="45719" anchor="t">
            <a:noAutofit/>
          </a:bodyPr>
          <a:lstStyle/>
          <a:p>
            <a:endParaRPr/>
          </a:p>
        </p:txBody>
      </p:sp>
      <p:sp>
        <p:nvSpPr>
          <p:cNvPr id="95" name="Силуэт туриста, стоящего на скале на фоне воды и смотрящего на закат"/>
          <p:cNvSpPr>
            <a:spLocks noGrp="1"/>
          </p:cNvSpPr>
          <p:nvPr>
            <p:ph type="pic" idx="23"/>
          </p:nvPr>
        </p:nvSpPr>
        <p:spPr>
          <a:xfrm>
            <a:off x="-254000" y="-4025900"/>
            <a:ext cx="33642300" cy="18925383"/>
          </a:xfrm>
          <a:prstGeom prst="rect">
            <a:avLst/>
          </a:prstGeom>
        </p:spPr>
        <p:txBody>
          <a:bodyPr lIns="91439" tIns="45719" rIns="91439" bIns="45719" anchor="t">
            <a:noAutofit/>
          </a:bodyPr>
          <a:lstStyle/>
          <a:p>
            <a:endParaRPr/>
          </a:p>
        </p:txBody>
      </p:sp>
      <p:sp>
        <p:nvSpPr>
          <p:cNvPr id="9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103" name="— Иван Арсентьев"/>
          <p:cNvSpPr txBox="1">
            <a:spLocks noGrp="1"/>
          </p:cNvSpPr>
          <p:nvPr>
            <p:ph type="body" sz="quarter" idx="21"/>
          </p:nvPr>
        </p:nvSpPr>
        <p:spPr>
          <a:xfrm>
            <a:off x="2374900" y="8991600"/>
            <a:ext cx="19621500" cy="660400"/>
          </a:xfrm>
          <a:prstGeom prst="rect">
            <a:avLst/>
          </a:prstGeom>
        </p:spPr>
        <p:txBody>
          <a:bodyPr>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04" name="«Место ввода цитаты»."/>
          <p:cNvSpPr txBox="1">
            <a:spLocks noGrp="1"/>
          </p:cNvSpPr>
          <p:nvPr>
            <p:ph type="body" sz="quarter" idx="22"/>
          </p:nvPr>
        </p:nvSpPr>
        <p:spPr>
          <a:xfrm>
            <a:off x="2374900" y="5999360"/>
            <a:ext cx="19621500" cy="965201"/>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0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Фотоцитата">
    <p:spTree>
      <p:nvGrpSpPr>
        <p:cNvPr id="1" name=""/>
        <p:cNvGrpSpPr/>
        <p:nvPr/>
      </p:nvGrpSpPr>
      <p:grpSpPr>
        <a:xfrm>
          <a:off x="0" y="0"/>
          <a:ext cx="0" cy="0"/>
          <a:chOff x="0" y="0"/>
          <a:chExt cx="0" cy="0"/>
        </a:xfrm>
      </p:grpSpPr>
      <p:sp>
        <p:nvSpPr>
          <p:cNvPr id="112" name="— Иван Арсентьев"/>
          <p:cNvSpPr txBox="1">
            <a:spLocks noGrp="1"/>
          </p:cNvSpPr>
          <p:nvPr>
            <p:ph type="body" sz="quarter" idx="21"/>
          </p:nvPr>
        </p:nvSpPr>
        <p:spPr>
          <a:xfrm>
            <a:off x="2374900" y="4165600"/>
            <a:ext cx="19621500" cy="660400"/>
          </a:xfrm>
          <a:prstGeom prst="rect">
            <a:avLst/>
          </a:prstGeom>
        </p:spPr>
        <p:txBody>
          <a:bodyPr anchor="t">
            <a:spAutoFit/>
          </a:bodyPr>
          <a:lstStyle>
            <a:lvl1pPr marL="0" indent="0" algn="ctr">
              <a:spcBef>
                <a:spcPts val="0"/>
              </a:spcBef>
              <a:buClrTx/>
              <a:buSzTx/>
              <a:buNone/>
              <a:defRPr sz="3200" cap="all" spc="512">
                <a:solidFill>
                  <a:schemeClr val="accent2">
                    <a:satOff val="44164"/>
                    <a:lumOff val="14231"/>
                  </a:schemeClr>
                </a:solidFill>
              </a:defRPr>
            </a:lvl1pPr>
          </a:lstStyle>
          <a:p>
            <a:r>
              <a:t>— Иван Арсентьев</a:t>
            </a:r>
          </a:p>
        </p:txBody>
      </p:sp>
      <p:sp>
        <p:nvSpPr>
          <p:cNvPr id="113" name="«Место ввода цитаты»."/>
          <p:cNvSpPr txBox="1">
            <a:spLocks noGrp="1"/>
          </p:cNvSpPr>
          <p:nvPr>
            <p:ph type="body" sz="quarter" idx="22"/>
          </p:nvPr>
        </p:nvSpPr>
        <p:spPr>
          <a:xfrm>
            <a:off x="2374900" y="1917700"/>
            <a:ext cx="19621500" cy="965200"/>
          </a:xfrm>
          <a:prstGeom prst="rect">
            <a:avLst/>
          </a:prstGeom>
        </p:spPr>
        <p:txBody>
          <a:bodyPr>
            <a:spAutoFit/>
          </a:bodyPr>
          <a:lstStyle>
            <a:lvl1pPr marL="0" indent="0" algn="ctr">
              <a:spcBef>
                <a:spcPts val="0"/>
              </a:spcBef>
              <a:buClrTx/>
              <a:buSzTx/>
              <a:buNone/>
            </a:lvl1pPr>
          </a:lstStyle>
          <a:p>
            <a:r>
              <a:t>«Место ввода цитаты».</a:t>
            </a:r>
          </a:p>
        </p:txBody>
      </p:sp>
      <p:sp>
        <p:nvSpPr>
          <p:cNvPr id="114" name="Камни в тихом озере на фоне гор в сумерках"/>
          <p:cNvSpPr>
            <a:spLocks noGrp="1"/>
          </p:cNvSpPr>
          <p:nvPr>
            <p:ph type="pic" idx="23"/>
          </p:nvPr>
        </p:nvSpPr>
        <p:spPr>
          <a:xfrm>
            <a:off x="-76200" y="3950692"/>
            <a:ext cx="24536400" cy="13363196"/>
          </a:xfrm>
          <a:prstGeom prst="rect">
            <a:avLst/>
          </a:prstGeom>
        </p:spPr>
        <p:txBody>
          <a:bodyPr lIns="91439" tIns="45719" rIns="91439" bIns="45719" anchor="t">
            <a:noAutofit/>
          </a:bodyPr>
          <a:lstStyle/>
          <a:p>
            <a:endParaRPr/>
          </a:p>
        </p:txBody>
      </p:sp>
      <p:sp>
        <p:nvSpPr>
          <p:cNvPr id="11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22"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1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spTree>
      <p:nvGrpSpPr>
        <p:cNvPr id="1" name=""/>
        <p:cNvGrpSpPr/>
        <p:nvPr/>
      </p:nvGrpSpPr>
      <p:grpSpPr>
        <a:xfrm>
          <a:off x="0" y="0"/>
          <a:ext cx="0" cy="0"/>
          <a:chOff x="0" y="0"/>
          <a:chExt cx="0" cy="0"/>
        </a:xfrm>
      </p:grpSpPr>
      <p:sp>
        <p:nvSpPr>
          <p:cNvPr id="137" name="Текст заголовка"/>
          <p:cNvSpPr txBox="1">
            <a:spLocks noGrp="1"/>
          </p:cNvSpPr>
          <p:nvPr>
            <p:ph type="title"/>
          </p:nvPr>
        </p:nvSpPr>
        <p:spPr>
          <a:xfrm>
            <a:off x="1231900" y="6032500"/>
            <a:ext cx="21907500" cy="3124200"/>
          </a:xfrm>
          <a:prstGeom prst="rect">
            <a:avLst/>
          </a:prstGeom>
        </p:spPr>
        <p:txBody>
          <a:bodyPr/>
          <a:lstStyle>
            <a:lvl1pPr algn="ctr">
              <a:defRPr sz="20000" b="1" spc="1200">
                <a:latin typeface="+mn-lt"/>
                <a:ea typeface="+mn-ea"/>
                <a:cs typeface="+mn-cs"/>
                <a:sym typeface="Helvetica"/>
              </a:defRPr>
            </a:lvl1pPr>
          </a:lstStyle>
          <a:p>
            <a:r>
              <a:t>Текст заголовка</a:t>
            </a:r>
          </a:p>
        </p:txBody>
      </p:sp>
      <p:sp>
        <p:nvSpPr>
          <p:cNvPr id="138" name="Уровень текста 1…"/>
          <p:cNvSpPr txBox="1">
            <a:spLocks noGrp="1"/>
          </p:cNvSpPr>
          <p:nvPr>
            <p:ph type="body" sz="quarter" idx="1"/>
          </p:nvPr>
        </p:nvSpPr>
        <p:spPr>
          <a:xfrm>
            <a:off x="1231900" y="4775200"/>
            <a:ext cx="219075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Освещённая палатка на заснеженной вершине горы в сумерках"/>
          <p:cNvSpPr>
            <a:spLocks noGrp="1"/>
          </p:cNvSpPr>
          <p:nvPr>
            <p:ph type="pic" idx="21"/>
          </p:nvPr>
        </p:nvSpPr>
        <p:spPr>
          <a:xfrm>
            <a:off x="0" y="-1587500"/>
            <a:ext cx="24383997" cy="16859792"/>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1231900" y="1409700"/>
            <a:ext cx="21907500" cy="20574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2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Фото — горизон-&#10;тально (вариант)">
    <p:spTree>
      <p:nvGrpSpPr>
        <p:cNvPr id="1" name=""/>
        <p:cNvGrpSpPr/>
        <p:nvPr/>
      </p:nvGrpSpPr>
      <p:grpSpPr>
        <a:xfrm>
          <a:off x="0" y="0"/>
          <a:ext cx="0" cy="0"/>
          <a:chOff x="0" y="0"/>
          <a:chExt cx="0" cy="0"/>
        </a:xfrm>
      </p:grpSpPr>
      <p:sp>
        <p:nvSpPr>
          <p:cNvPr id="30" name="Камни в тихом озере на фоне гор в сумерках"/>
          <p:cNvSpPr>
            <a:spLocks noGrp="1"/>
          </p:cNvSpPr>
          <p:nvPr>
            <p:ph type="pic" idx="21"/>
          </p:nvPr>
        </p:nvSpPr>
        <p:spPr>
          <a:xfrm>
            <a:off x="0" y="2680692"/>
            <a:ext cx="24434800" cy="13307861"/>
          </a:xfrm>
          <a:prstGeom prst="rect">
            <a:avLst/>
          </a:prstGeom>
        </p:spPr>
        <p:txBody>
          <a:bodyPr lIns="91439" tIns="45719" rIns="91439" bIns="45719" anchor="t">
            <a:noAutofit/>
          </a:bodyPr>
          <a:lstStyle/>
          <a:p>
            <a:endParaRPr/>
          </a:p>
        </p:txBody>
      </p:sp>
      <p:sp>
        <p:nvSpPr>
          <p:cNvPr id="31" name="Текст заголовка"/>
          <p:cNvSpPr txBox="1">
            <a:spLocks noGrp="1"/>
          </p:cNvSpPr>
          <p:nvPr>
            <p:ph type="title"/>
          </p:nvPr>
        </p:nvSpPr>
        <p:spPr>
          <a:xfrm>
            <a:off x="1231900" y="1409700"/>
            <a:ext cx="21907500" cy="2057400"/>
          </a:xfrm>
          <a:prstGeom prst="rect">
            <a:avLst/>
          </a:prstGeom>
        </p:spPr>
        <p:txBody>
          <a:bodyPr/>
          <a:lstStyle>
            <a:lvl1pPr algn="ctr">
              <a:defRPr sz="11000" b="1" spc="0">
                <a:latin typeface="+mn-lt"/>
                <a:ea typeface="+mn-ea"/>
                <a:cs typeface="+mn-cs"/>
                <a:sym typeface="Helvetica"/>
              </a:defRPr>
            </a:lvl1pPr>
          </a:lstStyle>
          <a:p>
            <a:r>
              <a:t>Текст заголовка</a:t>
            </a:r>
          </a:p>
        </p:txBody>
      </p:sp>
      <p:sp>
        <p:nvSpPr>
          <p:cNvPr id="32" name="Уровень текста 1…"/>
          <p:cNvSpPr txBox="1">
            <a:spLocks noGrp="1"/>
          </p:cNvSpPr>
          <p:nvPr>
            <p:ph type="body" sz="quarter" idx="1"/>
          </p:nvPr>
        </p:nvSpPr>
        <p:spPr>
          <a:xfrm>
            <a:off x="1231900" y="698500"/>
            <a:ext cx="21907500" cy="711200"/>
          </a:xfrm>
          <a:prstGeom prst="rect">
            <a:avLst/>
          </a:prstGeom>
        </p:spPr>
        <p:txBody>
          <a:bodyPr/>
          <a:lstStyle>
            <a:lvl1pPr marL="0" indent="0">
              <a:spcBef>
                <a:spcPts val="0"/>
              </a:spcBef>
              <a:buClrTx/>
              <a:buSzTx/>
              <a:buNone/>
              <a:defRPr sz="3200" cap="all" spc="512"/>
            </a:lvl1pPr>
            <a:lvl2pPr marL="0" indent="0">
              <a:spcBef>
                <a:spcPts val="0"/>
              </a:spcBef>
              <a:buClrTx/>
              <a:buSzTx/>
              <a:buNone/>
              <a:defRPr sz="3200" cap="all" spc="512"/>
            </a:lvl2pPr>
            <a:lvl3pPr marL="0" indent="0">
              <a:spcBef>
                <a:spcPts val="0"/>
              </a:spcBef>
              <a:buClrTx/>
              <a:buSzTx/>
              <a:buNone/>
              <a:defRPr sz="3200" cap="all" spc="512"/>
            </a:lvl3pPr>
            <a:lvl4pPr marL="0" indent="0">
              <a:spcBef>
                <a:spcPts val="0"/>
              </a:spcBef>
              <a:buClrTx/>
              <a:buSzTx/>
              <a:buNone/>
              <a:defRPr sz="3200" cap="all" spc="512"/>
            </a:lvl4pPr>
            <a:lvl5pPr marL="0" indent="0">
              <a:spcBef>
                <a:spcPts val="0"/>
              </a:spcBef>
              <a:buClrTx/>
              <a:buSzTx/>
              <a:buNone/>
              <a:defRPr sz="3200" cap="all" spc="512"/>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40" name="Текст заголовка"/>
          <p:cNvSpPr txBox="1">
            <a:spLocks noGrp="1"/>
          </p:cNvSpPr>
          <p:nvPr>
            <p:ph type="title"/>
          </p:nvPr>
        </p:nvSpPr>
        <p:spPr>
          <a:xfrm>
            <a:off x="1231900" y="5295900"/>
            <a:ext cx="21907500" cy="3124200"/>
          </a:xfrm>
          <a:prstGeom prst="rect">
            <a:avLst/>
          </a:prstGeom>
        </p:spPr>
        <p:txBody>
          <a:bodyPr anchor="ctr"/>
          <a:lstStyle>
            <a:lvl1pPr algn="ctr">
              <a:defRPr sz="11000" b="1" spc="0">
                <a:latin typeface="+mn-lt"/>
                <a:ea typeface="+mn-ea"/>
                <a:cs typeface="+mn-cs"/>
                <a:sym typeface="Helvetica"/>
              </a:defRPr>
            </a:lvl1pPr>
          </a:lstStyle>
          <a:p>
            <a:r>
              <a:t>Текст заголовка</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48" name="Замёрзшее озеро на фоне заснеженных гор "/>
          <p:cNvSpPr>
            <a:spLocks noGrp="1"/>
          </p:cNvSpPr>
          <p:nvPr>
            <p:ph type="pic" idx="21"/>
          </p:nvPr>
        </p:nvSpPr>
        <p:spPr>
          <a:xfrm>
            <a:off x="11299229" y="-38100"/>
            <a:ext cx="13756503" cy="13773485"/>
          </a:xfrm>
          <a:prstGeom prst="rect">
            <a:avLst/>
          </a:prstGeom>
        </p:spPr>
        <p:txBody>
          <a:bodyPr lIns="91439" tIns="45719" rIns="91439" bIns="45719" anchor="t">
            <a:noAutofit/>
          </a:bodyPr>
          <a:lstStyle/>
          <a:p>
            <a:endParaRPr/>
          </a:p>
        </p:txBody>
      </p:sp>
      <p:sp>
        <p:nvSpPr>
          <p:cNvPr id="49" name="Текст заголовка"/>
          <p:cNvSpPr txBox="1">
            <a:spLocks noGrp="1"/>
          </p:cNvSpPr>
          <p:nvPr>
            <p:ph type="title"/>
          </p:nvPr>
        </p:nvSpPr>
        <p:spPr>
          <a:xfrm>
            <a:off x="1028700" y="6057900"/>
            <a:ext cx="10147300" cy="4191000"/>
          </a:xfrm>
          <a:prstGeom prst="rect">
            <a:avLst/>
          </a:prstGeom>
        </p:spPr>
        <p:txBody>
          <a:bodyPr/>
          <a:lstStyle/>
          <a:p>
            <a:r>
              <a:t>Текст заголовка</a:t>
            </a:r>
          </a:p>
        </p:txBody>
      </p:sp>
      <p:sp>
        <p:nvSpPr>
          <p:cNvPr id="50" name="Уровень текста 1…"/>
          <p:cNvSpPr txBox="1">
            <a:spLocks noGrp="1"/>
          </p:cNvSpPr>
          <p:nvPr>
            <p:ph type="body" sz="quarter" idx="1"/>
          </p:nvPr>
        </p:nvSpPr>
        <p:spPr>
          <a:xfrm>
            <a:off x="1028700" y="4813300"/>
            <a:ext cx="10147300" cy="1244600"/>
          </a:xfrm>
          <a:prstGeom prst="rect">
            <a:avLst/>
          </a:prstGeom>
        </p:spPr>
        <p:txBody>
          <a:bodyPr/>
          <a:lstStyle>
            <a:lvl1pPr marL="0" indent="0">
              <a:spcBef>
                <a:spcPts val="0"/>
              </a:spcBef>
              <a:buClrTx/>
              <a:buSzTx/>
              <a:buNone/>
              <a:defRPr sz="3200" cap="all" spc="512">
                <a:solidFill>
                  <a:schemeClr val="accent2">
                    <a:satOff val="44164"/>
                    <a:lumOff val="14231"/>
                  </a:schemeClr>
                </a:solidFill>
              </a:defRPr>
            </a:lvl1pPr>
            <a:lvl2pPr marL="0" indent="0">
              <a:spcBef>
                <a:spcPts val="0"/>
              </a:spcBef>
              <a:buClrTx/>
              <a:buSzTx/>
              <a:buNone/>
              <a:defRPr sz="3200" cap="all" spc="512">
                <a:solidFill>
                  <a:schemeClr val="accent2">
                    <a:satOff val="44164"/>
                    <a:lumOff val="14231"/>
                  </a:schemeClr>
                </a:solidFill>
              </a:defRPr>
            </a:lvl2pPr>
            <a:lvl3pPr marL="0" indent="0">
              <a:spcBef>
                <a:spcPts val="0"/>
              </a:spcBef>
              <a:buClrTx/>
              <a:buSzTx/>
              <a:buNone/>
              <a:defRPr sz="3200" cap="all" spc="512">
                <a:solidFill>
                  <a:schemeClr val="accent2">
                    <a:satOff val="44164"/>
                    <a:lumOff val="14231"/>
                  </a:schemeClr>
                </a:solidFill>
              </a:defRPr>
            </a:lvl3pPr>
            <a:lvl4pPr marL="0" indent="0">
              <a:spcBef>
                <a:spcPts val="0"/>
              </a:spcBef>
              <a:buClrTx/>
              <a:buSzTx/>
              <a:buNone/>
              <a:defRPr sz="3200" cap="all" spc="512">
                <a:solidFill>
                  <a:schemeClr val="accent2">
                    <a:satOff val="44164"/>
                    <a:lumOff val="14231"/>
                  </a:schemeClr>
                </a:solidFill>
              </a:defRPr>
            </a:lvl4pPr>
            <a:lvl5pPr marL="0" indent="0">
              <a:spcBef>
                <a:spcPts val="0"/>
              </a:spcBef>
              <a:buClrTx/>
              <a:buSzTx/>
              <a:buNone/>
              <a:defRPr sz="3200" cap="all" spc="512">
                <a:solidFill>
                  <a:schemeClr val="accent2">
                    <a:satOff val="44164"/>
                    <a:lumOff val="14231"/>
                  </a:scheme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58" name="Текст заголовка"/>
          <p:cNvSpPr txBox="1">
            <a:spLocks noGrp="1"/>
          </p:cNvSpPr>
          <p:nvPr>
            <p:ph type="title"/>
          </p:nvPr>
        </p:nvSpPr>
        <p:spPr>
          <a:prstGeom prst="rect">
            <a:avLst/>
          </a:prstGeom>
        </p:spPr>
        <p:txBody>
          <a:bodyPr/>
          <a:lstStyle/>
          <a:p>
            <a:r>
              <a:t>Текст заголовка</a:t>
            </a:r>
          </a:p>
        </p:txBody>
      </p:sp>
      <p:sp>
        <p:nvSpPr>
          <p:cNvPr id="5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75" name="Замёрзшее озеро на фоне заснеженных гор "/>
          <p:cNvSpPr>
            <a:spLocks noGrp="1"/>
          </p:cNvSpPr>
          <p:nvPr>
            <p:ph type="pic" idx="21"/>
          </p:nvPr>
        </p:nvSpPr>
        <p:spPr>
          <a:xfrm>
            <a:off x="11303000" y="-38100"/>
            <a:ext cx="13756502" cy="13773485"/>
          </a:xfrm>
          <a:prstGeom prst="rect">
            <a:avLst/>
          </a:prstGeom>
        </p:spPr>
        <p:txBody>
          <a:bodyPr lIns="91439" tIns="45719" rIns="91439" bIns="45719" anchor="t">
            <a:noAutofit/>
          </a:bodyPr>
          <a:lstStyle/>
          <a:p>
            <a:endParaRPr/>
          </a:p>
        </p:txBody>
      </p:sp>
      <p:sp>
        <p:nvSpPr>
          <p:cNvPr id="76" name="Текст заголовка"/>
          <p:cNvSpPr txBox="1">
            <a:spLocks noGrp="1"/>
          </p:cNvSpPr>
          <p:nvPr>
            <p:ph type="title"/>
          </p:nvPr>
        </p:nvSpPr>
        <p:spPr>
          <a:xfrm>
            <a:off x="1244600" y="863600"/>
            <a:ext cx="9525000" cy="2603500"/>
          </a:xfrm>
          <a:prstGeom prst="rect">
            <a:avLst/>
          </a:prstGeom>
        </p:spPr>
        <p:txBody>
          <a:bodyPr/>
          <a:lstStyle/>
          <a:p>
            <a:r>
              <a:t>Текст заголовка</a:t>
            </a:r>
          </a:p>
        </p:txBody>
      </p:sp>
      <p:sp>
        <p:nvSpPr>
          <p:cNvPr id="77" name="Уровень текста 1…"/>
          <p:cNvSpPr txBox="1">
            <a:spLocks noGrp="1"/>
          </p:cNvSpPr>
          <p:nvPr>
            <p:ph type="body" sz="half" idx="1"/>
          </p:nvPr>
        </p:nvSpPr>
        <p:spPr>
          <a:xfrm>
            <a:off x="1244600" y="3962400"/>
            <a:ext cx="9525000" cy="8521700"/>
          </a:xfrm>
          <a:prstGeom prst="rect">
            <a:avLst/>
          </a:prstGeom>
        </p:spPr>
        <p:txBody>
          <a:bodyPr/>
          <a:lstStyle>
            <a:lvl1pPr marL="546100" indent="-546100">
              <a:spcBef>
                <a:spcPts val="4500"/>
              </a:spcBef>
              <a:defRPr sz="4200"/>
            </a:lvl1pPr>
            <a:lvl2pPr marL="1092200" indent="-546100">
              <a:spcBef>
                <a:spcPts val="4500"/>
              </a:spcBef>
              <a:defRPr sz="4200"/>
            </a:lvl2pPr>
            <a:lvl3pPr marL="1638300" indent="-546100">
              <a:spcBef>
                <a:spcPts val="4500"/>
              </a:spcBef>
              <a:defRPr sz="4200"/>
            </a:lvl3pPr>
            <a:lvl4pPr marL="2184400" indent="-546100">
              <a:spcBef>
                <a:spcPts val="4500"/>
              </a:spcBef>
              <a:defRPr sz="4200"/>
            </a:lvl4pPr>
            <a:lvl5pPr marL="2730500" indent="-546100">
              <a:spcBef>
                <a:spcPts val="4500"/>
              </a:spcBef>
              <a:defRPr sz="4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85" name="Уровень текста 1…"/>
          <p:cNvSpPr txBox="1">
            <a:spLocks noGrp="1"/>
          </p:cNvSpPr>
          <p:nvPr>
            <p:ph type="body" idx="1"/>
          </p:nvPr>
        </p:nvSpPr>
        <p:spPr>
          <a:xfrm>
            <a:off x="1231900" y="2133600"/>
            <a:ext cx="21907500" cy="94488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231900" y="863600"/>
            <a:ext cx="21907500" cy="200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Текст заголовка</a:t>
            </a:r>
          </a:p>
        </p:txBody>
      </p:sp>
      <p:sp>
        <p:nvSpPr>
          <p:cNvPr id="3" name="Уровень текста 1…"/>
          <p:cNvSpPr txBox="1">
            <a:spLocks noGrp="1"/>
          </p:cNvSpPr>
          <p:nvPr>
            <p:ph type="body" idx="1"/>
          </p:nvPr>
        </p:nvSpPr>
        <p:spPr>
          <a:xfrm>
            <a:off x="1231900" y="2844800"/>
            <a:ext cx="21907500" cy="944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2502" y="13049250"/>
            <a:ext cx="467869" cy="520700"/>
          </a:xfrm>
          <a:prstGeom prst="rect">
            <a:avLst/>
          </a:prstGeom>
          <a:ln w="12700">
            <a:miter lim="400000"/>
          </a:ln>
        </p:spPr>
        <p:txBody>
          <a:bodyPr wrap="none" lIns="50800" tIns="50800" rIns="50800" bIns="50800" anchor="ctr">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1pPr>
      <a:lvl2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2pPr>
      <a:lvl3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3pPr>
      <a:lvl4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4pPr>
      <a:lvl5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5pPr>
      <a:lvl6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6pPr>
      <a:lvl7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7pPr>
      <a:lvl8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8pPr>
      <a:lvl9pPr marL="0" marR="0" indent="0" algn="l" defTabSz="825500" rtl="0" latinLnBrk="0">
        <a:lnSpc>
          <a:spcPct val="100000"/>
        </a:lnSpc>
        <a:spcBef>
          <a:spcPts val="0"/>
        </a:spcBef>
        <a:spcAft>
          <a:spcPts val="0"/>
        </a:spcAft>
        <a:buClrTx/>
        <a:buSzTx/>
        <a:buFontTx/>
        <a:buNone/>
        <a:tabLst/>
        <a:defRPr sz="6200" b="0" i="0" u="none" strike="noStrike" cap="all" spc="992" baseline="0">
          <a:solidFill>
            <a:srgbClr val="FFFFFF"/>
          </a:solidFill>
          <a:uFillTx/>
          <a:latin typeface="Avenir Next Regular"/>
          <a:ea typeface="Avenir Next Regular"/>
          <a:cs typeface="Avenir Next Regular"/>
          <a:sym typeface="Avenir Next Regular"/>
        </a:defRPr>
      </a:lvl9pPr>
    </p:titleStyle>
    <p:bodyStyle>
      <a:lvl1pPr marL="63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1pPr>
      <a:lvl2pPr marL="127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2pPr>
      <a:lvl3pPr marL="190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3pPr>
      <a:lvl4pPr marL="254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4pPr>
      <a:lvl5pPr marL="317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5pPr>
      <a:lvl6pPr marL="381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6pPr>
      <a:lvl7pPr marL="444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7pPr>
      <a:lvl8pPr marL="5080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8pPr>
      <a:lvl9pPr marL="5715000" marR="0" indent="-635000" algn="l" defTabSz="825500"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Avenir Next Regular"/>
          <a:ea typeface="Avenir Next Regular"/>
          <a:cs typeface="Avenir Next Regular"/>
          <a:sym typeface="Avenir Next Regular"/>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4384002" cy="13716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4384002" cy="13716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384001"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384001"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a:ea typeface="Helvetica"/>
        <a:cs typeface="Helvetica"/>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Helvetica"/>
        <a:ea typeface="Helvetica"/>
        <a:cs typeface="Helvetica"/>
      </a:majorFont>
      <a:minorFont>
        <a:latin typeface="Helvetica"/>
        <a:ea typeface="Helvetica"/>
        <a:cs typeface="Helvetica"/>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all" spc="512"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TotalTime>
  <Words>2980</Words>
  <Application>Microsoft Office PowerPoint</Application>
  <PresentationFormat>Произвольный</PresentationFormat>
  <Paragraphs>100</Paragraphs>
  <Slides>68</Slides>
  <Notes>67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68</vt:i4>
      </vt:variant>
    </vt:vector>
  </HeadingPairs>
  <TitlesOfParts>
    <vt:vector size="72" baseType="lpstr">
      <vt:lpstr>Avenir Next Regular</vt:lpstr>
      <vt:lpstr>Helvetica</vt:lpstr>
      <vt:lpstr>Helvetica Neue</vt:lpstr>
      <vt:lpstr>New_Template1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Ekaterina Smirnova</cp:lastModifiedBy>
  <cp:revision>7</cp:revision>
  <dcterms:modified xsi:type="dcterms:W3CDTF">2024-02-20T14:01:58Z</dcterms:modified>
</cp:coreProperties>
</file>