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2F2F2"/>
        </a:solidFill>
        <a:effectLst/>
        <a:uFillTx/>
        <a:latin typeface="Advent Sans Logo"/>
        <a:ea typeface="Advent Sans Logo"/>
        <a:cs typeface="Advent Sans Logo"/>
        <a:sym typeface="Advent Sans Log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FE6D4"/>
          </a:solidFill>
        </a:fill>
      </a:tcStyle>
    </a:wholeTbl>
    <a:band2H>
      <a:tcTxStyle/>
      <a:tcStyle>
        <a:tcBdr/>
        <a:fill>
          <a:solidFill>
            <a:srgbClr val="FFF3EB"/>
          </a:solidFill>
        </a:fill>
      </a:tcStyle>
    </a:band2H>
    <a:firstCol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FDFCD"/>
          </a:solidFill>
        </a:fill>
      </a:tcStyle>
    </a:wholeTbl>
    <a:band2H>
      <a:tcTxStyle/>
      <a:tcStyle>
        <a:tcBdr/>
        <a:fill>
          <a:solidFill>
            <a:srgbClr val="FFEFE8"/>
          </a:solidFill>
        </a:fill>
      </a:tcStyle>
    </a:band2H>
    <a:firstCol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1D3CA"/>
          </a:solidFill>
        </a:fill>
      </a:tcStyle>
    </a:wholeTbl>
    <a:band2H>
      <a:tcTxStyle/>
      <a:tcStyle>
        <a:tcBdr/>
        <a:fill>
          <a:solidFill>
            <a:srgbClr val="F8EAE6"/>
          </a:solidFill>
        </a:fill>
      </a:tcStyle>
    </a:band2H>
    <a:firstCol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CFCFC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2F2F2"/>
              </a:solidFill>
              <a:prstDash val="solid"/>
              <a:round/>
            </a:ln>
          </a:top>
          <a:bottom>
            <a:ln w="254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2F2F2"/>
          </a:solidFill>
        </a:fill>
      </a:tcStyle>
    </a:lastRow>
    <a:fir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2F2F2"/>
              </a:solidFill>
              <a:prstDash val="solid"/>
              <a:round/>
            </a:ln>
          </a:top>
          <a:bottom>
            <a:ln w="254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AFAFA"/>
          </a:solidFill>
        </a:fill>
      </a:tcStyle>
    </a:wholeTbl>
    <a:band2H>
      <a:tcTxStyle/>
      <a:tcStyle>
        <a:tcBdr/>
        <a:fill>
          <a:solidFill>
            <a:srgbClr val="FCFCFC"/>
          </a:solidFill>
        </a:fill>
      </a:tcStyle>
    </a:band2H>
    <a:firstCol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firstCol>
    <a:la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381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lastRow>
    <a:fir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381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2F2F2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solidFill>
            <a:srgbClr val="F2F2F2">
              <a:alpha val="20000"/>
            </a:srgbClr>
          </a:solidFill>
        </a:fill>
      </a:tcStyle>
    </a:firstCol>
    <a:la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50800" cap="flat">
              <a:solidFill>
                <a:srgbClr val="F2F2F2"/>
              </a:solidFill>
              <a:prstDash val="solid"/>
              <a:round/>
            </a:ln>
          </a:top>
          <a:bottom>
            <a:ln w="127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dvent Sans Logo"/>
          <a:ea typeface="Advent Sans Logo"/>
          <a:cs typeface="Advent Sans Logo"/>
        </a:font>
        <a:srgbClr val="F2F2F2"/>
      </a:tcTxStyle>
      <a:tcStyle>
        <a:tcBdr>
          <a:left>
            <a:ln w="12700" cap="flat">
              <a:solidFill>
                <a:srgbClr val="F2F2F2"/>
              </a:solidFill>
              <a:prstDash val="solid"/>
              <a:round/>
            </a:ln>
          </a:left>
          <a:right>
            <a:ln w="12700" cap="flat">
              <a:solidFill>
                <a:srgbClr val="F2F2F2"/>
              </a:solidFill>
              <a:prstDash val="solid"/>
              <a:round/>
            </a:ln>
          </a:right>
          <a:top>
            <a:ln w="12700" cap="flat">
              <a:solidFill>
                <a:srgbClr val="F2F2F2"/>
              </a:solidFill>
              <a:prstDash val="solid"/>
              <a:round/>
            </a:ln>
          </a:top>
          <a:bottom>
            <a:ln w="25400" cap="flat">
              <a:solidFill>
                <a:srgbClr val="F2F2F2"/>
              </a:solidFill>
              <a:prstDash val="solid"/>
              <a:round/>
            </a:ln>
          </a:bottom>
          <a:insideH>
            <a:ln w="12700" cap="flat">
              <a:solidFill>
                <a:srgbClr val="F2F2F2"/>
              </a:solidFill>
              <a:prstDash val="solid"/>
              <a:round/>
            </a:ln>
          </a:insideH>
          <a:insideV>
            <a:ln w="12700" cap="flat">
              <a:solidFill>
                <a:srgbClr val="F2F2F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63314"/>
  </p:normalViewPr>
  <p:slideViewPr>
    <p:cSldViewPr snapToGrid="0">
      <p:cViewPr varScale="1">
        <p:scale>
          <a:sx n="71" d="100"/>
          <a:sy n="71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latinLnBrk="0">
      <a:defRPr sz="2100">
        <a:latin typeface="+mn-lt"/>
        <a:ea typeface="+mn-ea"/>
        <a:cs typeface="+mn-cs"/>
        <a:sym typeface="Avenir Roman"/>
      </a:defRPr>
    </a:lvl1pPr>
    <a:lvl2pPr indent="228600" algn="just" latinLnBrk="0">
      <a:defRPr sz="2100">
        <a:latin typeface="+mn-lt"/>
        <a:ea typeface="+mn-ea"/>
        <a:cs typeface="+mn-cs"/>
        <a:sym typeface="Avenir Roman"/>
      </a:defRPr>
    </a:lvl2pPr>
    <a:lvl3pPr indent="457200" algn="just" latinLnBrk="0">
      <a:defRPr sz="2100">
        <a:latin typeface="+mn-lt"/>
        <a:ea typeface="+mn-ea"/>
        <a:cs typeface="+mn-cs"/>
        <a:sym typeface="Avenir Roman"/>
      </a:defRPr>
    </a:lvl3pPr>
    <a:lvl4pPr indent="685800" algn="just" latinLnBrk="0">
      <a:defRPr sz="2100">
        <a:latin typeface="+mn-lt"/>
        <a:ea typeface="+mn-ea"/>
        <a:cs typeface="+mn-cs"/>
        <a:sym typeface="Avenir Roman"/>
      </a:defRPr>
    </a:lvl4pPr>
    <a:lvl5pPr indent="914400" algn="just" latinLnBrk="0">
      <a:defRPr sz="2100">
        <a:latin typeface="+mn-lt"/>
        <a:ea typeface="+mn-ea"/>
        <a:cs typeface="+mn-cs"/>
        <a:sym typeface="Avenir Roman"/>
      </a:defRPr>
    </a:lvl5pPr>
    <a:lvl6pPr indent="1143000" algn="just" latinLnBrk="0">
      <a:defRPr sz="2100">
        <a:latin typeface="+mn-lt"/>
        <a:ea typeface="+mn-ea"/>
        <a:cs typeface="+mn-cs"/>
        <a:sym typeface="Avenir Roman"/>
      </a:defRPr>
    </a:lvl6pPr>
    <a:lvl7pPr indent="1371600" algn="just" latinLnBrk="0">
      <a:defRPr sz="2100">
        <a:latin typeface="+mn-lt"/>
        <a:ea typeface="+mn-ea"/>
        <a:cs typeface="+mn-cs"/>
        <a:sym typeface="Avenir Roman"/>
      </a:defRPr>
    </a:lvl7pPr>
    <a:lvl8pPr indent="1600200" algn="just" latinLnBrk="0">
      <a:defRPr sz="2100">
        <a:latin typeface="+mn-lt"/>
        <a:ea typeface="+mn-ea"/>
        <a:cs typeface="+mn-cs"/>
        <a:sym typeface="Avenir Roman"/>
      </a:defRPr>
    </a:lvl8pPr>
    <a:lvl9pPr indent="1828800" algn="just" latinLnBrk="0">
      <a:defRPr sz="21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9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AutoNum type="arabicPeriod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43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045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47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1742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2F2F2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dvent Sans Logo"/>
                <a:ea typeface="Advent Sans Logo"/>
                <a:cs typeface="Advent Sans Logo"/>
                <a:sym typeface="Advent Sans Logo"/>
              </a:defRPr>
            </a:lvl1pPr>
            <a:lvl2pPr marL="0" indent="457200" algn="ctr">
              <a:buSzTx/>
              <a:buFontTx/>
              <a:buNone/>
              <a:defRPr sz="2400">
                <a:latin typeface="Advent Sans Logo"/>
                <a:ea typeface="Advent Sans Logo"/>
                <a:cs typeface="Advent Sans Logo"/>
                <a:sym typeface="Advent Sans Logo"/>
              </a:defRPr>
            </a:lvl2pPr>
            <a:lvl3pPr marL="0" indent="914400" algn="ctr">
              <a:buSzTx/>
              <a:buFontTx/>
              <a:buNone/>
              <a:defRPr sz="2400">
                <a:latin typeface="Advent Sans Logo"/>
                <a:ea typeface="Advent Sans Logo"/>
                <a:cs typeface="Advent Sans Logo"/>
                <a:sym typeface="Advent Sans Logo"/>
              </a:defRPr>
            </a:lvl3pPr>
            <a:lvl4pPr marL="0" indent="1371600" algn="ctr">
              <a:buSzTx/>
              <a:buFontTx/>
              <a:buNone/>
              <a:defRPr sz="2400">
                <a:latin typeface="Advent Sans Logo"/>
                <a:ea typeface="Advent Sans Logo"/>
                <a:cs typeface="Advent Sans Logo"/>
                <a:sym typeface="Advent Sans Logo"/>
              </a:defRPr>
            </a:lvl4pPr>
            <a:lvl5pPr marL="0" indent="1828800" algn="ctr">
              <a:buSzTx/>
              <a:buFontTx/>
              <a:buNone/>
              <a:defRPr sz="2400">
                <a:latin typeface="Advent Sans Logo"/>
                <a:ea typeface="Advent Sans Logo"/>
                <a:cs typeface="Advent Sans Logo"/>
                <a:sym typeface="Advent Sans Log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2F2F2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4F4F4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4F4F4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4F4F4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4F4F4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4F4F4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Advent Sans Logo"/>
                <a:ea typeface="Advent Sans Logo"/>
                <a:cs typeface="Advent Sans Logo"/>
                <a:sym typeface="Advent Sans Logo"/>
              </a:defRPr>
            </a:lvl1pPr>
            <a:lvl2pPr marL="0" indent="457200">
              <a:buSzTx/>
              <a:buFontTx/>
              <a:buNone/>
              <a:defRPr sz="2400" b="1">
                <a:latin typeface="Advent Sans Logo"/>
                <a:ea typeface="Advent Sans Logo"/>
                <a:cs typeface="Advent Sans Logo"/>
                <a:sym typeface="Advent Sans Logo"/>
              </a:defRPr>
            </a:lvl2pPr>
            <a:lvl3pPr marL="0" indent="914400">
              <a:buSzTx/>
              <a:buFontTx/>
              <a:buNone/>
              <a:defRPr sz="2400" b="1">
                <a:latin typeface="Advent Sans Logo"/>
                <a:ea typeface="Advent Sans Logo"/>
                <a:cs typeface="Advent Sans Logo"/>
                <a:sym typeface="Advent Sans Logo"/>
              </a:defRPr>
            </a:lvl3pPr>
            <a:lvl4pPr marL="0" indent="1371600">
              <a:buSzTx/>
              <a:buFontTx/>
              <a:buNone/>
              <a:defRPr sz="2400" b="1">
                <a:latin typeface="Advent Sans Logo"/>
                <a:ea typeface="Advent Sans Logo"/>
                <a:cs typeface="Advent Sans Logo"/>
                <a:sym typeface="Advent Sans Logo"/>
              </a:defRPr>
            </a:lvl4pPr>
            <a:lvl5pPr marL="0" indent="1828800">
              <a:buSzTx/>
              <a:buFontTx/>
              <a:buNone/>
              <a:defRPr sz="2400" b="1">
                <a:latin typeface="Advent Sans Logo"/>
                <a:ea typeface="Advent Sans Logo"/>
                <a:cs typeface="Advent Sans Logo"/>
                <a:sym typeface="Advent Sans Log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ubstituent tex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Advent Sans Logo"/>
                <a:ea typeface="Advent Sans Logo"/>
                <a:cs typeface="Advent Sans Logo"/>
                <a:sym typeface="Advent Sans Logo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2F2F2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dvent Sans Logo"/>
                <a:ea typeface="Advent Sans Logo"/>
                <a:cs typeface="Advent Sans Logo"/>
                <a:sym typeface="Advent Sans Logo"/>
              </a:defRPr>
            </a:lvl1pPr>
            <a:lvl2pPr marL="718457" indent="-261257">
              <a:defRPr sz="3200">
                <a:latin typeface="Advent Sans Logo"/>
                <a:ea typeface="Advent Sans Logo"/>
                <a:cs typeface="Advent Sans Logo"/>
                <a:sym typeface="Advent Sans Logo"/>
              </a:defRPr>
            </a:lvl2pPr>
            <a:lvl3pPr marL="1219200" indent="-304800">
              <a:defRPr sz="3200">
                <a:latin typeface="Advent Sans Logo"/>
                <a:ea typeface="Advent Sans Logo"/>
                <a:cs typeface="Advent Sans Logo"/>
                <a:sym typeface="Advent Sans Logo"/>
              </a:defRPr>
            </a:lvl3pPr>
            <a:lvl4pPr marL="1737360" indent="-365760">
              <a:defRPr sz="3200">
                <a:latin typeface="Advent Sans Logo"/>
                <a:ea typeface="Advent Sans Logo"/>
                <a:cs typeface="Advent Sans Logo"/>
                <a:sym typeface="Advent Sans Logo"/>
              </a:defRPr>
            </a:lvl4pPr>
            <a:lvl5pPr marL="2194560" indent="-365760">
              <a:defRPr sz="3200">
                <a:latin typeface="Advent Sans Logo"/>
                <a:ea typeface="Advent Sans Logo"/>
                <a:cs typeface="Advent Sans Logo"/>
                <a:sym typeface="Advent Sans Log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ubstituent tex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Advent Sans Logo"/>
                <a:ea typeface="Advent Sans Logo"/>
                <a:cs typeface="Advent Sans Logo"/>
                <a:sym typeface="Advent Sans Logo"/>
              </a:defRPr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2F2F2"/>
                </a:solidFill>
                <a:latin typeface="Advent Sans Logo"/>
                <a:ea typeface="Advent Sans Logo"/>
                <a:cs typeface="Advent Sans Logo"/>
                <a:sym typeface="Advent Sans Logo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ubstituent i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dvent Sans Logo"/>
                <a:ea typeface="Advent Sans Logo"/>
                <a:cs typeface="Advent Sans Logo"/>
                <a:sym typeface="Advent Sans Logo"/>
              </a:defRPr>
            </a:lvl1pPr>
            <a:lvl2pPr marL="0" indent="457200">
              <a:buSzTx/>
              <a:buFontTx/>
              <a:buNone/>
              <a:defRPr sz="1600">
                <a:latin typeface="Advent Sans Logo"/>
                <a:ea typeface="Advent Sans Logo"/>
                <a:cs typeface="Advent Sans Logo"/>
                <a:sym typeface="Advent Sans Logo"/>
              </a:defRPr>
            </a:lvl2pPr>
            <a:lvl3pPr marL="0" indent="914400">
              <a:buSzTx/>
              <a:buFontTx/>
              <a:buNone/>
              <a:defRPr sz="1600">
                <a:latin typeface="Advent Sans Logo"/>
                <a:ea typeface="Advent Sans Logo"/>
                <a:cs typeface="Advent Sans Logo"/>
                <a:sym typeface="Advent Sans Logo"/>
              </a:defRPr>
            </a:lvl3pPr>
            <a:lvl4pPr marL="0" indent="1371600">
              <a:buSzTx/>
              <a:buFontTx/>
              <a:buNone/>
              <a:defRPr sz="1600">
                <a:latin typeface="Advent Sans Logo"/>
                <a:ea typeface="Advent Sans Logo"/>
                <a:cs typeface="Advent Sans Logo"/>
                <a:sym typeface="Advent Sans Logo"/>
              </a:defRPr>
            </a:lvl4pPr>
            <a:lvl5pPr marL="0" indent="1828800">
              <a:buSzTx/>
              <a:buFontTx/>
              <a:buNone/>
              <a:defRPr sz="1600">
                <a:latin typeface="Advent Sans Logo"/>
                <a:ea typeface="Advent Sans Logo"/>
                <a:cs typeface="Advent Sans Logo"/>
                <a:sym typeface="Advent Sans Log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B00"/>
          </a:solidFill>
          <a:uFillTx/>
          <a:latin typeface="Avenir Book"/>
          <a:ea typeface="Avenir Book"/>
          <a:cs typeface="Avenir Book"/>
          <a:sym typeface="Avenir Boo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2F2F2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dvent Sans Log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title"/>
          </p:nvPr>
        </p:nvSpPr>
        <p:spPr>
          <a:xfrm>
            <a:off x="728137" y="711504"/>
            <a:ext cx="10515601" cy="1500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Credință și fapte…</a:t>
            </a:r>
          </a:p>
        </p:txBody>
      </p:sp>
      <p:sp>
        <p:nvSpPr>
          <p:cNvPr id="9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2301125"/>
            <a:ext cx="9197565" cy="3014401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“El va întoarce inima părinților spre copii și inima copiilor spre părinții lor, ca nu cumva, la venirea mea, să lovesc țara cu blestem.” Maleahi 4:6</a:t>
            </a:r>
          </a:p>
        </p:txBody>
      </p:sp>
      <p:pic>
        <p:nvPicPr>
          <p:cNvPr id="96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Ключевые принципы... обратить сердца детей к своим родителям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126898" cy="5032024"/>
          </a:xfrm>
          <a:prstGeom prst="rect">
            <a:avLst/>
          </a:prstGeom>
        </p:spPr>
        <p:txBody>
          <a:bodyPr anchor="ctr"/>
          <a:lstStyle/>
          <a:p>
            <a:pPr algn="ctr">
              <a:defRPr sz="5900"/>
            </a:pPr>
            <a:r>
              <a:rPr dirty="0" err="1"/>
              <a:t>Ключевые</a:t>
            </a:r>
            <a:r>
              <a:rPr dirty="0"/>
              <a:t> </a:t>
            </a:r>
            <a:r>
              <a:rPr dirty="0" err="1"/>
              <a:t>принципы</a:t>
            </a:r>
            <a:r>
              <a:rPr dirty="0"/>
              <a:t>...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Как </a:t>
            </a:r>
            <a:r>
              <a:rPr dirty="0" err="1">
                <a:solidFill>
                  <a:srgbClr val="FFFFFF"/>
                </a:solidFill>
              </a:rPr>
              <a:t>обратить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сердца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детей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к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своим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родителям</a:t>
            </a:r>
            <a:r>
              <a:rPr lang="ru-RU" dirty="0">
                <a:solidFill>
                  <a:srgbClr val="FFFFFF"/>
                </a:solidFill>
              </a:rPr>
              <a:t>?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36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#1. Cinstește și ascultă de părinț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9219"/>
          </a:xfrm>
          <a:prstGeom prst="rect">
            <a:avLst/>
          </a:prstGeom>
        </p:spPr>
        <p:txBody>
          <a:bodyPr/>
          <a:lstStyle/>
          <a:p>
            <a:r>
              <a:t>#1. Cinstește și ascultă de părinți</a:t>
            </a:r>
          </a:p>
        </p:txBody>
      </p:sp>
      <p:sp>
        <p:nvSpPr>
          <p:cNvPr id="139" name="Dar dacă ceea ce fac părinții este greșit?…"/>
          <p:cNvSpPr txBox="1">
            <a:spLocks noGrp="1"/>
          </p:cNvSpPr>
          <p:nvPr>
            <p:ph type="body" idx="1"/>
          </p:nvPr>
        </p:nvSpPr>
        <p:spPr>
          <a:xfrm>
            <a:off x="838199" y="1253331"/>
            <a:ext cx="9344747" cy="4652090"/>
          </a:xfrm>
          <a:prstGeom prst="rect">
            <a:avLst/>
          </a:prstGeom>
        </p:spPr>
        <p:txBody>
          <a:bodyPr/>
          <a:lstStyle/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500">
                <a:solidFill>
                  <a:srgbClr val="FFFFFF"/>
                </a:solidFill>
              </a:defRPr>
            </a:pPr>
            <a:r>
              <a:t> Dar dacă ceea ce fac părinții este greșit?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500">
                <a:solidFill>
                  <a:srgbClr val="FFFFFF"/>
                </a:solidFill>
              </a:defRPr>
            </a:pPr>
            <a:r>
              <a:t> Asta înseamnă că nu trebuie să ai altă părere decât ei niciodată? 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500">
                <a:solidFill>
                  <a:srgbClr val="FFFFFF"/>
                </a:solidFill>
              </a:defRPr>
            </a:pPr>
            <a:r>
              <a:t> Pentru a avea libertate, trebuie să câștigați încrederea.</a:t>
            </a:r>
          </a:p>
        </p:txBody>
      </p:sp>
      <p:pic>
        <p:nvPicPr>
          <p:cNvPr id="140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#1. Почитайте и слушайтесь своих родителей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84859" cy="1140946"/>
          </a:xfrm>
          <a:prstGeom prst="rect">
            <a:avLst/>
          </a:prstGeom>
        </p:spPr>
        <p:txBody>
          <a:bodyPr>
            <a:noAutofit/>
          </a:bodyPr>
          <a:lstStyle>
            <a:lvl1pPr defTabSz="694944">
              <a:defRPr sz="3343"/>
            </a:lvl1pPr>
          </a:lstStyle>
          <a:p>
            <a:r>
              <a:rPr sz="3600" dirty="0"/>
              <a:t>#1. </a:t>
            </a:r>
            <a:r>
              <a:rPr sz="3600" dirty="0" err="1"/>
              <a:t>Почитай</a:t>
            </a:r>
            <a:r>
              <a:rPr sz="3600" dirty="0"/>
              <a:t> </a:t>
            </a:r>
            <a:r>
              <a:rPr sz="3600" dirty="0" err="1"/>
              <a:t>и</a:t>
            </a:r>
            <a:r>
              <a:rPr sz="3600" dirty="0"/>
              <a:t> </a:t>
            </a:r>
            <a:r>
              <a:rPr lang="ru-RU" sz="3600" dirty="0"/>
              <a:t>будь послушен</a:t>
            </a:r>
            <a:r>
              <a:rPr sz="3600" dirty="0"/>
              <a:t> </a:t>
            </a:r>
            <a:r>
              <a:rPr sz="3600" dirty="0" err="1"/>
              <a:t>свои</a:t>
            </a:r>
            <a:r>
              <a:rPr lang="ru-RU" sz="3600" dirty="0"/>
              <a:t>м</a:t>
            </a:r>
            <a:r>
              <a:rPr sz="3600" dirty="0"/>
              <a:t> </a:t>
            </a:r>
            <a:r>
              <a:rPr sz="3600" dirty="0" err="1"/>
              <a:t>родител</a:t>
            </a:r>
            <a:r>
              <a:rPr lang="ru-RU" sz="3600" dirty="0"/>
              <a:t>ям</a:t>
            </a:r>
            <a:endParaRPr sz="3600" dirty="0"/>
          </a:p>
        </p:txBody>
      </p:sp>
      <p:sp>
        <p:nvSpPr>
          <p:cNvPr id="145" name="Но что, если родители поступают неправильно?…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9344746" cy="4652090"/>
          </a:xfrm>
          <a:prstGeom prst="rect">
            <a:avLst/>
          </a:prstGeom>
        </p:spPr>
        <p:txBody>
          <a:bodyPr/>
          <a:lstStyle/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5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lang="ru-RU" dirty="0"/>
              <a:t>А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поступают</a:t>
            </a:r>
            <a:r>
              <a:rPr dirty="0"/>
              <a:t> </a:t>
            </a:r>
            <a:r>
              <a:rPr dirty="0" err="1"/>
              <a:t>неправильно</a:t>
            </a:r>
            <a:r>
              <a:rPr dirty="0"/>
              <a:t>?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5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Значит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вы</a:t>
            </a:r>
            <a:r>
              <a:rPr dirty="0"/>
              <a:t> </a:t>
            </a:r>
            <a:r>
              <a:rPr dirty="0" err="1"/>
              <a:t>никогда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должны</a:t>
            </a:r>
            <a:r>
              <a:rPr dirty="0"/>
              <a:t> </a:t>
            </a:r>
            <a:r>
              <a:rPr lang="ru-RU" dirty="0"/>
              <a:t>иметь мнение, отличное от их мнения</a:t>
            </a:r>
            <a:r>
              <a:rPr dirty="0"/>
              <a:t>? 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5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обрести</a:t>
            </a:r>
            <a:r>
              <a:rPr dirty="0"/>
              <a:t> </a:t>
            </a:r>
            <a:r>
              <a:rPr dirty="0" err="1"/>
              <a:t>свободу</a:t>
            </a:r>
            <a:r>
              <a:rPr dirty="0"/>
              <a:t>,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заслужить</a:t>
            </a:r>
            <a:r>
              <a:rPr dirty="0"/>
              <a:t> </a:t>
            </a:r>
            <a:r>
              <a:rPr dirty="0" err="1"/>
              <a:t>доверие</a:t>
            </a:r>
            <a:r>
              <a:rPr dirty="0"/>
              <a:t>.</a:t>
            </a:r>
          </a:p>
        </p:txBody>
      </p:sp>
      <p:pic>
        <p:nvPicPr>
          <p:cNvPr id="146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8" y="5271247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#2. Mulțumiți-le părinților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31744"/>
          </a:xfrm>
          <a:prstGeom prst="rect">
            <a:avLst/>
          </a:prstGeom>
        </p:spPr>
        <p:txBody>
          <a:bodyPr/>
          <a:lstStyle/>
          <a:p>
            <a:r>
              <a:t>#2. Mulțumiți-le părinților</a:t>
            </a:r>
          </a:p>
        </p:txBody>
      </p:sp>
      <p:sp>
        <p:nvSpPr>
          <p:cNvPr id="149" name="Noi tindem să credem că tot ceea ce primim ni se cuvine.…"/>
          <p:cNvSpPr txBox="1">
            <a:spLocks noGrp="1"/>
          </p:cNvSpPr>
          <p:nvPr>
            <p:ph type="body" idx="1"/>
          </p:nvPr>
        </p:nvSpPr>
        <p:spPr>
          <a:xfrm>
            <a:off x="250165" y="1253331"/>
            <a:ext cx="9905446" cy="4963992"/>
          </a:xfrm>
          <a:prstGeom prst="rect">
            <a:avLst/>
          </a:prstGeom>
        </p:spPr>
        <p:txBody>
          <a:bodyPr/>
          <a:lstStyle/>
          <a:p>
            <a:pPr marL="542025" indent="-200025" algn="just" defTabSz="434340">
              <a:lnSpc>
                <a:spcPct val="120000"/>
              </a:lnSpc>
              <a:spcBef>
                <a:spcPts val="0"/>
              </a:spcBef>
              <a:buFontTx/>
              <a:defRPr sz="2850">
                <a:solidFill>
                  <a:srgbClr val="FFFFFF"/>
                </a:solidFill>
              </a:defRPr>
            </a:pPr>
            <a:r>
              <a:t> Noi tindem să credem că tot ceea ce primim ni se cuvine. </a:t>
            </a:r>
          </a:p>
          <a:p>
            <a:pPr marL="542025" indent="-200025" algn="just" defTabSz="434340">
              <a:lnSpc>
                <a:spcPct val="120000"/>
              </a:lnSpc>
              <a:spcBef>
                <a:spcPts val="0"/>
              </a:spcBef>
              <a:buFontTx/>
              <a:defRPr sz="2850">
                <a:solidFill>
                  <a:srgbClr val="FFFFFF"/>
                </a:solidFill>
              </a:defRPr>
            </a:pPr>
            <a:r>
              <a:t> Încercați să-i înțelegeți pe părinți. </a:t>
            </a:r>
          </a:p>
          <a:p>
            <a:pPr marL="542025" indent="-200025" algn="just" defTabSz="434340">
              <a:lnSpc>
                <a:spcPct val="120000"/>
              </a:lnSpc>
              <a:spcBef>
                <a:spcPts val="0"/>
              </a:spcBef>
              <a:buFontTx/>
              <a:defRPr sz="2850">
                <a:solidFill>
                  <a:srgbClr val="FFFFFF"/>
                </a:solidFill>
              </a:defRPr>
            </a:pPr>
            <a:r>
              <a:t> Uneori adolescenții nu vor să știe pentru că lucrul acesta înseamnă o anumită responsabilitatea ce trebuie asumată.</a:t>
            </a:r>
          </a:p>
          <a:p>
            <a:pPr marL="542025" indent="-200025" algn="just" defTabSz="434340">
              <a:lnSpc>
                <a:spcPct val="120000"/>
              </a:lnSpc>
              <a:spcBef>
                <a:spcPts val="0"/>
              </a:spcBef>
              <a:buFontTx/>
              <a:defRPr sz="2850">
                <a:solidFill>
                  <a:srgbClr val="FFFFFF"/>
                </a:solidFill>
              </a:defRPr>
            </a:pPr>
            <a:endParaRPr/>
          </a:p>
          <a:p>
            <a:pPr marL="0" indent="341999" algn="just" defTabSz="43434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850">
                <a:solidFill>
                  <a:srgbClr val="FFFFFF"/>
                </a:solidFill>
              </a:defRPr>
            </a:pPr>
            <a:r>
              <a:t>Este aceasta o scuză pentru faptele lor? NU.</a:t>
            </a:r>
          </a:p>
          <a:p>
            <a:pPr marL="0" indent="341999" algn="just" defTabSz="43434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850">
                <a:solidFill>
                  <a:srgbClr val="FFFFFF"/>
                </a:solidFill>
              </a:defRPr>
            </a:pPr>
            <a:r>
              <a:t>Te ajută să înțelegi dinamica familiei tale? DA.</a:t>
            </a:r>
          </a:p>
        </p:txBody>
      </p:sp>
      <p:pic>
        <p:nvPicPr>
          <p:cNvPr id="150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#2. Поблагодарите своих родителей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31744"/>
          </a:xfrm>
          <a:prstGeom prst="rect">
            <a:avLst/>
          </a:prstGeom>
        </p:spPr>
        <p:txBody>
          <a:bodyPr/>
          <a:lstStyle/>
          <a:p>
            <a:r>
              <a:t>#2. Поблагодарите своих родителей</a:t>
            </a:r>
          </a:p>
        </p:txBody>
      </p:sp>
      <p:sp>
        <p:nvSpPr>
          <p:cNvPr id="155" name="Мы склонны считать, что все, что мы получаем, - это наша заслуга.…"/>
          <p:cNvSpPr txBox="1">
            <a:spLocks noGrp="1"/>
          </p:cNvSpPr>
          <p:nvPr>
            <p:ph type="body" idx="1"/>
          </p:nvPr>
        </p:nvSpPr>
        <p:spPr>
          <a:xfrm>
            <a:off x="250165" y="1253331"/>
            <a:ext cx="9905446" cy="4963992"/>
          </a:xfrm>
          <a:prstGeom prst="rect">
            <a:avLst/>
          </a:prstGeom>
        </p:spPr>
        <p:txBody>
          <a:bodyPr/>
          <a:lstStyle/>
          <a:p>
            <a:pPr marL="502086" indent="-185286" algn="just" defTabSz="402336">
              <a:lnSpc>
                <a:spcPct val="120000"/>
              </a:lnSpc>
              <a:spcBef>
                <a:spcPts val="0"/>
              </a:spcBef>
              <a:buFontTx/>
              <a:defRPr sz="264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склонны</a:t>
            </a:r>
            <a:r>
              <a:rPr dirty="0"/>
              <a:t> </a:t>
            </a:r>
            <a:r>
              <a:rPr dirty="0" err="1"/>
              <a:t>считать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/>
              <a:t>получаем</a:t>
            </a:r>
            <a:r>
              <a:rPr dirty="0"/>
              <a:t>, -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наша</a:t>
            </a:r>
            <a:r>
              <a:rPr dirty="0"/>
              <a:t> </a:t>
            </a:r>
            <a:r>
              <a:rPr dirty="0" err="1"/>
              <a:t>заслуга</a:t>
            </a:r>
            <a:r>
              <a:rPr lang="ru-RU" dirty="0"/>
              <a:t>/это нам полагается</a:t>
            </a:r>
            <a:r>
              <a:rPr dirty="0"/>
              <a:t>. </a:t>
            </a:r>
          </a:p>
          <a:p>
            <a:pPr marL="502086" indent="-185286" algn="just" defTabSz="402336">
              <a:lnSpc>
                <a:spcPct val="120000"/>
              </a:lnSpc>
              <a:spcBef>
                <a:spcPts val="0"/>
              </a:spcBef>
              <a:buFontTx/>
              <a:defRPr sz="264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Постарайтесь</a:t>
            </a:r>
            <a:r>
              <a:rPr dirty="0"/>
              <a:t> </a:t>
            </a:r>
            <a:r>
              <a:rPr dirty="0" err="1"/>
              <a:t>понять</a:t>
            </a:r>
            <a:r>
              <a:rPr dirty="0"/>
              <a:t> </a:t>
            </a:r>
            <a:r>
              <a:rPr dirty="0" err="1"/>
              <a:t>своих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dirty="0"/>
              <a:t>. </a:t>
            </a:r>
          </a:p>
          <a:p>
            <a:pPr marL="502086" indent="-185286" algn="just" defTabSz="402336">
              <a:lnSpc>
                <a:spcPct val="120000"/>
              </a:lnSpc>
              <a:spcBef>
                <a:spcPts val="0"/>
              </a:spcBef>
              <a:buFontTx/>
              <a:defRPr sz="264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Иногда</a:t>
            </a:r>
            <a:r>
              <a:rPr dirty="0"/>
              <a:t> </a:t>
            </a:r>
            <a:r>
              <a:rPr dirty="0" err="1"/>
              <a:t>подростки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хотят</a:t>
            </a:r>
            <a:r>
              <a:rPr dirty="0"/>
              <a:t> </a:t>
            </a:r>
            <a:r>
              <a:rPr lang="ru-RU" dirty="0"/>
              <a:t>вникать во что-то</a:t>
            </a:r>
            <a:r>
              <a:rPr dirty="0"/>
              <a:t>, </a:t>
            </a:r>
            <a:r>
              <a:rPr dirty="0" err="1"/>
              <a:t>потому</a:t>
            </a:r>
            <a:r>
              <a:rPr dirty="0"/>
              <a:t>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означает</a:t>
            </a:r>
            <a:r>
              <a:rPr dirty="0"/>
              <a:t> </a:t>
            </a:r>
            <a:r>
              <a:rPr dirty="0" err="1"/>
              <a:t>определенную</a:t>
            </a:r>
            <a:r>
              <a:rPr dirty="0"/>
              <a:t> </a:t>
            </a:r>
            <a:r>
              <a:rPr dirty="0" err="1"/>
              <a:t>ответственность</a:t>
            </a:r>
            <a:r>
              <a:rPr dirty="0"/>
              <a:t>.</a:t>
            </a:r>
          </a:p>
          <a:p>
            <a:pPr marL="502086" indent="-185286" algn="just" defTabSz="402336">
              <a:lnSpc>
                <a:spcPct val="120000"/>
              </a:lnSpc>
              <a:spcBef>
                <a:spcPts val="0"/>
              </a:spcBef>
              <a:buFontTx/>
              <a:defRPr sz="2640">
                <a:solidFill>
                  <a:srgbClr val="FFFFFF"/>
                </a:solidFill>
              </a:defRPr>
            </a:pPr>
            <a:endParaRPr dirty="0"/>
          </a:p>
          <a:p>
            <a:pPr marL="0" indent="316799" algn="just" defTabSz="402336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640">
                <a:solidFill>
                  <a:srgbClr val="FFFFFF"/>
                </a:solidFill>
              </a:defRPr>
            </a:pPr>
            <a:r>
              <a:rPr dirty="0" err="1"/>
              <a:t>Оправдывает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действия</a:t>
            </a:r>
            <a:r>
              <a:rPr dirty="0"/>
              <a:t>? НЕТ.</a:t>
            </a:r>
          </a:p>
          <a:p>
            <a:pPr marL="0" indent="316799" algn="just" defTabSz="402336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640">
                <a:solidFill>
                  <a:srgbClr val="FFFFFF"/>
                </a:solidFill>
              </a:defRPr>
            </a:pP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ли</a:t>
            </a:r>
            <a:r>
              <a:rPr dirty="0"/>
              <a:t>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вам</a:t>
            </a:r>
            <a:r>
              <a:rPr dirty="0"/>
              <a:t> </a:t>
            </a:r>
            <a:r>
              <a:rPr dirty="0" err="1"/>
              <a:t>понять</a:t>
            </a:r>
            <a:r>
              <a:rPr dirty="0"/>
              <a:t> </a:t>
            </a:r>
            <a:r>
              <a:rPr dirty="0" err="1"/>
              <a:t>динамику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вашей</a:t>
            </a:r>
            <a:r>
              <a:rPr dirty="0"/>
              <a:t> </a:t>
            </a:r>
            <a:r>
              <a:rPr dirty="0" err="1"/>
              <a:t>семьи</a:t>
            </a:r>
            <a:r>
              <a:rPr dirty="0"/>
              <a:t>? ДА.</a:t>
            </a:r>
          </a:p>
        </p:txBody>
      </p:sp>
      <p:pic>
        <p:nvPicPr>
          <p:cNvPr id="156" name="Imagine 2" descr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64" y="342900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sumați-vă mai multă responsabilitate pentru propria viață. La urma urmei, părinții sunt oameni imperfecți."/>
          <p:cNvSpPr txBox="1">
            <a:spLocks noGrp="1"/>
          </p:cNvSpPr>
          <p:nvPr>
            <p:ph type="title"/>
          </p:nvPr>
        </p:nvSpPr>
        <p:spPr>
          <a:xfrm>
            <a:off x="392140" y="365124"/>
            <a:ext cx="9841726" cy="4855569"/>
          </a:xfrm>
          <a:prstGeom prst="rect">
            <a:avLst/>
          </a:prstGeom>
        </p:spPr>
        <p:txBody>
          <a:bodyPr anchor="ctr"/>
          <a:lstStyle/>
          <a:p>
            <a:pPr algn="ctr">
              <a:defRPr sz="4800"/>
            </a:pPr>
            <a:r>
              <a:t>Asumați-vă mai multă responsabilitate pentru propria viață. </a:t>
            </a:r>
            <a:r>
              <a:rPr>
                <a:solidFill>
                  <a:srgbClr val="FFFFFF"/>
                </a:solidFill>
              </a:rPr>
              <a:t>La urma urmei, părinții sunt oameni imperfecți.</a:t>
            </a:r>
          </a:p>
        </p:txBody>
      </p:sp>
      <p:pic>
        <p:nvPicPr>
          <p:cNvPr id="159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Возьмите на себя больше ответственности за собственную жизнь. В конце концов, родители - несовершенные люди."/>
          <p:cNvSpPr txBox="1">
            <a:spLocks noGrp="1"/>
          </p:cNvSpPr>
          <p:nvPr>
            <p:ph type="title"/>
          </p:nvPr>
        </p:nvSpPr>
        <p:spPr>
          <a:xfrm>
            <a:off x="392140" y="365125"/>
            <a:ext cx="9841726" cy="4855568"/>
          </a:xfrm>
          <a:prstGeom prst="rect">
            <a:avLst/>
          </a:prstGeom>
        </p:spPr>
        <p:txBody>
          <a:bodyPr anchor="ctr"/>
          <a:lstStyle/>
          <a:p>
            <a:pPr algn="ctr">
              <a:defRPr sz="4800"/>
            </a:pPr>
            <a:r>
              <a:rPr dirty="0" err="1"/>
              <a:t>Возьмите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себя</a:t>
            </a:r>
            <a:r>
              <a:rPr dirty="0"/>
              <a:t> </a:t>
            </a:r>
            <a:r>
              <a:rPr lang="ru-RU" dirty="0"/>
              <a:t>ответственность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собственную</a:t>
            </a:r>
            <a:r>
              <a:rPr dirty="0"/>
              <a:t> </a:t>
            </a:r>
            <a:r>
              <a:rPr dirty="0" err="1"/>
              <a:t>жизнь</a:t>
            </a:r>
            <a:r>
              <a:rPr dirty="0"/>
              <a:t>. </a:t>
            </a:r>
            <a:br>
              <a:rPr lang="ru-RU" dirty="0"/>
            </a:br>
            <a:r>
              <a:rPr dirty="0" err="1">
                <a:solidFill>
                  <a:srgbClr val="FFFFFF"/>
                </a:solidFill>
              </a:rPr>
              <a:t>В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конце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концов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родители</a:t>
            </a:r>
            <a:r>
              <a:rPr dirty="0">
                <a:solidFill>
                  <a:srgbClr val="FFFFFF"/>
                </a:solidFill>
              </a:rPr>
              <a:t> - </a:t>
            </a:r>
            <a:r>
              <a:rPr dirty="0" err="1">
                <a:solidFill>
                  <a:srgbClr val="FFFFFF"/>
                </a:solidFill>
              </a:rPr>
              <a:t>несовершенные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люди</a:t>
            </a:r>
            <a:r>
              <a:rPr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4" name="Imagine 2" descr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66" y="3063875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ițiați voi discuția…"/>
          <p:cNvSpPr txBox="1">
            <a:spLocks noGrp="1"/>
          </p:cNvSpPr>
          <p:nvPr>
            <p:ph type="body" idx="1"/>
          </p:nvPr>
        </p:nvSpPr>
        <p:spPr>
          <a:xfrm>
            <a:off x="838200" y="2375346"/>
            <a:ext cx="9383206" cy="3964884"/>
          </a:xfrm>
          <a:prstGeom prst="rect">
            <a:avLst/>
          </a:prstGeom>
        </p:spPr>
        <p:txBody>
          <a:bodyPr/>
          <a:lstStyle/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4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Inițiați voi discuția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4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Petreceți timp cu părinții voștri.</a:t>
            </a:r>
          </a:p>
        </p:txBody>
      </p:sp>
      <p:sp>
        <p:nvSpPr>
          <p:cNvPr id="167" name="Fapte ale credinței…"/>
          <p:cNvSpPr txBox="1">
            <a:spLocks noGrp="1"/>
          </p:cNvSpPr>
          <p:nvPr>
            <p:ph type="title"/>
          </p:nvPr>
        </p:nvSpPr>
        <p:spPr>
          <a:xfrm>
            <a:off x="235260" y="365125"/>
            <a:ext cx="10084017" cy="1770937"/>
          </a:xfrm>
          <a:prstGeom prst="rect">
            <a:avLst/>
          </a:prstGeom>
        </p:spPr>
        <p:txBody>
          <a:bodyPr anchor="ctr"/>
          <a:lstStyle/>
          <a:p>
            <a:pPr algn="ctr">
              <a:defRPr sz="4700"/>
            </a:pPr>
            <a:r>
              <a:t>Fapte ale credinței </a:t>
            </a:r>
          </a:p>
          <a:p>
            <a:pPr algn="ctr">
              <a:defRPr sz="4700"/>
            </a:pPr>
            <a:r>
              <a:t>copiilor de pastor în familia lor</a:t>
            </a:r>
          </a:p>
        </p:txBody>
      </p:sp>
      <p:pic>
        <p:nvPicPr>
          <p:cNvPr id="168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Вы инициируете обсуждение…"/>
          <p:cNvSpPr txBox="1">
            <a:spLocks noGrp="1"/>
          </p:cNvSpPr>
          <p:nvPr>
            <p:ph type="body" idx="1"/>
          </p:nvPr>
        </p:nvSpPr>
        <p:spPr>
          <a:xfrm>
            <a:off x="235260" y="2375346"/>
            <a:ext cx="10084017" cy="3964884"/>
          </a:xfrm>
          <a:prstGeom prst="rect">
            <a:avLst/>
          </a:prstGeom>
        </p:spPr>
        <p:txBody>
          <a:bodyPr/>
          <a:lstStyle/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4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Вы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инициируете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ru-RU" dirty="0">
                <a:latin typeface="Avenir Book"/>
                <a:ea typeface="Avenir Book"/>
                <a:cs typeface="Avenir Book"/>
                <a:sym typeface="Avenir Book"/>
              </a:rPr>
              <a:t>дискуссию</a:t>
            </a:r>
            <a:endParaRPr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4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Проводите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время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с</a:t>
            </a:r>
            <a:r>
              <a:rPr lang="ru-RU" dirty="0">
                <a:latin typeface="Avenir Book"/>
                <a:ea typeface="Avenir Book"/>
                <a:cs typeface="Avenir Book"/>
                <a:sym typeface="Avenir Book"/>
              </a:rPr>
              <a:t>о своими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latin typeface="Avenir Book"/>
                <a:ea typeface="Avenir Book"/>
                <a:cs typeface="Avenir Book"/>
                <a:sym typeface="Avenir Book"/>
              </a:rPr>
              <a:t>родителями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sp>
        <p:nvSpPr>
          <p:cNvPr id="173" name="Факты веры…"/>
          <p:cNvSpPr txBox="1">
            <a:spLocks noGrp="1"/>
          </p:cNvSpPr>
          <p:nvPr>
            <p:ph type="title"/>
          </p:nvPr>
        </p:nvSpPr>
        <p:spPr>
          <a:xfrm>
            <a:off x="235260" y="365125"/>
            <a:ext cx="10084017" cy="1770937"/>
          </a:xfrm>
          <a:prstGeom prst="rect">
            <a:avLst/>
          </a:prstGeom>
        </p:spPr>
        <p:txBody>
          <a:bodyPr anchor="ctr"/>
          <a:lstStyle/>
          <a:p>
            <a:pPr algn="ctr">
              <a:defRPr sz="4700"/>
            </a:pPr>
            <a:r>
              <a:rPr dirty="0" err="1"/>
              <a:t>Факты</a:t>
            </a:r>
            <a:r>
              <a:rPr dirty="0"/>
              <a:t> </a:t>
            </a:r>
            <a:r>
              <a:rPr dirty="0" err="1"/>
              <a:t>веры</a:t>
            </a:r>
            <a:r>
              <a:rPr dirty="0"/>
              <a:t> </a:t>
            </a:r>
          </a:p>
          <a:p>
            <a:pPr algn="ctr">
              <a:defRPr sz="4700"/>
            </a:pPr>
            <a:r>
              <a:rPr dirty="0"/>
              <a:t> </a:t>
            </a:r>
            <a:r>
              <a:rPr dirty="0" err="1"/>
              <a:t>детей</a:t>
            </a:r>
            <a:r>
              <a:rPr lang="ru-RU" dirty="0"/>
              <a:t> пасторов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своей</a:t>
            </a:r>
            <a:r>
              <a:rPr dirty="0"/>
              <a:t> </a:t>
            </a:r>
            <a:r>
              <a:rPr dirty="0" err="1"/>
              <a:t>семье</a:t>
            </a:r>
            <a:endParaRPr dirty="0"/>
          </a:p>
        </p:txBody>
      </p:sp>
      <p:pic>
        <p:nvPicPr>
          <p:cNvPr id="174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0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728137" y="711504"/>
            <a:ext cx="10515601" cy="1500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/>
              <a:t>Вера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lang="ru-RU" dirty="0"/>
              <a:t>дела</a:t>
            </a:r>
            <a:r>
              <a:rPr dirty="0"/>
              <a:t>...</a:t>
            </a:r>
          </a:p>
        </p:txBody>
      </p:sp>
      <p:sp>
        <p:nvSpPr>
          <p:cNvPr id="101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2301126"/>
            <a:ext cx="9197564" cy="30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"</a:t>
            </a:r>
            <a:r>
              <a:rPr lang="ru-RU" dirty="0"/>
              <a:t>И он обратит сердца отцов к детям и сердца детей к отцам их, чтобы Я, придя, не поразил земли проклятием». </a:t>
            </a:r>
            <a:br>
              <a:rPr lang="ru-RU" dirty="0"/>
            </a:br>
            <a:r>
              <a:rPr lang="ru-RU" dirty="0" err="1"/>
              <a:t>Малахия</a:t>
            </a:r>
            <a:r>
              <a:rPr lang="ru-RU" dirty="0"/>
              <a:t> 4:6 </a:t>
            </a:r>
            <a:endParaRPr dirty="0"/>
          </a:p>
        </p:txBody>
      </p:sp>
      <p:pic>
        <p:nvPicPr>
          <p:cNvPr id="102" name="Imagine 2" descr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92" y="4978704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u 8"/>
          <p:cNvSpPr txBox="1">
            <a:spLocks noGrp="1"/>
          </p:cNvSpPr>
          <p:nvPr>
            <p:ph type="title"/>
          </p:nvPr>
        </p:nvSpPr>
        <p:spPr>
          <a:xfrm>
            <a:off x="831849" y="390619"/>
            <a:ext cx="9324206" cy="95841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B00"/>
                </a:solidFill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r>
              <a:t>A fi părinte…</a:t>
            </a:r>
          </a:p>
        </p:txBody>
      </p:sp>
      <p:sp>
        <p:nvSpPr>
          <p:cNvPr id="106" name="Substituent text 10"/>
          <p:cNvSpPr txBox="1">
            <a:spLocks noGrp="1"/>
          </p:cNvSpPr>
          <p:nvPr>
            <p:ph type="body" idx="1"/>
          </p:nvPr>
        </p:nvSpPr>
        <p:spPr>
          <a:xfrm>
            <a:off x="831849" y="1367161"/>
            <a:ext cx="9324206" cy="5100221"/>
          </a:xfrm>
          <a:prstGeom prst="rect">
            <a:avLst/>
          </a:prstGeom>
        </p:spPr>
        <p:txBody>
          <a:bodyPr/>
          <a:lstStyle/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Nimeni nu i-a trimis la școală ca să învețe cum să fie părinți.</a:t>
            </a:r>
          </a:p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Cei mai mulți dintre noi, ca părinți, învățăm din greșeli și încercând. </a:t>
            </a:r>
          </a:p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Fiecare părinte este într-un proces de a fi părinte. </a:t>
            </a:r>
          </a:p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Cei mai mulți părinți încearcă să facă binele.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ine 2" descr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u 8"/>
          <p:cNvSpPr txBox="1">
            <a:spLocks noGrp="1"/>
          </p:cNvSpPr>
          <p:nvPr>
            <p:ph type="title"/>
          </p:nvPr>
        </p:nvSpPr>
        <p:spPr>
          <a:xfrm>
            <a:off x="831849" y="390619"/>
            <a:ext cx="9324206" cy="958412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B00"/>
                </a:solidFill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r>
              <a:t>Быть родителем...</a:t>
            </a:r>
          </a:p>
        </p:txBody>
      </p:sp>
      <p:sp>
        <p:nvSpPr>
          <p:cNvPr id="112" name="Substituent text 10"/>
          <p:cNvSpPr txBox="1">
            <a:spLocks noGrp="1"/>
          </p:cNvSpPr>
          <p:nvPr>
            <p:ph type="body" idx="1"/>
          </p:nvPr>
        </p:nvSpPr>
        <p:spPr>
          <a:xfrm>
            <a:off x="831849" y="1367161"/>
            <a:ext cx="9324206" cy="5100221"/>
          </a:xfrm>
          <a:prstGeom prst="rect">
            <a:avLst/>
          </a:prstGeom>
        </p:spPr>
        <p:txBody>
          <a:bodyPr/>
          <a:lstStyle/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Никто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lang="ru-RU" dirty="0"/>
              <a:t>обучал ваших родителей быть родителями</a:t>
            </a:r>
            <a:r>
              <a:rPr dirty="0"/>
              <a:t>.</a:t>
            </a:r>
          </a:p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Большинство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lang="ru-RU" dirty="0"/>
              <a:t>  </a:t>
            </a:r>
            <a:r>
              <a:rPr dirty="0" err="1"/>
              <a:t>учатся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ошибках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путем</a:t>
            </a:r>
            <a:r>
              <a:rPr dirty="0"/>
              <a:t> </a:t>
            </a:r>
            <a:r>
              <a:rPr dirty="0" err="1"/>
              <a:t>проб</a:t>
            </a:r>
            <a:r>
              <a:rPr dirty="0"/>
              <a:t>. </a:t>
            </a:r>
          </a:p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Каждый</a:t>
            </a:r>
            <a:r>
              <a:rPr dirty="0"/>
              <a:t> </a:t>
            </a:r>
            <a:r>
              <a:rPr dirty="0" err="1"/>
              <a:t>родитель</a:t>
            </a:r>
            <a:r>
              <a:rPr dirty="0"/>
              <a:t> </a:t>
            </a:r>
            <a:r>
              <a:rPr dirty="0" err="1"/>
              <a:t>находится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процессе</a:t>
            </a:r>
            <a:r>
              <a:rPr dirty="0"/>
              <a:t> </a:t>
            </a:r>
            <a:r>
              <a:rPr dirty="0" err="1"/>
              <a:t>становления</a:t>
            </a:r>
            <a:r>
              <a:rPr dirty="0"/>
              <a:t>. </a:t>
            </a:r>
          </a:p>
          <a:p>
            <a:pPr marL="481263" indent="-481263">
              <a:buSzPct val="100000"/>
              <a:buAutoNum type="arabicPeriod"/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Большинство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dirty="0"/>
              <a:t> </a:t>
            </a:r>
            <a:r>
              <a:rPr dirty="0" err="1"/>
              <a:t>стараются</a:t>
            </a:r>
            <a:r>
              <a:rPr dirty="0"/>
              <a:t> </a:t>
            </a:r>
            <a:r>
              <a:rPr dirty="0" err="1"/>
              <a:t>делать</a:t>
            </a:r>
            <a:r>
              <a:rPr dirty="0"/>
              <a:t> </a:t>
            </a:r>
            <a:r>
              <a:rPr lang="ru-RU" dirty="0"/>
              <a:t>все самое лучшее.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Și părinții au propriile lor crize de identitate."/>
          <p:cNvSpPr txBox="1">
            <a:spLocks noGrp="1"/>
          </p:cNvSpPr>
          <p:nvPr>
            <p:ph type="title"/>
          </p:nvPr>
        </p:nvSpPr>
        <p:spPr>
          <a:xfrm>
            <a:off x="394401" y="365124"/>
            <a:ext cx="10050025" cy="5565733"/>
          </a:xfrm>
          <a:prstGeom prst="rect">
            <a:avLst/>
          </a:prstGeom>
        </p:spPr>
        <p:txBody>
          <a:bodyPr anchor="ctr"/>
          <a:lstStyle>
            <a:lvl1pPr algn="ctr">
              <a:defRPr sz="6900"/>
            </a:lvl1pPr>
          </a:lstStyle>
          <a:p>
            <a:r>
              <a:t>Și părinții au propriile lor crize de identitate.</a:t>
            </a:r>
          </a:p>
        </p:txBody>
      </p:sp>
      <p:pic>
        <p:nvPicPr>
          <p:cNvPr id="115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Родители переживают свой собственный кризис идентичности."/>
          <p:cNvSpPr txBox="1">
            <a:spLocks noGrp="1"/>
          </p:cNvSpPr>
          <p:nvPr>
            <p:ph type="title"/>
          </p:nvPr>
        </p:nvSpPr>
        <p:spPr>
          <a:xfrm>
            <a:off x="394401" y="365125"/>
            <a:ext cx="10050025" cy="5565732"/>
          </a:xfrm>
          <a:prstGeom prst="rect">
            <a:avLst/>
          </a:prstGeom>
        </p:spPr>
        <p:txBody>
          <a:bodyPr anchor="ctr"/>
          <a:lstStyle>
            <a:lvl1pPr algn="ctr">
              <a:defRPr sz="6900"/>
            </a:lvl1pPr>
          </a:lstStyle>
          <a:p>
            <a:r>
              <a:t>Родители переживают свой собственный кризис идентичности.</a:t>
            </a:r>
          </a:p>
        </p:txBody>
      </p:sp>
      <p:pic>
        <p:nvPicPr>
          <p:cNvPr id="120" name="Imagine 2" descr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emulțumirile adolescenților despre părinții lor"/>
          <p:cNvSpPr txBox="1">
            <a:spLocks noGrp="1"/>
          </p:cNvSpPr>
          <p:nvPr>
            <p:ph type="title"/>
          </p:nvPr>
        </p:nvSpPr>
        <p:spPr>
          <a:xfrm>
            <a:off x="260734" y="365125"/>
            <a:ext cx="9856048" cy="884815"/>
          </a:xfrm>
          <a:prstGeom prst="rect">
            <a:avLst/>
          </a:prstGeom>
        </p:spPr>
        <p:txBody>
          <a:bodyPr/>
          <a:lstStyle>
            <a:lvl1pPr defTabSz="832104">
              <a:defRPr sz="3640"/>
            </a:lvl1pPr>
          </a:lstStyle>
          <a:p>
            <a:r>
              <a:t>Nemulțumirile adolescenților despre părinții lor</a:t>
            </a:r>
          </a:p>
        </p:txBody>
      </p:sp>
      <p:sp>
        <p:nvSpPr>
          <p:cNvPr id="123" name="Părinții mei nu au încredere în mine…"/>
          <p:cNvSpPr txBox="1">
            <a:spLocks noGrp="1"/>
          </p:cNvSpPr>
          <p:nvPr>
            <p:ph type="body" idx="1"/>
          </p:nvPr>
        </p:nvSpPr>
        <p:spPr>
          <a:xfrm>
            <a:off x="838199" y="1253331"/>
            <a:ext cx="9417417" cy="4351338"/>
          </a:xfrm>
          <a:prstGeom prst="rect">
            <a:avLst/>
          </a:prstGeom>
        </p:spPr>
        <p:txBody>
          <a:bodyPr/>
          <a:lstStyle/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t> Părinții mei nu au încredere în mine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t> Părinții mei nu mă iubesc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t> Părinții mei nu mă ascultă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t> Părinții mei sunt nemulțumiți mereu</a:t>
            </a:r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t> Părinții mei sunt ipocriți</a:t>
            </a:r>
          </a:p>
        </p:txBody>
      </p:sp>
      <p:pic>
        <p:nvPicPr>
          <p:cNvPr id="124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Жалобы подростков на своих родителей"/>
          <p:cNvSpPr txBox="1">
            <a:spLocks noGrp="1"/>
          </p:cNvSpPr>
          <p:nvPr>
            <p:ph type="title"/>
          </p:nvPr>
        </p:nvSpPr>
        <p:spPr>
          <a:xfrm>
            <a:off x="260734" y="365125"/>
            <a:ext cx="9856048" cy="88481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3920"/>
            </a:lvl1pPr>
          </a:lstStyle>
          <a:p>
            <a:r>
              <a:t>Жалобы подростков на своих родителей</a:t>
            </a:r>
          </a:p>
        </p:txBody>
      </p:sp>
      <p:sp>
        <p:nvSpPr>
          <p:cNvPr id="129" name="Мои родители не доверяют мне…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9417416" cy="4351338"/>
          </a:xfrm>
          <a:prstGeom prst="rect">
            <a:avLst/>
          </a:prstGeom>
        </p:spPr>
        <p:txBody>
          <a:bodyPr/>
          <a:lstStyle/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доверяют</a:t>
            </a:r>
            <a:r>
              <a:rPr dirty="0"/>
              <a:t> </a:t>
            </a:r>
            <a:r>
              <a:rPr dirty="0" err="1"/>
              <a:t>мне</a:t>
            </a:r>
            <a:endParaRPr dirty="0"/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любят</a:t>
            </a:r>
            <a:r>
              <a:rPr dirty="0"/>
              <a:t> </a:t>
            </a:r>
            <a:r>
              <a:rPr dirty="0" err="1"/>
              <a:t>меня</a:t>
            </a:r>
            <a:endParaRPr dirty="0"/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lang="ru-RU" dirty="0"/>
              <a:t>слышат</a:t>
            </a:r>
            <a:r>
              <a:rPr dirty="0"/>
              <a:t> </a:t>
            </a:r>
            <a:r>
              <a:rPr dirty="0" err="1"/>
              <a:t>меня</a:t>
            </a:r>
            <a:endParaRPr dirty="0"/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всегда</a:t>
            </a:r>
            <a:r>
              <a:rPr dirty="0"/>
              <a:t> </a:t>
            </a:r>
            <a:r>
              <a:rPr dirty="0" err="1"/>
              <a:t>недовольны</a:t>
            </a:r>
            <a:endParaRPr dirty="0"/>
          </a:p>
          <a:p>
            <a:pPr marL="640736" indent="-280736" algn="just" defTabSz="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 sz="3700">
                <a:solidFill>
                  <a:srgbClr val="FFFFFF"/>
                </a:solidFill>
              </a:defRPr>
            </a:pPr>
            <a:r>
              <a:rPr dirty="0"/>
              <a:t> </a:t>
            </a: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лицемеры</a:t>
            </a:r>
            <a:endParaRPr dirty="0"/>
          </a:p>
        </p:txBody>
      </p:sp>
      <p:pic>
        <p:nvPicPr>
          <p:cNvPr id="130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89" y="5391634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rincipii esențiale……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126898" cy="5032024"/>
          </a:xfrm>
          <a:prstGeom prst="rect">
            <a:avLst/>
          </a:prstGeom>
        </p:spPr>
        <p:txBody>
          <a:bodyPr anchor="ctr"/>
          <a:lstStyle/>
          <a:p>
            <a:pPr algn="ctr">
              <a:defRPr sz="5900"/>
            </a:pPr>
            <a:r>
              <a:t>Principii esențiale… </a:t>
            </a:r>
          </a:p>
          <a:p>
            <a:pPr algn="ctr">
              <a:defRPr sz="5900">
                <a:solidFill>
                  <a:srgbClr val="FFFFFF"/>
                </a:solidFill>
              </a:defRPr>
            </a:pPr>
            <a:r>
              <a:t>pentru întoarcerea inimilor copiilor către părinții lor</a:t>
            </a:r>
          </a:p>
        </p:txBody>
      </p:sp>
      <p:pic>
        <p:nvPicPr>
          <p:cNvPr id="133" name="Imagine 2" descr="I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" y="0"/>
            <a:ext cx="121892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ă Office">
  <a:themeElements>
    <a:clrScheme name="Temă Office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FEB872"/>
      </a:accent1>
      <a:accent2>
        <a:srgbClr val="FEAD5C"/>
      </a:accent2>
      <a:accent3>
        <a:srgbClr val="FE9F40"/>
      </a:accent3>
      <a:accent4>
        <a:srgbClr val="FE8A16"/>
      </a:accent4>
      <a:accent5>
        <a:srgbClr val="F97D01"/>
      </a:accent5>
      <a:accent6>
        <a:srgbClr val="D96D01"/>
      </a:accent6>
      <a:hlink>
        <a:srgbClr val="0000FF"/>
      </a:hlink>
      <a:folHlink>
        <a:srgbClr val="FF00FF"/>
      </a:folHlink>
    </a:clrScheme>
    <a:fontScheme name="Temă 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2F2F2"/>
            </a:solidFill>
            <a:effectLst/>
            <a:uFillTx/>
            <a:latin typeface="Advent Sans Logo"/>
            <a:ea typeface="Advent Sans Logo"/>
            <a:cs typeface="Advent Sans Logo"/>
            <a:sym typeface="Advent Sans Log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2F2F2"/>
            </a:solidFill>
            <a:effectLst/>
            <a:uFillTx/>
            <a:latin typeface="Advent Sans Logo"/>
            <a:ea typeface="Advent Sans Logo"/>
            <a:cs typeface="Advent Sans Logo"/>
            <a:sym typeface="Advent Sans Log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ă Office">
  <a:themeElements>
    <a:clrScheme name="Temă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72"/>
      </a:accent1>
      <a:accent2>
        <a:srgbClr val="FEAD5C"/>
      </a:accent2>
      <a:accent3>
        <a:srgbClr val="FE9F40"/>
      </a:accent3>
      <a:accent4>
        <a:srgbClr val="FE8A16"/>
      </a:accent4>
      <a:accent5>
        <a:srgbClr val="F97D01"/>
      </a:accent5>
      <a:accent6>
        <a:srgbClr val="D96D01"/>
      </a:accent6>
      <a:hlink>
        <a:srgbClr val="0000FF"/>
      </a:hlink>
      <a:folHlink>
        <a:srgbClr val="FF00FF"/>
      </a:folHlink>
    </a:clrScheme>
    <a:fontScheme name="Temă 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2F2F2"/>
            </a:solidFill>
            <a:effectLst/>
            <a:uFillTx/>
            <a:latin typeface="Advent Sans Logo"/>
            <a:ea typeface="Advent Sans Logo"/>
            <a:cs typeface="Advent Sans Logo"/>
            <a:sym typeface="Advent Sans Log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2F2F2"/>
            </a:solidFill>
            <a:effectLst/>
            <a:uFillTx/>
            <a:latin typeface="Advent Sans Logo"/>
            <a:ea typeface="Advent Sans Logo"/>
            <a:cs typeface="Advent Sans Logo"/>
            <a:sym typeface="Advent Sans Log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558</Words>
  <Application>Microsoft Macintosh PowerPoint</Application>
  <PresentationFormat>Широкоэкранный</PresentationFormat>
  <Paragraphs>63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Advent Sans Logo</vt:lpstr>
      <vt:lpstr>Arial</vt:lpstr>
      <vt:lpstr>Avenir Book</vt:lpstr>
      <vt:lpstr>Avenir Heavy</vt:lpstr>
      <vt:lpstr>Avenir Roman</vt:lpstr>
      <vt:lpstr>Temă Office</vt:lpstr>
      <vt:lpstr>Credință și fapte…</vt:lpstr>
      <vt:lpstr>Вера и дела...</vt:lpstr>
      <vt:lpstr>A fi părinte…</vt:lpstr>
      <vt:lpstr>Быть родителем...</vt:lpstr>
      <vt:lpstr>Și părinții au propriile lor crize de identitate.</vt:lpstr>
      <vt:lpstr>Родители переживают свой собственный кризис идентичности.</vt:lpstr>
      <vt:lpstr>Nemulțumirile adolescenților despre părinții lor</vt:lpstr>
      <vt:lpstr>Жалобы подростков на своих родителей</vt:lpstr>
      <vt:lpstr>Principii esențiale…  pentru întoarcerea inimilor copiilor către părinții lor</vt:lpstr>
      <vt:lpstr>Ключевые принципы...   Как обратить сердца детей к своим родителям?</vt:lpstr>
      <vt:lpstr>#1. Cinstește și ascultă de părinți</vt:lpstr>
      <vt:lpstr>#1. Почитай и будь послушен своим родителям</vt:lpstr>
      <vt:lpstr>#2. Mulțumiți-le părinților</vt:lpstr>
      <vt:lpstr>#2. Поблагодарите своих родителей</vt:lpstr>
      <vt:lpstr>Asumați-vă mai multă responsabilitate pentru propria viață. La urma urmei, părinții sunt oameni imperfecți.</vt:lpstr>
      <vt:lpstr>Возьмите на себя ответственность за собственную жизнь.  В конце концов, родители - несовершенные люди.</vt:lpstr>
      <vt:lpstr>Fapte ale credinței  copiilor de pastor în familia lor</vt:lpstr>
      <vt:lpstr>Факты веры   детей пасторов в своей семье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Credință și fapte…</dc:title>
  <cp:lastModifiedBy>Microsoft Office User</cp:lastModifiedBy>
  <cp:revision>2</cp:revision>
  <dcterms:modified xsi:type="dcterms:W3CDTF">2024-07-25T13:48:09Z</dcterms:modified>
</cp:coreProperties>
</file>