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50"/>
  </p:notesMasterIdLst>
  <p:sldIdLst>
    <p:sldId id="256" r:id="rId2"/>
    <p:sldId id="272" r:id="rId3"/>
    <p:sldId id="273" r:id="rId4"/>
    <p:sldId id="274" r:id="rId5"/>
    <p:sldId id="282" r:id="rId6"/>
    <p:sldId id="283" r:id="rId7"/>
    <p:sldId id="275" r:id="rId8"/>
    <p:sldId id="278" r:id="rId9"/>
    <p:sldId id="277" r:id="rId10"/>
    <p:sldId id="279" r:id="rId11"/>
    <p:sldId id="280" r:id="rId12"/>
    <p:sldId id="317" r:id="rId13"/>
    <p:sldId id="281" r:id="rId14"/>
    <p:sldId id="284" r:id="rId15"/>
    <p:sldId id="285" r:id="rId16"/>
    <p:sldId id="318" r:id="rId17"/>
    <p:sldId id="286" r:id="rId18"/>
    <p:sldId id="287" r:id="rId19"/>
    <p:sldId id="288" r:id="rId20"/>
    <p:sldId id="289" r:id="rId21"/>
    <p:sldId id="290" r:id="rId22"/>
    <p:sldId id="291" r:id="rId23"/>
    <p:sldId id="294" r:id="rId24"/>
    <p:sldId id="293" r:id="rId25"/>
    <p:sldId id="295" r:id="rId26"/>
    <p:sldId id="296" r:id="rId27"/>
    <p:sldId id="257" r:id="rId28"/>
    <p:sldId id="259" r:id="rId29"/>
    <p:sldId id="319" r:id="rId30"/>
    <p:sldId id="300" r:id="rId31"/>
    <p:sldId id="301" r:id="rId32"/>
    <p:sldId id="303" r:id="rId33"/>
    <p:sldId id="304" r:id="rId34"/>
    <p:sldId id="298" r:id="rId35"/>
    <p:sldId id="306" r:id="rId36"/>
    <p:sldId id="308" r:id="rId37"/>
    <p:sldId id="307" r:id="rId38"/>
    <p:sldId id="309" r:id="rId39"/>
    <p:sldId id="310" r:id="rId40"/>
    <p:sldId id="268" r:id="rId41"/>
    <p:sldId id="269" r:id="rId42"/>
    <p:sldId id="313" r:id="rId43"/>
    <p:sldId id="270" r:id="rId44"/>
    <p:sldId id="315" r:id="rId45"/>
    <p:sldId id="311" r:id="rId46"/>
    <p:sldId id="314" r:id="rId47"/>
    <p:sldId id="271" r:id="rId48"/>
    <p:sldId id="316" r:id="rId4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0B7E6-4EFF-4F1D-B09B-F3E7077C5EEB}" type="datetimeFigureOut">
              <a:rPr lang="en-PH" smtClean="0"/>
              <a:t>2/12/25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6E64A-2B8C-4FB1-8911-B685AD050AA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58340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E1B2-195A-42C4-B65B-B147313D1758}" type="datetime1">
              <a:rPr lang="en-PH" smtClean="0"/>
              <a:t>2/12/25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P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1932971-CD32-4E75-9E86-FC48C46C7245}" type="slidenum">
              <a:rPr lang="en-PH" smtClean="0"/>
              <a:t>‹#›</a:t>
            </a:fld>
            <a:endParaRPr lang="en-PH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86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1ADE-F1EE-4ED6-A468-D4E9BBDD7AA5}" type="datetime1">
              <a:rPr lang="en-PH" smtClean="0"/>
              <a:t>2/12/25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971-CD32-4E75-9E86-FC48C46C7245}" type="slidenum">
              <a:rPr lang="en-PH" smtClean="0"/>
              <a:t>‹#›</a:t>
            </a:fld>
            <a:endParaRPr lang="en-PH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201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5A63-1C4D-4C98-9EE7-1AEA3476ACF7}" type="datetime1">
              <a:rPr lang="en-PH" smtClean="0"/>
              <a:t>2/12/25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971-CD32-4E75-9E86-FC48C46C7245}" type="slidenum">
              <a:rPr lang="en-PH" smtClean="0"/>
              <a:t>‹#›</a:t>
            </a:fld>
            <a:endParaRPr lang="en-PH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21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DD53-20CD-4B2D-B886-BAB06B4518AC}" type="datetime1">
              <a:rPr lang="en-PH" smtClean="0"/>
              <a:t>2/12/25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971-CD32-4E75-9E86-FC48C46C7245}" type="slidenum">
              <a:rPr lang="en-PH" smtClean="0"/>
              <a:t>‹#›</a:t>
            </a:fld>
            <a:endParaRPr lang="en-PH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27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B5768-B823-4E60-80FB-C296C8A3BBA4}" type="datetime1">
              <a:rPr lang="en-PH" smtClean="0"/>
              <a:t>2/12/25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971-CD32-4E75-9E86-FC48C46C7245}" type="slidenum">
              <a:rPr lang="en-PH" smtClean="0"/>
              <a:t>‹#›</a:t>
            </a:fld>
            <a:endParaRPr lang="en-PH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22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6D41-B03A-4C57-A41F-3616FF7F8272}" type="datetime1">
              <a:rPr lang="en-PH" smtClean="0"/>
              <a:t>2/12/25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971-CD32-4E75-9E86-FC48C46C7245}" type="slidenum">
              <a:rPr lang="en-PH" smtClean="0"/>
              <a:t>‹#›</a:t>
            </a:fld>
            <a:endParaRPr lang="en-PH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74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383A-C4A2-409D-8EBB-287849949447}" type="datetime1">
              <a:rPr lang="en-PH" smtClean="0"/>
              <a:t>2/12/25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971-CD32-4E75-9E86-FC48C46C7245}" type="slidenum">
              <a:rPr lang="en-PH" smtClean="0"/>
              <a:t>‹#›</a:t>
            </a:fld>
            <a:endParaRPr lang="en-PH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7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3A87-8608-4D3E-979A-DDAB5816980D}" type="datetime1">
              <a:rPr lang="en-PH" smtClean="0"/>
              <a:t>2/12/25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971-CD32-4E75-9E86-FC48C46C7245}" type="slidenum">
              <a:rPr lang="en-PH" smtClean="0"/>
              <a:t>‹#›</a:t>
            </a:fld>
            <a:endParaRPr lang="en-PH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497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E94B2-5A21-488F-9748-F1A8024EBAE4}" type="datetime1">
              <a:rPr lang="en-PH" smtClean="0"/>
              <a:t>2/12/25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971-CD32-4E75-9E86-FC48C46C724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986080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7B87-940A-481A-9780-97C972040F64}" type="datetime1">
              <a:rPr lang="en-PH" smtClean="0"/>
              <a:t>2/12/25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971-CD32-4E75-9E86-FC48C46C7245}" type="slidenum">
              <a:rPr lang="en-PH" smtClean="0"/>
              <a:t>‹#›</a:t>
            </a:fld>
            <a:endParaRPr lang="en-PH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8576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29BFC78-87E3-4EED-A21D-215EF5B348A6}" type="datetime1">
              <a:rPr lang="en-PH" smtClean="0"/>
              <a:t>2/12/25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P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971-CD32-4E75-9E86-FC48C46C7245}" type="slidenum">
              <a:rPr lang="en-PH" smtClean="0"/>
              <a:t>‹#›</a:t>
            </a:fld>
            <a:endParaRPr lang="en-PH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68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BD361-7E48-4589-83D3-9B509770C0A0}" type="datetime1">
              <a:rPr lang="en-PH" smtClean="0"/>
              <a:t>2/12/25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1932971-CD32-4E75-9E86-FC48C46C7245}" type="slidenum">
              <a:rPr lang="en-PH" smtClean="0"/>
              <a:t>‹#›</a:t>
            </a:fld>
            <a:endParaRPr lang="en-PH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23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18738-07DC-970C-5441-ED210DB446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Необходимость (</a:t>
            </a:r>
            <a:r>
              <a:rPr lang="en-US" sz="4000" i="1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ananke</a:t>
            </a:r>
            <a:r>
              <a:rPr lang="ru-RU" sz="40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) очищения небесного святилища в Евр. 9:23</a:t>
            </a:r>
            <a:endParaRPr lang="en-PH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0ADE63-7D5C-245E-5EB1-619B4E8095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Адвентистская перспектива</a:t>
            </a:r>
            <a:endParaRPr lang="en-P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651F6F-64E9-A852-6008-99957B5E3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Андрей Севрюков. Конференция ИБИ (ЕАД) 2025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865622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5C5E87-B9AA-3375-D0CD-7E35E16ADA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65868-208A-D6B0-4673-C5DFE4D7F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95130"/>
            <a:ext cx="9603275" cy="596526"/>
          </a:xfrm>
        </p:spPr>
        <p:txBody>
          <a:bodyPr>
            <a:normAutofit fontScale="90000"/>
          </a:bodyPr>
          <a:lstStyle/>
          <a:p>
            <a:r>
              <a:rPr lang="en-US" dirty="0"/>
              <a:t>“</a:t>
            </a:r>
            <a:r>
              <a:rPr lang="ru-RU" dirty="0"/>
              <a:t>САМИ ЖЕ НЕБЕСНЫЕ</a:t>
            </a:r>
            <a:r>
              <a:rPr lang="en-US" dirty="0"/>
              <a:t>” </a:t>
            </a:r>
            <a:r>
              <a:rPr lang="ru-RU" dirty="0"/>
              <a:t>как указание на н. Свят-</a:t>
            </a:r>
            <a:r>
              <a:rPr lang="ru-RU" dirty="0" err="1"/>
              <a:t>ще</a:t>
            </a:r>
            <a:r>
              <a:rPr lang="en-US" dirty="0"/>
              <a:t>:</a:t>
            </a:r>
            <a:br>
              <a:rPr lang="en-US" dirty="0"/>
            </a:br>
            <a:r>
              <a:rPr lang="ru-RU" dirty="0"/>
              <a:t>Второй аргумент (дальний контекст) (Евр </a:t>
            </a:r>
            <a:r>
              <a:rPr lang="en-US" dirty="0"/>
              <a:t>9:24-26)</a:t>
            </a:r>
            <a:br>
              <a:rPr lang="en-PH" dirty="0"/>
            </a:b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80E9F-07CB-42BB-3373-1CA1629CE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B2. </a:t>
            </a:r>
            <a:r>
              <a:rPr lang="ru-RU" b="1" dirty="0">
                <a:solidFill>
                  <a:srgbClr val="FF0000"/>
                </a:solidFill>
              </a:rPr>
              <a:t> Христос обрел место служения в небесах (Евр 9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r>
              <a:rPr lang="ru-RU" b="1" dirty="0">
                <a:solidFill>
                  <a:srgbClr val="FF0000"/>
                </a:solidFill>
              </a:rPr>
              <a:t>24)</a:t>
            </a:r>
          </a:p>
          <a:p>
            <a:pPr marL="0" indent="0" algn="l" rtl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Ибо Христос вошел </a:t>
            </a:r>
            <a:r>
              <a:rPr lang="ru-RU" sz="1800" dirty="0">
                <a:latin typeface="Times New Roman" panose="02020603050405020304" pitchFamily="18" charset="0"/>
              </a:rPr>
              <a:t>… </a:t>
            </a:r>
            <a:r>
              <a:rPr lang="ru-RU" sz="1800" b="1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в самое небо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чтобы предстать ныне за нас пред лице Божие </a:t>
            </a:r>
            <a:endParaRPr lang="ru-RU" sz="1800" dirty="0">
              <a:latin typeface="Arial" panose="020B0604020202020204" pitchFamily="34" charset="0"/>
            </a:endParaRPr>
          </a:p>
          <a:p>
            <a:pPr marL="0" indent="0" algn="l" rtl="0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A2.</a:t>
            </a:r>
            <a:r>
              <a:rPr lang="ru-RU" b="1" dirty="0">
                <a:solidFill>
                  <a:srgbClr val="FF0000"/>
                </a:solidFill>
              </a:rPr>
              <a:t> Христос принес себя в жертву на земле (9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r>
              <a:rPr lang="ru-RU" b="1" dirty="0">
                <a:solidFill>
                  <a:srgbClr val="FF0000"/>
                </a:solidFill>
              </a:rPr>
              <a:t>25-26)</a:t>
            </a:r>
          </a:p>
          <a:p>
            <a:pPr marL="0" indent="0" algn="l" rtl="0">
              <a:buNone/>
            </a:pPr>
            <a:r>
              <a:rPr lang="ru-RU" sz="1800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и не для того, чтобы </a:t>
            </a:r>
            <a:r>
              <a:rPr lang="ru-RU" sz="1800" b="1" i="0" u="sng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многократно приносить Себя </a:t>
            </a:r>
            <a:r>
              <a:rPr lang="ru-RU" sz="1800" i="0" strike="noStrike" baseline="0" dirty="0">
                <a:latin typeface="Times New Roman" panose="02020603050405020304" pitchFamily="18" charset="0"/>
              </a:rPr>
              <a:t>… Он же </a:t>
            </a:r>
            <a:r>
              <a:rPr lang="ru-RU" sz="1800" b="1" i="0" strike="noStrike" baseline="0" dirty="0">
                <a:latin typeface="Times New Roman" panose="02020603050405020304" pitchFamily="18" charset="0"/>
              </a:rPr>
              <a:t>однажды</a:t>
            </a:r>
            <a:r>
              <a:rPr lang="ru-RU" sz="1800" i="0" strike="noStrike" baseline="0" dirty="0">
                <a:latin typeface="Times New Roman" panose="02020603050405020304" pitchFamily="18" charset="0"/>
              </a:rPr>
              <a:t>, к концу веков, явился для уничтожения греха </a:t>
            </a:r>
            <a:r>
              <a:rPr lang="ru-RU" sz="1800" b="1" i="0" u="sng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жертвою Своею</a:t>
            </a:r>
            <a:r>
              <a:rPr lang="ru-RU" sz="1800" i="0" strike="noStrike" baseline="0" dirty="0">
                <a:latin typeface="Times New Roman" panose="02020603050405020304" pitchFamily="18" charset="0"/>
              </a:rPr>
              <a:t>. </a:t>
            </a:r>
            <a:r>
              <a:rPr lang="ru-RU" sz="1800" i="0" strike="noStrike" baseline="0" dirty="0">
                <a:latin typeface="Arial" panose="020B0604020202020204" pitchFamily="34" charset="0"/>
              </a:rPr>
              <a:t>(</a:t>
            </a:r>
            <a:r>
              <a:rPr lang="ru-RU" sz="1800" i="0" strike="noStrike" baseline="0" dirty="0" err="1">
                <a:latin typeface="Arial" panose="020B0604020202020204" pitchFamily="34" charset="0"/>
              </a:rPr>
              <a:t>Heb</a:t>
            </a:r>
            <a:r>
              <a:rPr lang="ru-RU" sz="1800" i="0" strike="noStrike" baseline="0" dirty="0">
                <a:latin typeface="Arial" panose="020B0604020202020204" pitchFamily="34" charset="0"/>
              </a:rPr>
              <a:t>. 9:25-26 </a:t>
            </a:r>
            <a:r>
              <a:rPr lang="ru-RU" sz="1800" b="0" i="0" u="none" strike="noStrike" baseline="0" dirty="0">
                <a:latin typeface="Arial" panose="020B0604020202020204" pitchFamily="34" charset="0"/>
              </a:rPr>
              <a:t>RST)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C08DF7-FB0B-2AE3-F920-683148F32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1579" y="129839"/>
            <a:ext cx="5938836" cy="309201"/>
          </a:xfrm>
        </p:spPr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579182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B5B2B-8DEB-BBA9-F846-D7BD67D7A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Параллели между Евр 8</a:t>
            </a:r>
            <a:r>
              <a:rPr lang="en-US" dirty="0"/>
              <a:t>:</a:t>
            </a:r>
            <a:r>
              <a:rPr lang="ru-RU" dirty="0"/>
              <a:t>3-5 и Евр 9</a:t>
            </a:r>
            <a:r>
              <a:rPr lang="en-US" dirty="0"/>
              <a:t>:</a:t>
            </a:r>
            <a:r>
              <a:rPr lang="ru-RU" dirty="0"/>
              <a:t>24-26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42E5A-C74C-C4DE-3FC0-5FC73226D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A1. </a:t>
            </a:r>
            <a:r>
              <a:rPr lang="ru-RU" b="1" dirty="0"/>
              <a:t>Необходимость жертвы для Христа (Евр 8</a:t>
            </a:r>
            <a:r>
              <a:rPr lang="en-US" b="1" dirty="0"/>
              <a:t>:</a:t>
            </a:r>
            <a:r>
              <a:rPr lang="ru-RU" b="1" dirty="0"/>
              <a:t>3)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	</a:t>
            </a:r>
            <a:r>
              <a:rPr lang="en-US" b="1" dirty="0">
                <a:solidFill>
                  <a:srgbClr val="FF0000"/>
                </a:solidFill>
              </a:rPr>
              <a:t>B1.</a:t>
            </a:r>
            <a:r>
              <a:rPr lang="ru-RU" b="1" dirty="0">
                <a:solidFill>
                  <a:srgbClr val="FF0000"/>
                </a:solidFill>
              </a:rPr>
              <a:t> Необходимость места для священнодействия Христа (Евр 8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r>
              <a:rPr lang="ru-RU" b="1" dirty="0">
                <a:solidFill>
                  <a:srgbClr val="FF0000"/>
                </a:solidFill>
              </a:rPr>
              <a:t>4-5)</a:t>
            </a:r>
          </a:p>
          <a:p>
            <a:pPr marL="0" indent="0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	</a:t>
            </a:r>
            <a:r>
              <a:rPr lang="en-US" b="1" dirty="0">
                <a:solidFill>
                  <a:srgbClr val="FF0000"/>
                </a:solidFill>
              </a:rPr>
              <a:t>B2. </a:t>
            </a:r>
            <a:r>
              <a:rPr lang="ru-RU" b="1" dirty="0">
                <a:solidFill>
                  <a:srgbClr val="FF0000"/>
                </a:solidFill>
              </a:rPr>
              <a:t> Христос обрел место служения в небесах (Евр 9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r>
              <a:rPr lang="ru-RU" b="1" dirty="0">
                <a:solidFill>
                  <a:srgbClr val="FF0000"/>
                </a:solidFill>
              </a:rPr>
              <a:t>24)</a:t>
            </a:r>
          </a:p>
          <a:p>
            <a:pPr marL="0" indent="0" algn="l" rtl="0">
              <a:buNone/>
            </a:pPr>
            <a:r>
              <a:rPr lang="en-US" b="1" dirty="0"/>
              <a:t>A2.</a:t>
            </a:r>
            <a:r>
              <a:rPr lang="ru-RU" b="1" dirty="0"/>
              <a:t> Христос принес себя в жертву на земле (9</a:t>
            </a:r>
            <a:r>
              <a:rPr lang="en-US" b="1" dirty="0"/>
              <a:t>:</a:t>
            </a:r>
            <a:r>
              <a:rPr lang="ru-RU" b="1" dirty="0"/>
              <a:t>25-26)</a:t>
            </a:r>
          </a:p>
          <a:p>
            <a:pPr marL="0" indent="0">
              <a:buNone/>
            </a:pP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B8AFDB-930B-A3BC-603F-0048FDC0E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523272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38BFB-2FCB-ED4D-5208-8CB2FB118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Куда вошел Христос по вознесении</a:t>
            </a:r>
            <a:r>
              <a:rPr lang="en-US" dirty="0"/>
              <a:t>?</a:t>
            </a:r>
            <a:br>
              <a:rPr lang="en-US" dirty="0"/>
            </a:br>
            <a:r>
              <a:rPr lang="ru-RU" dirty="0"/>
              <a:t>Евр 9</a:t>
            </a:r>
            <a:r>
              <a:rPr lang="en-US" dirty="0"/>
              <a:t>:11-12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17498-E974-D9E5-17EE-9D2872419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Но Христос, Первосвященник 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…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 со Своею </a:t>
            </a:r>
            <a:r>
              <a:rPr lang="ru-RU" sz="3200" b="0" i="0" u="none" strike="noStrike" baseline="0" dirty="0" err="1">
                <a:latin typeface="Times New Roman" panose="02020603050405020304" pitchFamily="18" charset="0"/>
              </a:rPr>
              <a:t>Кровию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, однажды вошел </a:t>
            </a:r>
            <a:r>
              <a:rPr lang="ru-RU" sz="32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во святилище 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…</a:t>
            </a:r>
            <a:endParaRPr lang="en-PH" sz="3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9B713B-2672-BFA7-8B04-689E071C5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596455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EAB91-EB10-F696-6E4F-93F3826D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Парафраз ЕВР 9</a:t>
            </a:r>
            <a:r>
              <a:rPr lang="en-US" dirty="0"/>
              <a:t>:</a:t>
            </a:r>
            <a:r>
              <a:rPr lang="ru-RU" dirty="0"/>
              <a:t>23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BA37F-C82D-B7AB-FCD7-80B956523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Таким образом,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en-US" dirty="0"/>
              <a:t>[</a:t>
            </a:r>
            <a:r>
              <a:rPr lang="ru-RU" dirty="0"/>
              <a:t>существует</a:t>
            </a:r>
            <a:r>
              <a:rPr lang="en-US" dirty="0"/>
              <a:t>] </a:t>
            </a:r>
            <a:r>
              <a:rPr lang="ru-RU" dirty="0">
                <a:solidFill>
                  <a:srgbClr val="FF0000"/>
                </a:solidFill>
              </a:rPr>
              <a:t>необходимость</a:t>
            </a:r>
          </a:p>
          <a:p>
            <a:pPr marL="0" indent="0">
              <a:buNone/>
            </a:pPr>
            <a:r>
              <a:rPr lang="ru-RU" dirty="0"/>
              <a:t>		с одной стороны</a:t>
            </a:r>
          </a:p>
          <a:p>
            <a:pPr marL="0" indent="0">
              <a:buNone/>
            </a:pPr>
            <a:r>
              <a:rPr lang="ru-RU" dirty="0"/>
              <a:t>			для очищения земного святилища ВЗ жертвами,</a:t>
            </a:r>
          </a:p>
          <a:p>
            <a:pPr marL="0" indent="0">
              <a:buNone/>
            </a:pPr>
            <a:r>
              <a:rPr lang="ru-RU" dirty="0"/>
              <a:t>		с другой стороны</a:t>
            </a:r>
          </a:p>
          <a:p>
            <a:pPr marL="0" indent="0">
              <a:buNone/>
            </a:pPr>
            <a:r>
              <a:rPr lang="ru-RU" dirty="0"/>
              <a:t>			</a:t>
            </a:r>
            <a:r>
              <a:rPr lang="en-US" dirty="0"/>
              <a:t>[</a:t>
            </a:r>
            <a:r>
              <a:rPr lang="ru-RU" dirty="0"/>
              <a:t>для</a:t>
            </a:r>
            <a:r>
              <a:rPr lang="en-US" dirty="0"/>
              <a:t> </a:t>
            </a:r>
            <a:r>
              <a:rPr lang="ru-RU" b="1" dirty="0">
                <a:solidFill>
                  <a:srgbClr val="FF0000"/>
                </a:solidFill>
              </a:rPr>
              <a:t>очищения</a:t>
            </a:r>
            <a:r>
              <a:rPr lang="en-US" dirty="0"/>
              <a:t>]</a:t>
            </a:r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небесного святилища </a:t>
            </a:r>
            <a:r>
              <a:rPr lang="ru-RU" dirty="0"/>
              <a:t>лучшей жертвой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1718ED-6D20-E857-298F-87CA5F1EB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652559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8FF61-B4A1-F3E1-B488-C314E08F0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Промежуточный вывод </a:t>
            </a:r>
            <a:r>
              <a:rPr lang="en-US" dirty="0"/>
              <a:t>#1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40713-75CD-9217-19A5-701B8F080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Евр 9</a:t>
            </a:r>
            <a:r>
              <a:rPr lang="en-US" dirty="0"/>
              <a:t>:</a:t>
            </a:r>
            <a:r>
              <a:rPr lang="ru-RU" dirty="0"/>
              <a:t>23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“</a:t>
            </a:r>
            <a:r>
              <a:rPr lang="ru-RU" dirty="0"/>
              <a:t>Таким образом,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en-US" dirty="0"/>
              <a:t>[</a:t>
            </a:r>
            <a:r>
              <a:rPr lang="ru-RU" dirty="0"/>
              <a:t>существует</a:t>
            </a:r>
            <a:r>
              <a:rPr lang="en-US" dirty="0"/>
              <a:t>] </a:t>
            </a:r>
            <a:r>
              <a:rPr lang="ru-RU" dirty="0"/>
              <a:t>необходимость</a:t>
            </a:r>
          </a:p>
          <a:p>
            <a:pPr marL="0" indent="0">
              <a:buNone/>
            </a:pPr>
            <a:r>
              <a:rPr lang="ru-RU" dirty="0"/>
              <a:t>		       </a:t>
            </a:r>
            <a:r>
              <a:rPr lang="en-US" dirty="0"/>
              <a:t>[</a:t>
            </a:r>
            <a:r>
              <a:rPr lang="ru-RU" dirty="0"/>
              <a:t>для</a:t>
            </a:r>
            <a:r>
              <a:rPr lang="en-US" dirty="0"/>
              <a:t> </a:t>
            </a:r>
            <a:r>
              <a:rPr lang="ru-RU" dirty="0"/>
              <a:t>очищения</a:t>
            </a:r>
            <a:r>
              <a:rPr lang="en-US" dirty="0"/>
              <a:t>]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небесного святилища 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						</a:t>
            </a:r>
            <a:r>
              <a:rPr lang="ru-RU" dirty="0"/>
              <a:t>лучшей жертвой.</a:t>
            </a:r>
            <a:r>
              <a:rPr lang="en-US" dirty="0"/>
              <a:t>”</a:t>
            </a:r>
            <a:endParaRPr lang="ru-RU" dirty="0"/>
          </a:p>
          <a:p>
            <a:pPr marL="0" indent="0">
              <a:buNone/>
            </a:pPr>
            <a:endParaRPr lang="en-P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FBD644-CD1D-2BBF-308D-6E7FA7A1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729153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893E0-3189-E37C-35A1-653BA3456D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Вопрос № 2</a:t>
            </a:r>
            <a:r>
              <a:rPr lang="en-US" sz="3600" dirty="0"/>
              <a:t>:</a:t>
            </a:r>
            <a:br>
              <a:rPr lang="en-US" sz="3600" dirty="0"/>
            </a:br>
            <a:br>
              <a:rPr lang="en-US" sz="3600" dirty="0"/>
            </a:br>
            <a:r>
              <a:rPr lang="ru-RU" sz="3600" dirty="0"/>
              <a:t>Момент очищения небесного святилища</a:t>
            </a:r>
            <a:r>
              <a:rPr lang="en-US" sz="3600" dirty="0"/>
              <a:t> </a:t>
            </a:r>
            <a:r>
              <a:rPr lang="ru-RU" sz="3600" dirty="0"/>
              <a:t>в Евр 9</a:t>
            </a:r>
            <a:r>
              <a:rPr lang="en-US" sz="3600" dirty="0"/>
              <a:t>:</a:t>
            </a:r>
            <a:r>
              <a:rPr lang="ru-RU" sz="3600" dirty="0"/>
              <a:t>23</a:t>
            </a:r>
            <a:r>
              <a:rPr lang="en-US" sz="3600" dirty="0"/>
              <a:t>?</a:t>
            </a:r>
            <a:endParaRPr lang="en-PH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0C8E84-D1FC-F114-CCB6-07A7A1AFCF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34351B-86CF-997B-91C1-4C247200A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194419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F3B6D-8A87-165B-64F1-777C58D714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97C7C-1979-7B20-1C46-33A11FA4F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Промежуточный вывод </a:t>
            </a:r>
            <a:r>
              <a:rPr lang="en-US" dirty="0"/>
              <a:t>#1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052EE-3E42-8CC5-C97A-CCC59A3EB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Евр 9</a:t>
            </a:r>
            <a:r>
              <a:rPr lang="en-US" dirty="0"/>
              <a:t>:</a:t>
            </a:r>
            <a:r>
              <a:rPr lang="ru-RU" dirty="0"/>
              <a:t>23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“</a:t>
            </a:r>
            <a:r>
              <a:rPr lang="ru-RU" dirty="0"/>
              <a:t>Таким образом,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en-US" dirty="0"/>
              <a:t>[</a:t>
            </a:r>
            <a:r>
              <a:rPr lang="ru-RU" dirty="0"/>
              <a:t>существует или </a:t>
            </a:r>
            <a:r>
              <a:rPr lang="ru-RU" b="1" dirty="0">
                <a:solidFill>
                  <a:srgbClr val="FF0000"/>
                </a:solidFill>
              </a:rPr>
              <a:t>существовала</a:t>
            </a:r>
            <a:r>
              <a:rPr lang="en-US" dirty="0"/>
              <a:t>] </a:t>
            </a:r>
            <a:r>
              <a:rPr lang="ru-RU" dirty="0"/>
              <a:t>необходимость</a:t>
            </a:r>
          </a:p>
          <a:p>
            <a:pPr marL="0" indent="0">
              <a:buNone/>
            </a:pPr>
            <a:r>
              <a:rPr lang="ru-RU" dirty="0"/>
              <a:t>		       </a:t>
            </a:r>
            <a:r>
              <a:rPr lang="en-US" dirty="0"/>
              <a:t>[</a:t>
            </a:r>
            <a:r>
              <a:rPr lang="ru-RU" dirty="0"/>
              <a:t>для</a:t>
            </a:r>
            <a:r>
              <a:rPr lang="en-US" dirty="0"/>
              <a:t> </a:t>
            </a:r>
            <a:r>
              <a:rPr lang="ru-RU" dirty="0"/>
              <a:t>очищения</a:t>
            </a:r>
            <a:r>
              <a:rPr lang="en-US" dirty="0"/>
              <a:t>]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небесного святилища 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						</a:t>
            </a:r>
            <a:r>
              <a:rPr lang="ru-RU" dirty="0"/>
              <a:t>лучшей жертвой.</a:t>
            </a:r>
            <a:r>
              <a:rPr lang="en-US" dirty="0"/>
              <a:t>”</a:t>
            </a:r>
            <a:endParaRPr lang="ru-RU" dirty="0"/>
          </a:p>
          <a:p>
            <a:pPr marL="0" indent="0">
              <a:buNone/>
            </a:pPr>
            <a:endParaRPr lang="en-P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A460B8-46AD-5209-84E7-30688AEA0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591265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17CF1-6319-A995-CC24-216ADA31C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Момент очищения небесного святилища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4135B-DD1E-1129-BCA5-3F9628279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Позиция №1 (Очищение в прошлом)</a:t>
            </a:r>
          </a:p>
          <a:p>
            <a:pPr lvl="1"/>
            <a:r>
              <a:rPr lang="ru-RU" dirty="0"/>
              <a:t>Небесное святилище нуждалось в очищении до вознесения Христа и было очищено при восшествии Христа Его кровью.</a:t>
            </a:r>
          </a:p>
          <a:p>
            <a:r>
              <a:rPr lang="ru-RU" dirty="0"/>
              <a:t>Позиция №2 (Очищение в будущем)</a:t>
            </a:r>
          </a:p>
          <a:p>
            <a:pPr lvl="1"/>
            <a:r>
              <a:rPr lang="ru-RU" dirty="0"/>
              <a:t>Небесное святилище нуждается в очищении в момент написания Послания (после вознесения Христа) и будет очищено в будущем кровью Христа</a:t>
            </a:r>
          </a:p>
          <a:p>
            <a:endParaRPr lang="en-P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99B470-EDD1-B606-C9A7-77654DE90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877125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360CFB-1B3C-733D-4F23-B013101312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00FC2-4D9A-628C-7D2B-D2023728C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очищения небесного святилища</a:t>
            </a:r>
            <a:r>
              <a:rPr lang="en-US" sz="2800" dirty="0"/>
              <a:t> </a:t>
            </a:r>
            <a:r>
              <a:rPr lang="ru-RU" sz="2800" dirty="0"/>
              <a:t>в прошлом</a:t>
            </a:r>
            <a:r>
              <a:rPr lang="en-US" sz="2800" dirty="0"/>
              <a:t>:</a:t>
            </a:r>
            <a:br>
              <a:rPr lang="ru-RU" sz="2800" dirty="0"/>
            </a:br>
            <a:r>
              <a:rPr lang="ru-RU" sz="2800" dirty="0"/>
              <a:t>Позиция №1.1 (Очищение для посвящения)</a:t>
            </a:r>
            <a:endParaRPr lang="en-PH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F8B49-7CB0-9E9F-0C69-F5083EEB5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ru-RU" dirty="0"/>
              <a:t>Святилище небесное было очищено в момент восшествия Христа по аналогии с очищением земного святилища во время его посвящения (Лев 8).</a:t>
            </a:r>
          </a:p>
          <a:p>
            <a:pPr marL="457200" lvl="1" indent="0">
              <a:buNone/>
            </a:pPr>
            <a:endParaRPr lang="ru-RU" dirty="0"/>
          </a:p>
          <a:p>
            <a:pPr marL="457200" lvl="1" indent="0">
              <a:buNone/>
            </a:pPr>
            <a:r>
              <a:rPr lang="ru-RU" dirty="0"/>
              <a:t>Лев 8</a:t>
            </a:r>
            <a:r>
              <a:rPr lang="en-US" dirty="0"/>
              <a:t>:</a:t>
            </a:r>
            <a:r>
              <a:rPr lang="ru-RU" dirty="0"/>
              <a:t>14-15</a:t>
            </a:r>
          </a:p>
          <a:p>
            <a:pPr marL="0" indent="0" algn="l" rtl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	И привел тельца для жертвы за грех, и Аарон и сыны его возложили руки свои на 	голову тельца за грех; </a:t>
            </a:r>
            <a:r>
              <a:rPr lang="hr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 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заколол [его] и взял крови, и перстом своим возложил на 	</a:t>
            </a:r>
            <a:r>
              <a:rPr lang="ru-RU" sz="1800" b="1" i="0" u="none" strike="noStrike" baseline="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роги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	жертвенника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со всех сторон, и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очистил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(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HITTE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)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жертвенник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а 	[остальную] кровь вылил к 	подножию жертвенника, и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освятил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(KIDDESH)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его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чтобы 	сделать его чистым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(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букв. чтобы на нем совершать искупление). </a:t>
            </a:r>
            <a:endParaRPr lang="en-P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06280C-9DE9-9B0E-909F-A627AACCA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299885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1808E9-6347-8382-99D7-41EF683D2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9E685-53D6-CB8E-E0D4-F94ED40A5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очищения небесного святилища</a:t>
            </a:r>
            <a:r>
              <a:rPr lang="en-US" sz="2800" dirty="0"/>
              <a:t> </a:t>
            </a:r>
            <a:r>
              <a:rPr lang="ru-RU" sz="2800" dirty="0"/>
              <a:t>в прошлом</a:t>
            </a:r>
            <a:r>
              <a:rPr lang="en-US" sz="2800" dirty="0"/>
              <a:t>:</a:t>
            </a:r>
            <a:br>
              <a:rPr lang="ru-RU" sz="2800" dirty="0"/>
            </a:br>
            <a:r>
              <a:rPr lang="ru-RU" sz="2800" dirty="0"/>
              <a:t>Позиция №1.2 (Очищение от нечистоты и греха)</a:t>
            </a:r>
            <a:endParaRPr lang="en-PH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14692-88D4-219B-AC87-322580214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ru-RU" dirty="0"/>
              <a:t>Святилище небесное было очищено в момент восшествия Христа по аналогии с очищением земного святилища в День очищения (Лев 16).</a:t>
            </a:r>
          </a:p>
          <a:p>
            <a:pPr marL="457200" lvl="1" indent="0">
              <a:buNone/>
            </a:pPr>
            <a:endParaRPr lang="ru-RU" dirty="0"/>
          </a:p>
          <a:p>
            <a:pPr marL="457200" lvl="1" indent="0">
              <a:buNone/>
            </a:pPr>
            <a:r>
              <a:rPr lang="ru-RU" dirty="0"/>
              <a:t>Лев 16</a:t>
            </a:r>
            <a:r>
              <a:rPr lang="en-US" dirty="0"/>
              <a:t>:</a:t>
            </a:r>
            <a:r>
              <a:rPr lang="ru-RU" dirty="0"/>
              <a:t>14-16</a:t>
            </a:r>
          </a:p>
          <a:p>
            <a:pPr marL="0" indent="0" algn="l" rtl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	и возьмет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крови тельца и покропит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перстом своим на крышку спереди и пред 	крышкою, семь раз покропит кровью с перста своего. И заколет козла в жертву за грех 	за народ,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и внесет кровь его за завесу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… и покропит ею на крышку и пред крышкою, 	и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очистит святилище от нечистот сынов Израилевых и от преступлений их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во 	всех грехах их.</a:t>
            </a:r>
            <a:endParaRPr lang="en-P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09D1DB-36A6-4DDD-8059-B3A15B968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85037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BFC80B-A242-D7F9-A426-129A341E6A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E4B47-E14C-367A-5326-B91678FC8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Евреям 9</a:t>
            </a:r>
            <a:r>
              <a:rPr lang="en-US" dirty="0"/>
              <a:t>:</a:t>
            </a:r>
            <a:r>
              <a:rPr lang="ru-RU" dirty="0"/>
              <a:t>23 (</a:t>
            </a:r>
            <a:r>
              <a:rPr lang="ru-RU" dirty="0" err="1"/>
              <a:t>сп</a:t>
            </a:r>
            <a:r>
              <a:rPr lang="ru-RU" dirty="0"/>
              <a:t>)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31430-E148-2CE2-118A-D94967A8E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Итак</a:t>
            </a:r>
            <a:r>
              <a:rPr lang="ru-RU" sz="3200" dirty="0">
                <a:latin typeface="Times New Roman" panose="02020603050405020304" pitchFamily="18" charset="0"/>
              </a:rPr>
              <a:t>,</a:t>
            </a:r>
            <a:endParaRPr lang="ru-RU" sz="32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	образы небесного </a:t>
            </a:r>
          </a:p>
          <a:p>
            <a:pPr marL="0" indent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		должны </a:t>
            </a:r>
            <a:r>
              <a:rPr lang="ru-RU" sz="3200" b="0" i="0" u="sng" strike="noStrike" baseline="0" dirty="0">
                <a:latin typeface="Times New Roman" panose="02020603050405020304" pitchFamily="18" charset="0"/>
              </a:rPr>
              <a:t>были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 очищаться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</a:rPr>
              <a:t>				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сими, </a:t>
            </a:r>
          </a:p>
          <a:p>
            <a:pPr marL="0" indent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	самое же небесное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</a:rPr>
              <a:t>		</a:t>
            </a:r>
            <a:r>
              <a:rPr lang="en-US" sz="3200" dirty="0">
                <a:latin typeface="Times New Roman" panose="02020603050405020304" pitchFamily="18" charset="0"/>
              </a:rPr>
              <a:t>[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должн</a:t>
            </a:r>
            <a:r>
              <a:rPr lang="ru-RU" sz="3200" dirty="0">
                <a:latin typeface="Times New Roman" panose="02020603050405020304" pitchFamily="18" charset="0"/>
              </a:rPr>
              <a:t>о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3200" b="0" i="0" u="sng" strike="noStrike" baseline="0" dirty="0">
                <a:latin typeface="Times New Roman" panose="02020603050405020304" pitchFamily="18" charset="0"/>
              </a:rPr>
              <a:t>было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 очищаться </a:t>
            </a:r>
            <a:r>
              <a:rPr lang="en-US" sz="3200" dirty="0">
                <a:latin typeface="Times New Roman" panose="02020603050405020304" pitchFamily="18" charset="0"/>
              </a:rPr>
              <a:t>] </a:t>
            </a:r>
            <a:endParaRPr lang="ru-RU" sz="32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				лучшими сих жертвами. </a:t>
            </a:r>
            <a:endParaRPr lang="en-PH" sz="3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F98F13-D73D-E57D-FFAA-26B787AF4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837836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2661A7-9EBF-23E7-C012-ADE6F52489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D0290-F6EE-1CA7-AA27-801052587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очищения небесного святилища</a:t>
            </a:r>
            <a:r>
              <a:rPr lang="en-US" sz="2800" dirty="0"/>
              <a:t> </a:t>
            </a:r>
            <a:r>
              <a:rPr lang="ru-RU" sz="2800" dirty="0"/>
              <a:t>в будущем</a:t>
            </a:r>
            <a:r>
              <a:rPr lang="en-US" sz="2800" dirty="0"/>
              <a:t>:</a:t>
            </a:r>
            <a:br>
              <a:rPr lang="ru-RU" sz="2800" dirty="0"/>
            </a:br>
            <a:r>
              <a:rPr lang="ru-RU" sz="2800" dirty="0"/>
              <a:t>Позиция №2 </a:t>
            </a:r>
            <a:endParaRPr lang="en-PH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D7CE9-43B0-2386-9C33-5C3A4B723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ru-RU" dirty="0"/>
              <a:t>Святилище небесное будет очищено в </a:t>
            </a:r>
            <a:r>
              <a:rPr lang="ru-RU" b="1" dirty="0">
                <a:solidFill>
                  <a:srgbClr val="FF0000"/>
                </a:solidFill>
              </a:rPr>
              <a:t>момент завершения небесного служения Христа </a:t>
            </a:r>
            <a:r>
              <a:rPr lang="ru-RU" dirty="0"/>
              <a:t>по аналогии с очищением земного святилища в День очищения (Лев 16).</a:t>
            </a:r>
          </a:p>
          <a:p>
            <a:pPr marL="457200" lvl="1" indent="0">
              <a:buNone/>
            </a:pPr>
            <a:endParaRPr lang="ru-RU" dirty="0"/>
          </a:p>
          <a:p>
            <a:pPr marL="457200" lvl="1" indent="0">
              <a:buNone/>
            </a:pPr>
            <a:r>
              <a:rPr lang="ru-RU" dirty="0"/>
              <a:t>До этого момента существует </a:t>
            </a:r>
            <a:r>
              <a:rPr lang="ru-RU" b="1" dirty="0">
                <a:solidFill>
                  <a:srgbClr val="FF0000"/>
                </a:solidFill>
              </a:rPr>
              <a:t>необходимость</a:t>
            </a:r>
            <a:r>
              <a:rPr lang="ru-RU" dirty="0"/>
              <a:t> в очищении небесного святилища.</a:t>
            </a:r>
          </a:p>
          <a:p>
            <a:pPr marL="457200" lvl="1" indent="0">
              <a:buNone/>
            </a:pPr>
            <a:endParaRPr lang="ru-R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1D33D6-4979-35A2-DB34-18AC8F0A0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4569585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7B9D82-D7ED-52E1-9FFD-0BF39E80C4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64FAA-3E15-46B9-A418-393094001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очищения небесного святилища</a:t>
            </a:r>
            <a:r>
              <a:rPr lang="en-US" sz="2800" dirty="0"/>
              <a:t> </a:t>
            </a:r>
            <a:r>
              <a:rPr lang="ru-RU" sz="2800" dirty="0"/>
              <a:t>в будущем</a:t>
            </a:r>
            <a:r>
              <a:rPr lang="en-US" sz="2800" dirty="0"/>
              <a:t>:</a:t>
            </a:r>
            <a:br>
              <a:rPr lang="ru-RU" sz="2800" dirty="0"/>
            </a:br>
            <a:r>
              <a:rPr lang="ru-RU" sz="2800" dirty="0"/>
              <a:t>Позиция №2 </a:t>
            </a:r>
            <a:endParaRPr lang="en-PH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AF61B-BD3D-8A44-76DE-A4952E12C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b="1" dirty="0">
                <a:solidFill>
                  <a:srgbClr val="002060"/>
                </a:solidFill>
              </a:rPr>
              <a:t>Alberto Treiyer</a:t>
            </a:r>
          </a:p>
          <a:p>
            <a:pPr marL="457200" lvl="1" indent="0">
              <a:buNone/>
            </a:pPr>
            <a:r>
              <a:rPr lang="en-US" dirty="0"/>
              <a:t>“</a:t>
            </a:r>
            <a:r>
              <a:rPr lang="ru-RU" dirty="0"/>
              <a:t>Как в прошлом [во времена ВЗ], </a:t>
            </a:r>
            <a:r>
              <a:rPr lang="en-US" dirty="0"/>
              <a:t>[</a:t>
            </a:r>
            <a:r>
              <a:rPr lang="ru-RU" dirty="0"/>
              <a:t>так и ныне</a:t>
            </a:r>
            <a:r>
              <a:rPr lang="en-US" dirty="0"/>
              <a:t>]</a:t>
            </a:r>
            <a:r>
              <a:rPr lang="ru-RU" dirty="0"/>
              <a:t> кровь не только является средством переноса греха в святилище, но она также … привносит </a:t>
            </a:r>
            <a:r>
              <a:rPr lang="en-US" dirty="0"/>
              <a:t>[</a:t>
            </a:r>
            <a:r>
              <a:rPr lang="ru-RU" dirty="0"/>
              <a:t>человеческую</a:t>
            </a:r>
            <a:r>
              <a:rPr lang="en-US" dirty="0"/>
              <a:t>] </a:t>
            </a:r>
            <a:r>
              <a:rPr lang="ru-RU" dirty="0"/>
              <a:t>нечистоту туда, где она представлена. Вот почему </a:t>
            </a:r>
            <a:r>
              <a:rPr lang="ru-RU" b="1" u="sng" dirty="0">
                <a:solidFill>
                  <a:srgbClr val="FF0000"/>
                </a:solidFill>
              </a:rPr>
              <a:t>требуется</a:t>
            </a:r>
            <a:r>
              <a:rPr lang="ru-RU" b="1" dirty="0">
                <a:solidFill>
                  <a:srgbClr val="FF0000"/>
                </a:solidFill>
              </a:rPr>
              <a:t> окончательное очищение </a:t>
            </a:r>
            <a:r>
              <a:rPr lang="en-US" dirty="0"/>
              <a:t>[</a:t>
            </a:r>
            <a:r>
              <a:rPr lang="ru-RU" dirty="0"/>
              <a:t>небесного святилища</a:t>
            </a:r>
            <a:r>
              <a:rPr lang="en-US" dirty="0"/>
              <a:t>]</a:t>
            </a:r>
            <a:r>
              <a:rPr lang="ru-RU" dirty="0"/>
              <a:t>, как в </a:t>
            </a:r>
            <a:r>
              <a:rPr lang="ru-RU" dirty="0" err="1"/>
              <a:t>левитском</a:t>
            </a:r>
            <a:r>
              <a:rPr lang="ru-RU" dirty="0"/>
              <a:t> богослужении.</a:t>
            </a:r>
            <a:r>
              <a:rPr lang="en-US" dirty="0"/>
              <a:t>”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kern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Day of Atonement and the Heavenly Judgment: From the Pentateuch to Revelation”,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</a:t>
            </a:r>
            <a:r>
              <a:rPr lang="ru-RU" kern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430.</a:t>
            </a:r>
            <a:endParaRPr lang="ru-R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CCE252-D1E8-CF76-3341-5CBE78DBC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5989853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1C662B-8945-8E5E-2455-58F9F757E0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0DB1-ACD4-344D-7B9A-F4C5186D0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очищения небесного святилища</a:t>
            </a:r>
            <a:r>
              <a:rPr lang="en-US" sz="2800" dirty="0"/>
              <a:t> </a:t>
            </a:r>
            <a:r>
              <a:rPr lang="ru-RU" sz="2800" dirty="0"/>
              <a:t>в будущем</a:t>
            </a:r>
            <a:r>
              <a:rPr lang="en-US" sz="2800" dirty="0"/>
              <a:t>:</a:t>
            </a:r>
            <a:br>
              <a:rPr lang="ru-RU" sz="2800" dirty="0"/>
            </a:br>
            <a:r>
              <a:rPr lang="ru-RU" sz="2800" dirty="0"/>
              <a:t>Позиция №2 </a:t>
            </a:r>
            <a:endParaRPr lang="en-PH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B7720-A742-B95A-B44D-DB61F90D9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b="1" dirty="0">
                <a:solidFill>
                  <a:srgbClr val="002060"/>
                </a:solidFill>
              </a:rPr>
              <a:t>Angel Rodriguez</a:t>
            </a:r>
          </a:p>
          <a:p>
            <a:pPr marL="457200" lvl="1" indent="0">
              <a:buNone/>
            </a:pPr>
            <a:r>
              <a:rPr lang="en-US" dirty="0"/>
              <a:t>“</a:t>
            </a:r>
            <a:r>
              <a:rPr lang="ru-RU" dirty="0"/>
              <a:t>Христос совершает в небесном святилище работу очищения, которая является типологическим эквивалентом работы первосвященника в земном святилище в День искупления. В отрывке </a:t>
            </a:r>
            <a:r>
              <a:rPr lang="en-US" dirty="0"/>
              <a:t>[</a:t>
            </a:r>
            <a:r>
              <a:rPr lang="ru-RU" dirty="0"/>
              <a:t>Евр 9</a:t>
            </a:r>
            <a:r>
              <a:rPr lang="en-US" dirty="0"/>
              <a:t>:23] </a:t>
            </a:r>
            <a:r>
              <a:rPr lang="ru-RU" dirty="0"/>
              <a:t>не говорится, что это очищение происходит сразу после вознесения Христа, но что </a:t>
            </a:r>
            <a:r>
              <a:rPr lang="ru-RU" b="1" dirty="0">
                <a:solidFill>
                  <a:srgbClr val="FF0000"/>
                </a:solidFill>
              </a:rPr>
              <a:t>небесное святилище </a:t>
            </a:r>
            <a:r>
              <a:rPr lang="ru-RU" b="1" u="sng" dirty="0">
                <a:solidFill>
                  <a:srgbClr val="FF0000"/>
                </a:solidFill>
              </a:rPr>
              <a:t>нуждается</a:t>
            </a:r>
            <a:r>
              <a:rPr lang="ru-RU" b="1" dirty="0">
                <a:solidFill>
                  <a:srgbClr val="FF0000"/>
                </a:solidFill>
              </a:rPr>
              <a:t> в очищении</a:t>
            </a:r>
            <a:r>
              <a:rPr lang="en-US" dirty="0"/>
              <a:t>.”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ru-RU" dirty="0"/>
              <a:t>Родригес, </a:t>
            </a:r>
            <a:r>
              <a:rPr lang="en-US" dirty="0"/>
              <a:t>“</a:t>
            </a:r>
            <a:r>
              <a:rPr lang="ru-RU" dirty="0"/>
              <a:t>Святилище</a:t>
            </a:r>
            <a:r>
              <a:rPr lang="en-US" dirty="0"/>
              <a:t>” </a:t>
            </a:r>
            <a:r>
              <a:rPr lang="ru-RU" dirty="0"/>
              <a:t>в </a:t>
            </a:r>
            <a:r>
              <a:rPr lang="ru-RU" i="1" dirty="0"/>
              <a:t>Настольная книга для служителя</a:t>
            </a:r>
            <a:r>
              <a:rPr lang="ru-RU" dirty="0"/>
              <a:t>. 394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BB4751-6E4A-7ACC-4C46-78A34D278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672250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81F67F-F779-9B70-C16F-8EFA7757A1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EA920-2EB7-AFF5-A64F-5FB06A607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Промежуточный вывод </a:t>
            </a:r>
            <a:r>
              <a:rPr lang="en-US" dirty="0"/>
              <a:t>#2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A1E9A-EA29-2824-316C-D2B031B7F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Евр 9</a:t>
            </a:r>
            <a:r>
              <a:rPr lang="en-US" dirty="0"/>
              <a:t>:</a:t>
            </a:r>
            <a:r>
              <a:rPr lang="ru-RU" dirty="0"/>
              <a:t>23</a:t>
            </a:r>
            <a:r>
              <a:rPr lang="en-US" dirty="0"/>
              <a:t>b</a:t>
            </a:r>
          </a:p>
          <a:p>
            <a:pPr marL="0" indent="0">
              <a:buNone/>
            </a:pPr>
            <a:r>
              <a:rPr lang="en-US" dirty="0"/>
              <a:t>“</a:t>
            </a:r>
            <a:r>
              <a:rPr lang="ru-RU" dirty="0"/>
              <a:t>Таким образом,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en-US" dirty="0"/>
              <a:t>[</a:t>
            </a:r>
            <a:r>
              <a:rPr lang="ru-RU" dirty="0">
                <a:solidFill>
                  <a:srgbClr val="FF0000"/>
                </a:solidFill>
              </a:rPr>
              <a:t>в настоящий момент существует</a:t>
            </a:r>
            <a:r>
              <a:rPr lang="en-US" dirty="0"/>
              <a:t>] </a:t>
            </a:r>
            <a:r>
              <a:rPr lang="ru-RU" dirty="0">
                <a:solidFill>
                  <a:srgbClr val="FF0000"/>
                </a:solidFill>
              </a:rPr>
              <a:t>необходимость </a:t>
            </a:r>
            <a:r>
              <a:rPr lang="en-US" dirty="0"/>
              <a:t>…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	       </a:t>
            </a:r>
            <a:r>
              <a:rPr lang="en-US" dirty="0"/>
              <a:t>[</a:t>
            </a:r>
            <a:r>
              <a:rPr lang="ru-RU" dirty="0"/>
              <a:t>для</a:t>
            </a:r>
            <a:r>
              <a:rPr lang="en-US" dirty="0"/>
              <a:t> </a:t>
            </a:r>
            <a:r>
              <a:rPr lang="ru-RU" dirty="0"/>
              <a:t>очищения</a:t>
            </a:r>
            <a:r>
              <a:rPr lang="en-US" dirty="0"/>
              <a:t>]</a:t>
            </a:r>
            <a:r>
              <a:rPr lang="ru-RU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ru-RU" dirty="0"/>
              <a:t>небесного святилища 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						</a:t>
            </a:r>
            <a:r>
              <a:rPr lang="ru-RU" dirty="0"/>
              <a:t>лучшей жертвой</a:t>
            </a:r>
          </a:p>
          <a:p>
            <a:pPr marL="0" indent="0">
              <a:buNone/>
            </a:pPr>
            <a:endParaRPr lang="en-P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50786C-89D1-ECB7-FDCE-1E3E7B061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4843901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C13FB-A361-5594-1B2E-A568B1237A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/>
              <a:t>Вопрос №3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ru-RU" sz="4000" b="1" dirty="0"/>
              <a:t>Как появлялась </a:t>
            </a:r>
            <a:r>
              <a:rPr lang="en-US" sz="4000" b="1" dirty="0"/>
              <a:t>“</a:t>
            </a:r>
            <a:r>
              <a:rPr lang="ru-RU" sz="4000" b="1" dirty="0"/>
              <a:t>необходимость</a:t>
            </a:r>
            <a:r>
              <a:rPr lang="en-US" sz="4000" b="1" dirty="0"/>
              <a:t>”</a:t>
            </a:r>
            <a:r>
              <a:rPr lang="ru-RU" sz="4000" b="1" dirty="0"/>
              <a:t> в очищении земного святилища (Евр 9</a:t>
            </a:r>
            <a:r>
              <a:rPr lang="en-US" sz="4000" b="1" dirty="0"/>
              <a:t>:22-23a)</a:t>
            </a:r>
            <a:endParaRPr lang="en-PH" sz="4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D5CE46-F7F7-E795-12F6-5DB6983518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D0E5C0-845C-8283-C67F-EDF9F0ABE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5571797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D892D-1337-E935-8CB8-7FFAC58D8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Евреям 9</a:t>
            </a:r>
            <a:r>
              <a:rPr lang="en-US" dirty="0"/>
              <a:t>:</a:t>
            </a:r>
            <a:r>
              <a:rPr lang="ru-RU" dirty="0"/>
              <a:t>22-23а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7D670-71CD-EA0C-5A3A-B0C8CD21E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и все почти по закону </a:t>
            </a:r>
            <a:r>
              <a:rPr lang="ru-RU" sz="2800" b="0" i="0" u="sng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очищается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кровью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sz="2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</a:t>
            </a:r>
            <a:r>
              <a:rPr lang="ru-RU" sz="2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пролития-крови 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бывает </a:t>
            </a:r>
            <a:r>
              <a:rPr lang="ru-RU" sz="2800" b="0" i="0" u="sng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прощения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 rtl="0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u="none" strike="noStrike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hr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Посему образы небесного (т.е. земное святилище) должны были очищаться </a:t>
            </a:r>
            <a:r>
              <a:rPr lang="ru-RU" sz="2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этими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кровными жертвами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PH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2CFAC9-D077-1E80-E4F9-EF57FE598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0016846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DEB3C1-AF76-DE96-3B26-B24C0BE4B7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6BD18-7C4C-C022-6F4B-747E0E885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Парафраз Евреям 9</a:t>
            </a:r>
            <a:r>
              <a:rPr lang="en-US" dirty="0"/>
              <a:t>:</a:t>
            </a:r>
            <a:r>
              <a:rPr lang="ru-RU" dirty="0"/>
              <a:t>22-23а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475DD-2DB4-5918-9D9E-1A2AD2E98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и почти вс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закону </a:t>
            </a:r>
            <a:r>
              <a:rPr lang="ru-RU" sz="2800" b="0" i="0" u="sng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очищается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кровью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sz="2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пролития крови 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бывает </a:t>
            </a:r>
            <a:r>
              <a:rPr lang="ru-RU" sz="2800" b="0" i="0" u="sng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прощения </a:t>
            </a:r>
            <a:r>
              <a:rPr lang="en-US" sz="2800" b="0" i="0" u="sng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800" b="0" i="0" u="sng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грешника</a:t>
            </a:r>
            <a:r>
              <a:rPr lang="en-US" sz="2800" b="0" i="0" u="sng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 rtl="0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u="none" strike="noStrike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hr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этой причине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появляется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в очищении образов небесного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святилища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(т.е.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святилища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земного) </a:t>
            </a:r>
            <a:r>
              <a:rPr lang="ru-RU" sz="2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этими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кровными жертвами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PH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327CC6-6AE3-EFE7-AA0B-7A39309AB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690430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FB4BB-5307-9FD3-565A-45FF254D9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Две темы в Евреям 9</a:t>
            </a:r>
            <a:r>
              <a:rPr lang="en-US" dirty="0"/>
              <a:t>:</a:t>
            </a:r>
            <a:r>
              <a:rPr lang="ru-RU" dirty="0"/>
              <a:t>22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44ED5-5DC6-99E0-17EB-2CFB744E1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617"/>
            <a:ext cx="10515600" cy="3937345"/>
          </a:xfrm>
        </p:spPr>
        <p:txBody>
          <a:bodyPr>
            <a:normAutofit/>
          </a:bodyPr>
          <a:lstStyle/>
          <a:p>
            <a:r>
              <a:rPr lang="ru-RU" sz="2800" b="0" i="0" u="none" strike="noStrike" baseline="0" dirty="0">
                <a:latin typeface="Times New Roman" panose="02020603050405020304" pitchFamily="18" charset="0"/>
              </a:rPr>
              <a:t>Да и все </a:t>
            </a:r>
            <a:r>
              <a:rPr lang="ru-RU" sz="2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почти</a:t>
            </a:r>
            <a:r>
              <a:rPr lang="ru-RU" sz="2800" b="0" i="0" u="none" strike="noStrike" baseline="0" dirty="0">
                <a:latin typeface="Times New Roman" panose="02020603050405020304" pitchFamily="18" charset="0"/>
              </a:rPr>
              <a:t> по закону </a:t>
            </a:r>
            <a:r>
              <a:rPr lang="ru-RU" sz="2800" b="0" i="0" u="sng" strike="noStrike" baseline="0" dirty="0">
                <a:latin typeface="Times New Roman" panose="02020603050405020304" pitchFamily="18" charset="0"/>
              </a:rPr>
              <a:t>очищается</a:t>
            </a:r>
            <a:r>
              <a:rPr lang="ru-RU" sz="2800" b="0" i="0" u="none" strike="noStrike" baseline="0" dirty="0">
                <a:latin typeface="Times New Roman" panose="02020603050405020304" pitchFamily="18" charset="0"/>
              </a:rPr>
              <a:t> кровью, (</a:t>
            </a:r>
            <a:r>
              <a:rPr lang="en-US" sz="2800" b="1" i="0" u="none" strike="noStrike" baseline="0" dirty="0" err="1">
                <a:latin typeface="Times New Roman" panose="02020603050405020304" pitchFamily="18" charset="0"/>
              </a:rPr>
              <a:t>katarizo</a:t>
            </a:r>
            <a:r>
              <a:rPr lang="en-US" sz="2800" b="0" i="0" u="none" strike="noStrike" baseline="0" dirty="0">
                <a:latin typeface="Times New Roman" panose="02020603050405020304" pitchFamily="18" charset="0"/>
              </a:rPr>
              <a:t>)</a:t>
            </a:r>
            <a:r>
              <a:rPr lang="ru-RU" sz="2800" b="0" i="0" u="none" strike="noStrike" baseline="0" dirty="0">
                <a:latin typeface="Times New Roman" panose="02020603050405020304" pitchFamily="18" charset="0"/>
              </a:rPr>
              <a:t> </a:t>
            </a:r>
          </a:p>
          <a:p>
            <a:r>
              <a:rPr lang="ru-RU" sz="2800" b="0" i="0" u="none" strike="noStrike" baseline="0" dirty="0">
                <a:latin typeface="Times New Roman" panose="02020603050405020304" pitchFamily="18" charset="0"/>
              </a:rPr>
              <a:t>и без пролития крови не бывает </a:t>
            </a:r>
            <a:r>
              <a:rPr lang="ru-RU" sz="2800" b="0" i="0" u="sng" strike="noStrike" baseline="0" dirty="0">
                <a:latin typeface="Times New Roman" panose="02020603050405020304" pitchFamily="18" charset="0"/>
              </a:rPr>
              <a:t>прощения</a:t>
            </a:r>
            <a:r>
              <a:rPr lang="ru-RU" sz="2800" b="0" i="0" u="none" strike="noStrike" baseline="0" dirty="0">
                <a:latin typeface="Times New Roman" panose="02020603050405020304" pitchFamily="18" charset="0"/>
              </a:rPr>
              <a:t>. </a:t>
            </a:r>
            <a:r>
              <a:rPr lang="en-US" sz="2800" b="0" i="0" u="none" strike="noStrike" baseline="0" dirty="0">
                <a:latin typeface="Times New Roman" panose="02020603050405020304" pitchFamily="18" charset="0"/>
              </a:rPr>
              <a:t>(</a:t>
            </a:r>
            <a:r>
              <a:rPr lang="en-US" sz="2800" b="1" i="0" u="none" strike="noStrike" baseline="0" dirty="0" err="1">
                <a:latin typeface="Times New Roman" panose="02020603050405020304" pitchFamily="18" charset="0"/>
              </a:rPr>
              <a:t>afesis</a:t>
            </a:r>
            <a:r>
              <a:rPr lang="en-US" sz="2800" b="0" i="0" u="none" strike="noStrike" baseline="0" dirty="0">
                <a:latin typeface="Times New Roman" panose="02020603050405020304" pitchFamily="18" charset="0"/>
              </a:rPr>
              <a:t>)</a:t>
            </a:r>
            <a:endParaRPr lang="en-PH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2F5D2F-0635-C16B-0234-9D7288127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5866305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6E877-F2D6-5C44-DC45-CB6AF6DA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Очищение</a:t>
            </a:r>
            <a:r>
              <a:rPr lang="ru-RU" dirty="0"/>
              <a:t> кровью. </a:t>
            </a:r>
            <a:br>
              <a:rPr lang="en-US" dirty="0"/>
            </a:br>
            <a:r>
              <a:rPr lang="ru-RU" dirty="0"/>
              <a:t>Левит 12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98A4E-6E01-1F4A-08BA-2D9726D5D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ru-RU" b="0" i="0" u="none" strike="noStrike" baseline="0" dirty="0">
                <a:latin typeface="Times New Roman" panose="02020603050405020304" pitchFamily="18" charset="0"/>
              </a:rPr>
              <a:t>По окончании дней очищения своего за сына или за дочь она должна принести однолетнего агнца во всесожжение и молодого голубя или горлицу в жертву за грех, ко входу скинии собрания к священнику;</a:t>
            </a:r>
          </a:p>
          <a:p>
            <a:pPr algn="l" rtl="0"/>
            <a:r>
              <a:rPr lang="ru-RU" b="0" i="0" u="none" strike="noStrike" baseline="0" dirty="0">
                <a:latin typeface="Times New Roman" panose="02020603050405020304" pitchFamily="18" charset="0"/>
              </a:rPr>
              <a:t>он принесет это пред Господа и </a:t>
            </a:r>
            <a:r>
              <a:rPr lang="ru-RU" b="0" i="0" u="sng" strike="noStrike" baseline="0" dirty="0">
                <a:latin typeface="Times New Roman" panose="02020603050405020304" pitchFamily="18" charset="0"/>
              </a:rPr>
              <a:t>очистит</a:t>
            </a:r>
            <a:r>
              <a:rPr lang="ru-RU" b="0" i="0" strike="noStrike" baseline="0" dirty="0">
                <a:latin typeface="Times New Roman" panose="02020603050405020304" pitchFamily="18" charset="0"/>
              </a:rPr>
              <a:t> (</a:t>
            </a:r>
            <a:r>
              <a:rPr lang="en-US" b="0" i="0" strike="noStrike" baseline="0" dirty="0">
                <a:latin typeface="Times New Roman" panose="02020603050405020304" pitchFamily="18" charset="0"/>
              </a:rPr>
              <a:t>MT: </a:t>
            </a:r>
            <a:r>
              <a:rPr lang="en-US" b="1" i="0" strike="noStrike" baseline="0" dirty="0">
                <a:latin typeface="Times New Roman" panose="02020603050405020304" pitchFamily="18" charset="0"/>
              </a:rPr>
              <a:t>kipper</a:t>
            </a:r>
            <a:r>
              <a:rPr lang="en-US" b="0" i="0" strike="noStrike" baseline="0" dirty="0">
                <a:latin typeface="Times New Roman" panose="02020603050405020304" pitchFamily="18" charset="0"/>
              </a:rPr>
              <a:t>, LXX: </a:t>
            </a:r>
            <a:r>
              <a:rPr lang="en-US" b="1" i="0" strike="noStrike" baseline="0" dirty="0" err="1">
                <a:latin typeface="Times New Roman" panose="02020603050405020304" pitchFamily="18" charset="0"/>
              </a:rPr>
              <a:t>hilaskomay</a:t>
            </a:r>
            <a:r>
              <a:rPr lang="en-US" dirty="0">
                <a:latin typeface="Times New Roman" panose="02020603050405020304" pitchFamily="18" charset="0"/>
              </a:rPr>
              <a:t>)</a:t>
            </a:r>
            <a:r>
              <a:rPr lang="ru-RU" b="0" i="0" strike="noStrike" baseline="0" dirty="0"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ее, </a:t>
            </a:r>
          </a:p>
          <a:p>
            <a:pPr lvl="1"/>
            <a:r>
              <a:rPr lang="en-US" dirty="0">
                <a:latin typeface="Times New Roman" panose="02020603050405020304" pitchFamily="18" charset="0"/>
              </a:rPr>
              <a:t>MT: 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и </a:t>
            </a:r>
            <a:r>
              <a:rPr lang="ru-RU" b="0" i="0" u="sng" strike="noStrike" baseline="0" dirty="0">
                <a:latin typeface="Times New Roman" panose="02020603050405020304" pitchFamily="18" charset="0"/>
              </a:rPr>
              <a:t>она </a:t>
            </a:r>
            <a:r>
              <a:rPr lang="ru-RU" b="1" i="0" u="sng" strike="noStrike" baseline="0" dirty="0">
                <a:latin typeface="Times New Roman" panose="02020603050405020304" pitchFamily="18" charset="0"/>
              </a:rPr>
              <a:t>будет чиста </a:t>
            </a:r>
            <a:r>
              <a:rPr lang="en-US" b="1" i="0" u="none" strike="noStrike" baseline="0" dirty="0">
                <a:latin typeface="Times New Roman" panose="02020603050405020304" pitchFamily="18" charset="0"/>
              </a:rPr>
              <a:t>(MT: </a:t>
            </a:r>
            <a:r>
              <a:rPr lang="en-US" b="1" i="0" u="none" strike="noStrike" baseline="0" dirty="0" err="1">
                <a:latin typeface="Times New Roman" panose="02020603050405020304" pitchFamily="18" charset="0"/>
              </a:rPr>
              <a:t>wetaharah</a:t>
            </a:r>
            <a:r>
              <a:rPr lang="en-US" b="1" i="0" u="none" strike="noStrike" baseline="0" dirty="0">
                <a:latin typeface="Times New Roman" panose="02020603050405020304" pitchFamily="18" charset="0"/>
              </a:rPr>
              <a:t>) </a:t>
            </a:r>
            <a:r>
              <a:rPr lang="ru-RU" b="1" i="0" u="none" strike="noStrike" baseline="0" dirty="0">
                <a:latin typeface="Times New Roman" panose="02020603050405020304" pitchFamily="18" charset="0"/>
              </a:rPr>
              <a:t>от течения кровей ее.</a:t>
            </a:r>
            <a:endParaRPr lang="en-US" b="1" i="0" u="none" strike="noStrike" baseline="0" dirty="0">
              <a:latin typeface="Times New Roman" panose="02020603050405020304" pitchFamily="18" charset="0"/>
            </a:endParaRPr>
          </a:p>
          <a:p>
            <a:pPr lvl="1"/>
            <a:r>
              <a:rPr lang="en-US" b="0" i="0" u="none" strike="noStrike" baseline="0" dirty="0">
                <a:latin typeface="Times New Roman" panose="02020603050405020304" pitchFamily="18" charset="0"/>
              </a:rPr>
              <a:t>LXX: 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и он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 [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священник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] </a:t>
            </a:r>
            <a:r>
              <a:rPr lang="ru-RU" b="1" i="0" u="sng" strike="noStrike" baseline="0" dirty="0">
                <a:latin typeface="Times New Roman" panose="02020603050405020304" pitchFamily="18" charset="0"/>
              </a:rPr>
              <a:t>очистит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(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katarizo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) 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ее от течения кровей ее.</a:t>
            </a:r>
            <a:endParaRPr lang="en-P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778250-209F-E743-845C-32A267FB1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3270476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38030-F886-0256-1C8E-7C15DD3A5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ОЧИЩЕНИЕ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человека</a:t>
            </a:r>
            <a:r>
              <a:rPr lang="ru-RU" dirty="0"/>
              <a:t> священником ЧЕРЕЗ КРОПЛЕНИЕ КРОВЬЮ НА ЖЕРТВЕННИК</a:t>
            </a:r>
            <a:r>
              <a:rPr lang="en-US" dirty="0"/>
              <a:t>: </a:t>
            </a:r>
            <a:r>
              <a:rPr lang="ru-RU" dirty="0"/>
              <a:t>Лев 5</a:t>
            </a:r>
            <a:r>
              <a:rPr lang="en-US" dirty="0"/>
              <a:t>:8-9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479CE-B149-3F30-A5E0-66AC0F5F9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1800" b="0" i="0" u="none" strike="noStrike" baseline="30000" dirty="0">
                <a:latin typeface="Arial" panose="020B0604020202020204" pitchFamily="34" charset="0"/>
              </a:rPr>
              <a:t>8</a:t>
            </a:r>
            <a:r>
              <a:rPr lang="hr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пусть принесет их к священнику, и [священник] представит прежде ту [из сих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птиц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], которая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за грех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и надломит голову ее от шеи ее, но не отделит;</a:t>
            </a:r>
          </a:p>
          <a:p>
            <a:pPr algn="l" rtl="0"/>
            <a:r>
              <a:rPr lang="en-US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1800" b="0" i="0" u="none" strike="noStrike" baseline="30000" dirty="0">
                <a:latin typeface="Arial" panose="020B0604020202020204" pitchFamily="34" charset="0"/>
              </a:rPr>
              <a:t>9</a:t>
            </a:r>
            <a:r>
              <a:rPr lang="hr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покропит кровью сей жертвы за грех на стену жертвенника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а остальную кровь выцедит к подножию жертвенника: это жертва за грех;</a:t>
            </a:r>
          </a:p>
          <a:p>
            <a:pPr algn="l" rtl="0"/>
            <a:r>
              <a:rPr lang="en-PH" sz="1800" b="0" i="0" u="none" strike="noStrike" baseline="0" dirty="0"/>
              <a:t> </a:t>
            </a:r>
            <a:r>
              <a:rPr lang="en-US" sz="1800" b="0" i="0" u="none" strike="noStrike" baseline="0" dirty="0">
                <a:latin typeface="Arial" panose="020B0604020202020204" pitchFamily="34" charset="0"/>
              </a:rPr>
              <a:t>(Lev. 5:8-9 RST)</a:t>
            </a:r>
            <a:endParaRPr lang="en-P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E97C4B-6674-EE49-A1AC-34D7417FF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2167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81BA72-1739-23EE-FCBB-B0F2E7221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2A738-E5EE-ECA8-5A05-C3ABBD89F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Евреям 9</a:t>
            </a:r>
            <a:r>
              <a:rPr lang="en-US" dirty="0"/>
              <a:t>:</a:t>
            </a:r>
            <a:r>
              <a:rPr lang="ru-RU" dirty="0"/>
              <a:t>23 (Перевод под ред. Кулакова)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B9D18-F2A6-F904-7FC7-02AF09E63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32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Потому</a:t>
            </a:r>
          </a:p>
          <a:p>
            <a:pPr marL="0" indent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	образы небесного </a:t>
            </a:r>
          </a:p>
          <a:p>
            <a:pPr marL="0" indent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		должны были очищаться </a:t>
            </a:r>
          </a:p>
          <a:p>
            <a:pPr marL="0" indent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			кровью земных существ</a:t>
            </a:r>
          </a:p>
          <a:p>
            <a:pPr marL="0" indent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	А само небесное </a:t>
            </a:r>
          </a:p>
          <a:p>
            <a:pPr marL="0" indent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			кровью лучшей</a:t>
            </a:r>
            <a:endParaRPr lang="en-PH" sz="3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533F83-0C1E-E37D-1482-B97E3594E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5358832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60703D-A541-91BB-3C68-D5D0326C96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B7519-86F3-78A8-E0FF-1B2C61D4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Прощение</a:t>
            </a:r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сообщества</a:t>
            </a:r>
            <a:r>
              <a:rPr lang="ru-RU" dirty="0"/>
              <a:t> через кровь. </a:t>
            </a:r>
            <a:br>
              <a:rPr lang="en-US" dirty="0"/>
            </a:br>
            <a:r>
              <a:rPr lang="ru-RU" dirty="0"/>
              <a:t>Левит 4</a:t>
            </a:r>
            <a:r>
              <a:rPr lang="en-US" dirty="0"/>
              <a:t>:</a:t>
            </a:r>
            <a:r>
              <a:rPr lang="ru-RU" dirty="0"/>
              <a:t>16-20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2D102-1F8E-A112-A937-6089F7371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1800" b="0" i="0" u="none" strike="noStrike" baseline="30000" dirty="0">
                <a:latin typeface="Arial" panose="020B0604020202020204" pitchFamily="34" charset="0"/>
              </a:rPr>
              <a:t>16</a:t>
            </a:r>
            <a:r>
              <a:rPr lang="hr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 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внесет священник помазанный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крови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тельца в скинию собрания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</a:t>
            </a:r>
          </a:p>
          <a:p>
            <a:pPr algn="l" rtl="0"/>
            <a:r>
              <a:rPr lang="en-US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1800" b="0" i="0" u="none" strike="noStrike" baseline="30000" dirty="0">
                <a:latin typeface="Arial" panose="020B0604020202020204" pitchFamily="34" charset="0"/>
              </a:rPr>
              <a:t>17</a:t>
            </a:r>
            <a:r>
              <a:rPr lang="hr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… и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покропит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семь раз пред Господом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пред завесою [святилища];</a:t>
            </a:r>
          </a:p>
          <a:p>
            <a:pPr algn="l" rtl="0"/>
            <a:r>
              <a:rPr lang="en-US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ru-RU" sz="1800" baseline="30000" dirty="0">
                <a:latin typeface="Arial" panose="020B0604020202020204" pitchFamily="34" charset="0"/>
              </a:rPr>
              <a:t>20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 так </a:t>
            </a:r>
            <a:r>
              <a:rPr lang="ru-RU" sz="1800" b="1" i="0" u="sng" strike="noStrike" baseline="0" dirty="0">
                <a:latin typeface="Times New Roman" panose="02020603050405020304" pitchFamily="18" charset="0"/>
              </a:rPr>
              <a:t>очистит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их священник, </a:t>
            </a:r>
            <a:r>
              <a:rPr lang="ru-RU" b="0" i="0" u="none" strike="noStrike" baseline="0" dirty="0"/>
              <a:t>и </a:t>
            </a:r>
            <a:r>
              <a:rPr lang="ru-RU" b="1" i="0" u="sng" strike="noStrike" baseline="0" dirty="0">
                <a:solidFill>
                  <a:srgbClr val="FF0000"/>
                </a:solidFill>
              </a:rPr>
              <a:t>прощено</a:t>
            </a:r>
            <a:r>
              <a:rPr lang="ru-RU" b="0" i="0" u="none" strike="noStrike" baseline="0" dirty="0"/>
              <a:t> (</a:t>
            </a:r>
            <a:r>
              <a:rPr lang="en-US" b="1" i="0" u="none" strike="noStrike" baseline="0" dirty="0" err="1">
                <a:solidFill>
                  <a:srgbClr val="FF0000"/>
                </a:solidFill>
              </a:rPr>
              <a:t>afiemi</a:t>
            </a:r>
            <a:r>
              <a:rPr lang="en-US" b="0" i="0" u="none" strike="noStrike" baseline="0" dirty="0"/>
              <a:t> </a:t>
            </a:r>
            <a:r>
              <a:rPr lang="ru-RU" b="0" i="0" u="none" strike="noStrike" baseline="0" dirty="0"/>
              <a:t> в </a:t>
            </a:r>
            <a:r>
              <a:rPr lang="en-US" b="0" i="0" u="none" strike="noStrike" baseline="0" dirty="0"/>
              <a:t>LXX) </a:t>
            </a:r>
            <a:r>
              <a:rPr lang="ru-RU" b="0" i="0" u="none" strike="noStrike" baseline="0" dirty="0"/>
              <a:t>будет </a:t>
            </a:r>
            <a:r>
              <a:rPr lang="ru-RU" dirty="0"/>
              <a:t>им.</a:t>
            </a:r>
            <a:endParaRPr lang="en-P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82D434-1871-9036-D613-B083CD803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066170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F4D5B-780F-D4DF-EB4E-885DA440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Значение действия кропления кровью во святом (Лев 4</a:t>
            </a:r>
            <a:r>
              <a:rPr lang="en-US" dirty="0"/>
              <a:t>:</a:t>
            </a:r>
            <a:r>
              <a:rPr lang="ru-RU" dirty="0"/>
              <a:t>16-20)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790F4-0F95-33AC-62BB-523CFFE53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Angel Rodriguez</a:t>
            </a:r>
          </a:p>
          <a:p>
            <a:pPr marL="0" indent="0">
              <a:buNone/>
            </a:pPr>
            <a:r>
              <a:rPr lang="en-US" dirty="0"/>
              <a:t>	“</a:t>
            </a:r>
            <a:r>
              <a:rPr lang="ru-RU" dirty="0"/>
              <a:t>Ритуал кропления в Лев 4 … очищает … </a:t>
            </a:r>
            <a:r>
              <a:rPr lang="ru-RU" b="1" dirty="0">
                <a:solidFill>
                  <a:srgbClr val="FF0000"/>
                </a:solidFill>
              </a:rPr>
              <a:t>приносящего</a:t>
            </a:r>
            <a:r>
              <a:rPr lang="ru-RU" dirty="0"/>
              <a:t>.</a:t>
            </a:r>
            <a:r>
              <a:rPr lang="en-US" dirty="0"/>
              <a:t>”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			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“</a:t>
            </a:r>
            <a:r>
              <a:rPr lang="ru-RU" dirty="0"/>
              <a:t>Посредством ритуала </a:t>
            </a:r>
            <a:r>
              <a:rPr lang="en-US" dirty="0"/>
              <a:t>[</a:t>
            </a:r>
            <a:r>
              <a:rPr lang="ru-RU" dirty="0"/>
              <a:t>кропления</a:t>
            </a:r>
            <a:r>
              <a:rPr lang="en-US" dirty="0"/>
              <a:t>]</a:t>
            </a:r>
            <a:r>
              <a:rPr lang="ru-RU" dirty="0"/>
              <a:t> грех перенесен во святилище. Там он </a:t>
            </a:r>
            <a:r>
              <a:rPr lang="en-US" dirty="0"/>
              <a:t>	</a:t>
            </a:r>
            <a:r>
              <a:rPr lang="ru-RU" dirty="0"/>
              <a:t>хранится до окончательного удаления в День Искупления.</a:t>
            </a:r>
            <a:r>
              <a:rPr lang="en-US" dirty="0"/>
              <a:t>”</a:t>
            </a:r>
          </a:p>
          <a:p>
            <a:pPr marL="0" indent="0">
              <a:buNone/>
            </a:pPr>
            <a:r>
              <a:rPr lang="en-US" dirty="0"/>
              <a:t>				Substitution in the Hebrew Cultus, p. 136</a:t>
            </a:r>
            <a:br>
              <a:rPr lang="en-US" dirty="0"/>
            </a:br>
            <a:endParaRPr lang="en-P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EADC6A-3D9A-0F5D-B874-BCA13CBEE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9136480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EE89-16DC-334E-7582-09EC35E46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Промежуточный вывод </a:t>
            </a:r>
            <a:r>
              <a:rPr lang="en-US" dirty="0"/>
              <a:t>#3:</a:t>
            </a:r>
            <a:br>
              <a:rPr lang="ru-RU" dirty="0"/>
            </a:br>
            <a:r>
              <a:rPr lang="ru-RU" dirty="0"/>
              <a:t>Как появляется нужда в очищении ВЗ святилища</a:t>
            </a:r>
            <a:r>
              <a:rPr lang="en-US" dirty="0"/>
              <a:t>?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47F5A-6998-D80F-9FEB-101672287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Roy </a:t>
            </a:r>
            <a:r>
              <a:rPr lang="en-US" dirty="0" err="1"/>
              <a:t>Gane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“</a:t>
            </a:r>
            <a:r>
              <a:rPr lang="ru-RU" dirty="0"/>
              <a:t>Жертва</a:t>
            </a:r>
            <a:r>
              <a:rPr lang="en-US" dirty="0"/>
              <a:t> </a:t>
            </a:r>
            <a:r>
              <a:rPr lang="ru-RU" dirty="0"/>
              <a:t>за грех</a:t>
            </a:r>
            <a:r>
              <a:rPr lang="en-US" dirty="0"/>
              <a:t> [</a:t>
            </a:r>
            <a:r>
              <a:rPr lang="ru-RU" dirty="0"/>
              <a:t>Лев 12-15</a:t>
            </a:r>
            <a:r>
              <a:rPr lang="en-US" dirty="0"/>
              <a:t>]</a:t>
            </a:r>
            <a:r>
              <a:rPr lang="ru-RU" dirty="0"/>
              <a:t>, совершаемая на жертвеннике всесожжения за </a:t>
            </a:r>
            <a:r>
              <a:rPr lang="en-US" dirty="0"/>
              <a:t>	</a:t>
            </a:r>
            <a:r>
              <a:rPr lang="ru-RU" dirty="0"/>
              <a:t>ритуально нечистого человека, </a:t>
            </a:r>
            <a:r>
              <a:rPr lang="ru-RU" b="1" dirty="0">
                <a:solidFill>
                  <a:srgbClr val="FF0000"/>
                </a:solidFill>
              </a:rPr>
              <a:t>удаляет </a:t>
            </a:r>
            <a:r>
              <a:rPr lang="ru-RU" b="1" dirty="0"/>
              <a:t>(</a:t>
            </a:r>
            <a:r>
              <a:rPr lang="en-US" b="1" dirty="0"/>
              <a:t>kipper</a:t>
            </a:r>
            <a:r>
              <a:rPr lang="ru-RU" b="1" dirty="0"/>
              <a:t>) </a:t>
            </a:r>
            <a:r>
              <a:rPr lang="ru-RU" b="1" dirty="0">
                <a:solidFill>
                  <a:srgbClr val="FF0000"/>
                </a:solidFill>
              </a:rPr>
              <a:t>эту ритуальную нечистоту 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ru-RU" b="1" dirty="0">
                <a:solidFill>
                  <a:srgbClr val="FF0000"/>
                </a:solidFill>
              </a:rPr>
              <a:t>от приносящего жертву</a:t>
            </a:r>
            <a:r>
              <a:rPr lang="en-US" dirty="0"/>
              <a:t> </a:t>
            </a:r>
            <a:r>
              <a:rPr lang="ru-RU" dirty="0"/>
              <a:t>и делает его чистым (</a:t>
            </a:r>
            <a:r>
              <a:rPr lang="en-US" b="1" dirty="0" err="1"/>
              <a:t>tahar</a:t>
            </a:r>
            <a:r>
              <a:rPr lang="en-US" dirty="0"/>
              <a:t>).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ru-RU" dirty="0"/>
              <a:t>Жертва за грех </a:t>
            </a:r>
            <a:r>
              <a:rPr lang="en-US" dirty="0"/>
              <a:t>[</a:t>
            </a:r>
            <a:r>
              <a:rPr lang="ru-RU" dirty="0"/>
              <a:t>Лев 4</a:t>
            </a:r>
            <a:r>
              <a:rPr lang="en-US" dirty="0"/>
              <a:t>] </a:t>
            </a:r>
            <a:r>
              <a:rPr lang="ru-RU" dirty="0"/>
              <a:t>за моральный проступок у</a:t>
            </a:r>
            <a:r>
              <a:rPr lang="ru-RU" b="1" dirty="0">
                <a:solidFill>
                  <a:srgbClr val="FF0000"/>
                </a:solidFill>
              </a:rPr>
              <a:t>даляет </a:t>
            </a:r>
            <a:r>
              <a:rPr lang="ru-RU" b="1" dirty="0"/>
              <a:t>(</a:t>
            </a:r>
            <a:r>
              <a:rPr lang="en-US" b="1" dirty="0"/>
              <a:t>kipper) </a:t>
            </a:r>
            <a:r>
              <a:rPr lang="ru-RU" b="1" dirty="0">
                <a:solidFill>
                  <a:srgbClr val="FF0000"/>
                </a:solidFill>
              </a:rPr>
              <a:t>этот грех 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ru-RU" b="1" dirty="0">
                <a:solidFill>
                  <a:srgbClr val="FF0000"/>
                </a:solidFill>
              </a:rPr>
              <a:t>его от приносящего жертву</a:t>
            </a:r>
            <a:r>
              <a:rPr lang="ru-RU" dirty="0"/>
              <a:t>, после чего Яхве прощает (</a:t>
            </a:r>
            <a:r>
              <a:rPr lang="en-US" b="1" dirty="0"/>
              <a:t>salah</a:t>
            </a:r>
            <a:r>
              <a:rPr lang="ru-RU" dirty="0"/>
              <a:t>)грешника.</a:t>
            </a:r>
            <a:r>
              <a:rPr lang="en-US" dirty="0"/>
              <a:t>”</a:t>
            </a:r>
          </a:p>
          <a:p>
            <a:pPr marL="0" indent="0">
              <a:buNone/>
            </a:pPr>
            <a:r>
              <a:rPr lang="en-US" dirty="0"/>
              <a:t>					Cult and Character, 275</a:t>
            </a:r>
            <a:endParaRPr lang="ru-R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C31247-0A96-08B0-5E0B-5A6BFCAD6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9470873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9FAED8-2059-A3C9-BECE-EF091840B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026D0-56BE-87B3-10C0-9D6B3B2D9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Промежуточный вывод </a:t>
            </a:r>
            <a:r>
              <a:rPr lang="en-US" dirty="0"/>
              <a:t>#3:</a:t>
            </a:r>
            <a:br>
              <a:rPr lang="ru-RU" dirty="0"/>
            </a:br>
            <a:r>
              <a:rPr lang="ru-RU" dirty="0"/>
              <a:t>Как появляется нужда в очищении ВЗ святилища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B3F3C-AE79-69A7-60D1-0F46C782B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Roy </a:t>
            </a:r>
            <a:r>
              <a:rPr lang="en-US" dirty="0" err="1"/>
              <a:t>Gane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“</a:t>
            </a:r>
            <a:r>
              <a:rPr lang="ru-RU" dirty="0"/>
              <a:t>Кровь жертв за грех в Лев 4 переносит во святилище всякого рода 	нечистоту, которая была перенесена на жертвенное животное от 	жертвователя … Кровь жертв в Лев 16  меняет направление переноса, 	удаляя нечистоту и грех из святилища. Здесь я нахожусь в базовом согласии 	с </a:t>
            </a:r>
            <a:r>
              <a:rPr lang="en-US" sz="1800" b="1" i="0" strike="noStrike" baseline="0" dirty="0">
                <a:latin typeface="Segoe UI" panose="020B0502040204020203" pitchFamily="34" charset="0"/>
              </a:rPr>
              <a:t>A. Rodríguez, G. F. </a:t>
            </a:r>
            <a:r>
              <a:rPr lang="en-US" sz="1800" b="1" i="0" strike="noStrike" baseline="0" dirty="0" err="1">
                <a:latin typeface="Segoe UI" panose="020B0502040204020203" pitchFamily="34" charset="0"/>
              </a:rPr>
              <a:t>Hasel</a:t>
            </a:r>
            <a:r>
              <a:rPr lang="en-US" sz="1800" b="1" i="0" strike="noStrike" baseline="0" dirty="0">
                <a:latin typeface="Segoe UI" panose="020B0502040204020203" pitchFamily="34" charset="0"/>
              </a:rPr>
              <a:t>, and A. Treiyer</a:t>
            </a:r>
            <a:r>
              <a:rPr lang="en-US" sz="1800" b="0" i="0" strike="noStrike" baseline="0" dirty="0">
                <a:latin typeface="Segoe UI" panose="020B0502040204020203" pitchFamily="34" charset="0"/>
              </a:rPr>
              <a:t>.</a:t>
            </a:r>
            <a:r>
              <a:rPr lang="en-US" sz="1800" dirty="0">
                <a:latin typeface="Segoe UI" panose="020B0502040204020203" pitchFamily="34" charset="0"/>
              </a:rPr>
              <a:t>”</a:t>
            </a:r>
            <a:endParaRPr lang="ru-RU" sz="1800" dirty="0">
              <a:latin typeface="Segoe UI" panose="020B0502040204020203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Segoe UI" panose="020B0502040204020203" pitchFamily="34" charset="0"/>
              </a:rPr>
              <a:t>				</a:t>
            </a:r>
            <a:r>
              <a:rPr lang="en-US" sz="1800" b="1" dirty="0">
                <a:latin typeface="Segoe UI" panose="020B0502040204020203" pitchFamily="34" charset="0"/>
              </a:rPr>
              <a:t>Cult and Character, 276</a:t>
            </a:r>
            <a:endParaRPr lang="en-PH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528805-7BCD-0587-DFE7-6A9A0DE48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425598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010F6-BF4D-A291-F9CD-293BD6FB7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Промежуточный вывод №3</a:t>
            </a:r>
            <a:r>
              <a:rPr lang="en-US" sz="2400" b="1" dirty="0"/>
              <a:t>:</a:t>
            </a:r>
            <a:br>
              <a:rPr lang="en-US" sz="2400" b="1" dirty="0"/>
            </a:br>
            <a:r>
              <a:rPr lang="ru-RU" sz="2400" b="1" dirty="0"/>
              <a:t>Как появлялась необходимость очищения святилища ВЗ</a:t>
            </a:r>
            <a:endParaRPr lang="en-PH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CE35C-E0C8-CFE5-8AE6-9E2BB9EE1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ВЗ через пролитие крови грешник получал от Бога прощение за содеянный грех (Лев 4-6) или очищался от нечистоты (Лев 12-15).</a:t>
            </a:r>
          </a:p>
          <a:p>
            <a:r>
              <a:rPr lang="ru-RU" dirty="0"/>
              <a:t>Грех переносился через священника во святилище либо через кропление кровью во святом (Лев 4), либо через вкушение мяса священством (Лев 10</a:t>
            </a:r>
            <a:r>
              <a:rPr lang="en-US" dirty="0"/>
              <a:t>:</a:t>
            </a:r>
            <a:r>
              <a:rPr lang="ru-RU" dirty="0"/>
              <a:t>17)</a:t>
            </a:r>
            <a:r>
              <a:rPr lang="en-US" dirty="0"/>
              <a:t>;</a:t>
            </a:r>
            <a:r>
              <a:rPr lang="ru-RU" dirty="0"/>
              <a:t> </a:t>
            </a:r>
          </a:p>
          <a:p>
            <a:r>
              <a:rPr lang="ru-RU" dirty="0"/>
              <a:t>Таким образом явление священника во святилище с</a:t>
            </a:r>
            <a:r>
              <a:rPr lang="en-US" dirty="0"/>
              <a:t> </a:t>
            </a:r>
            <a:r>
              <a:rPr lang="ru-RU" dirty="0"/>
              <a:t>кровью заместительной жертвы переносило грех во святилище и создавало </a:t>
            </a:r>
            <a:r>
              <a:rPr lang="ru-RU" b="1" dirty="0">
                <a:solidFill>
                  <a:srgbClr val="FF0000"/>
                </a:solidFill>
              </a:rPr>
              <a:t>необходимость</a:t>
            </a:r>
            <a:r>
              <a:rPr lang="ru-RU" dirty="0"/>
              <a:t> для последующего очищения ВЗ святилища в День очищения (Лев 16).</a:t>
            </a:r>
            <a:endParaRPr lang="en-P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22AA3B-11FC-DE45-F45F-D38524DE5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3126282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D196B6-70A0-B05A-3531-32B29FCF0D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CC9D3-CB63-CE8E-8386-FE5FB87DEA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/>
              <a:t>Вопрос №</a:t>
            </a:r>
            <a:r>
              <a:rPr lang="en-US" sz="4000" b="1" dirty="0"/>
              <a:t>4:</a:t>
            </a:r>
            <a:br>
              <a:rPr lang="en-US" sz="4000" b="1" dirty="0"/>
            </a:br>
            <a:r>
              <a:rPr lang="ru-RU" sz="4000" b="1" dirty="0"/>
              <a:t>Как появилась </a:t>
            </a:r>
            <a:r>
              <a:rPr lang="en-US" sz="4000" b="1" dirty="0"/>
              <a:t>“</a:t>
            </a:r>
            <a:r>
              <a:rPr lang="ru-RU" sz="4000" b="1" dirty="0"/>
              <a:t>необходимости</a:t>
            </a:r>
            <a:r>
              <a:rPr lang="en-US" sz="4000" b="1" dirty="0"/>
              <a:t>”</a:t>
            </a:r>
            <a:r>
              <a:rPr lang="ru-RU" sz="4000" b="1" dirty="0"/>
              <a:t> в очищении небесного святилища (Евр 9</a:t>
            </a:r>
            <a:r>
              <a:rPr lang="en-US" sz="4000" b="1" dirty="0"/>
              <a:t>:2</a:t>
            </a:r>
            <a:r>
              <a:rPr lang="ru-RU" sz="4000" b="1" dirty="0"/>
              <a:t>3</a:t>
            </a:r>
            <a:r>
              <a:rPr lang="en-US" sz="4000" b="1" dirty="0"/>
              <a:t>b-28)</a:t>
            </a:r>
            <a:endParaRPr lang="en-PH" sz="4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0590E-F3AE-3E46-67FC-A7E893C96E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4829AE-8343-EBB7-FD37-8421FA7A0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7492420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F24C65-F2E3-2D72-8E8E-936378B369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1A49D-90AE-6E24-C6E6-6ED4D29FA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Евреям 9</a:t>
            </a:r>
            <a:r>
              <a:rPr lang="en-US" dirty="0"/>
              <a:t>:</a:t>
            </a:r>
            <a:r>
              <a:rPr lang="ru-RU" dirty="0"/>
              <a:t>23</a:t>
            </a:r>
            <a:r>
              <a:rPr lang="en-US" dirty="0"/>
              <a:t>:</a:t>
            </a:r>
            <a:br>
              <a:rPr lang="en-US" dirty="0"/>
            </a:br>
            <a:r>
              <a:rPr lang="ru-RU" dirty="0"/>
              <a:t>Типология ВЗ и НЗ святилища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794B9-0E38-A627-6713-D3C7E0E9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Таким образом, </a:t>
            </a:r>
          </a:p>
          <a:p>
            <a:pPr marL="0" indent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	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[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возникает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] </a:t>
            </a:r>
            <a:r>
              <a:rPr lang="ru-RU" sz="3200" b="1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необходимость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 (</a:t>
            </a:r>
            <a:r>
              <a:rPr lang="en-US" sz="3200" b="0" i="1" u="none" strike="noStrike" baseline="0" dirty="0" err="1">
                <a:latin typeface="Times New Roman" panose="02020603050405020304" pitchFamily="18" charset="0"/>
              </a:rPr>
              <a:t>ananke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), </a:t>
            </a:r>
            <a:r>
              <a:rPr lang="en-US" sz="3200" dirty="0">
                <a:latin typeface="Times New Roman" panose="02020603050405020304" pitchFamily="18" charset="0"/>
              </a:rPr>
              <a:t>[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чтобы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	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	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образы 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(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или копии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) 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небесных 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[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реалий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	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	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	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были очищены</a:t>
            </a:r>
          </a:p>
          <a:p>
            <a:pPr marL="0" indent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				</a:t>
            </a:r>
            <a:r>
              <a:rPr lang="ru-RU" sz="32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этими</a:t>
            </a:r>
            <a:r>
              <a:rPr lang="en-US" sz="3200" dirty="0">
                <a:latin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</a:rPr>
              <a:t>		Сами же небесные </a:t>
            </a:r>
            <a:r>
              <a:rPr lang="en-US" sz="3200" dirty="0">
                <a:latin typeface="Times New Roman" panose="02020603050405020304" pitchFamily="18" charset="0"/>
              </a:rPr>
              <a:t>[</a:t>
            </a:r>
            <a:r>
              <a:rPr lang="ru-RU" sz="3200" dirty="0">
                <a:latin typeface="Times New Roman" panose="02020603050405020304" pitchFamily="18" charset="0"/>
              </a:rPr>
              <a:t>реалии</a:t>
            </a:r>
            <a:r>
              <a:rPr lang="en-US" sz="3200" dirty="0">
                <a:latin typeface="Times New Roman" panose="02020603050405020304" pitchFamily="18" charset="0"/>
              </a:rPr>
              <a:t>]</a:t>
            </a:r>
            <a:endParaRPr lang="en-US" sz="32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			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[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были очищены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]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</a:rPr>
              <a:t>				лучшими жертвами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по сравнению с этими</a:t>
            </a:r>
            <a:endParaRPr lang="en-PH" sz="3200" b="1" dirty="0">
              <a:solidFill>
                <a:srgbClr val="00206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F65027-77C6-6DBC-0A82-F4D9CD46A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5708421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6951FF-8DE5-C522-7C95-3C7AB0E4C0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5668F-DE65-5EFB-2951-6B2DBDE94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Параллели между Евр 9</a:t>
            </a:r>
            <a:r>
              <a:rPr lang="en-US" sz="2400" dirty="0"/>
              <a:t>:</a:t>
            </a:r>
            <a:r>
              <a:rPr lang="ru-RU" sz="2400" dirty="0"/>
              <a:t>23 и 24</a:t>
            </a:r>
            <a:endParaRPr lang="en-PH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70316-D7C6-FD86-2799-9F9E7016A0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</a:rPr>
              <a:t>Таким образом,</a:t>
            </a:r>
          </a:p>
          <a:p>
            <a:pPr marL="0" indent="0">
              <a:buNone/>
            </a:pP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[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Возникает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]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необходимость</a:t>
            </a:r>
            <a:r>
              <a:rPr lang="ru-RU" sz="1800" dirty="0">
                <a:latin typeface="Times New Roman" panose="02020603050405020304" pitchFamily="18" charset="0"/>
              </a:rPr>
              <a:t>, чтобы</a:t>
            </a:r>
            <a:endParaRPr lang="ru-RU" sz="18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	А1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образы </a:t>
            </a:r>
            <a:r>
              <a:rPr lang="en-US" sz="180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sz="1800" i="0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upodeigma</a:t>
            </a:r>
            <a:r>
              <a:rPr lang="en-US" sz="180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) </a:t>
            </a:r>
            <a:r>
              <a:rPr lang="ru-RU" sz="180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небесного 	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(земное 	святилище)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должны были 	очищаться </a:t>
            </a:r>
          </a:p>
          <a:p>
            <a:pPr marL="0" indent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		этими, 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	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B1.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самое же небесное 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(небесное 	святилище) </a:t>
            </a:r>
            <a:r>
              <a:rPr lang="ru-RU" sz="1800" i="0" u="none" strike="noStrike" baseline="0" dirty="0">
                <a:latin typeface="Times New Roman" panose="02020603050405020304" pitchFamily="18" charset="0"/>
              </a:rPr>
              <a:t>было очищено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</a:rPr>
              <a:t>		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лучшими жертвами чем эти</a:t>
            </a:r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</a:rPr>
              <a:t>			(</a:t>
            </a:r>
            <a:r>
              <a:rPr lang="ru-RU" sz="1800" dirty="0">
                <a:latin typeface="Times New Roman" panose="02020603050405020304" pitchFamily="18" charset="0"/>
              </a:rPr>
              <a:t>Евр 9</a:t>
            </a:r>
            <a:r>
              <a:rPr lang="en-US" sz="1800" dirty="0">
                <a:latin typeface="Times New Roman" panose="02020603050405020304" pitchFamily="18" charset="0"/>
              </a:rPr>
              <a:t>:</a:t>
            </a:r>
            <a:r>
              <a:rPr lang="ru-RU" sz="1800" dirty="0">
                <a:latin typeface="Times New Roman" panose="02020603050405020304" pitchFamily="18" charset="0"/>
              </a:rPr>
              <a:t>23)</a:t>
            </a:r>
            <a:endParaRPr lang="en-PH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F916A1-8700-743D-97F8-A8FC3F68D4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Ибо (так как)</a:t>
            </a:r>
          </a:p>
          <a:p>
            <a:pPr marL="0" indent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Христос вошел 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A2.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н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е в рукотворное святилище, 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	антитип 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antitypos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)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истинного, </a:t>
            </a:r>
          </a:p>
          <a:p>
            <a:pPr marL="0" indent="0">
              <a:buNone/>
            </a:pPr>
            <a:endParaRPr lang="ru-RU" sz="18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</a:rPr>
              <a:t>         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B2.</a:t>
            </a:r>
            <a:r>
              <a:rPr lang="en-US" sz="1800" dirty="0">
                <a:latin typeface="Times New Roman" panose="02020603050405020304" pitchFamily="18" charset="0"/>
              </a:rPr>
              <a:t>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но в самое небо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(Евр 9</a:t>
            </a: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:24)</a:t>
            </a:r>
            <a:endParaRPr lang="en-PH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60F22-4BF4-3CF3-8FFD-699628B41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1290614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A96C11-7551-447C-383F-5A7B98708C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BE24B-EEDF-B783-A53B-8FCE65EF6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Параллели между Евр 9</a:t>
            </a:r>
            <a:r>
              <a:rPr lang="en-US" sz="2400" dirty="0"/>
              <a:t>:</a:t>
            </a:r>
            <a:r>
              <a:rPr lang="ru-RU" sz="2400" dirty="0"/>
              <a:t>23 и 24</a:t>
            </a:r>
            <a:endParaRPr lang="en-PH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0B1E2-33EB-4C4B-2C18-318B2D79732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</a:rPr>
              <a:t>Таким образом,</a:t>
            </a:r>
          </a:p>
          <a:p>
            <a:pPr marL="0" indent="0">
              <a:buNone/>
            </a:pP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[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Возникает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]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необходимость</a:t>
            </a:r>
            <a:r>
              <a:rPr lang="ru-RU" sz="1800" dirty="0">
                <a:latin typeface="Times New Roman" panose="02020603050405020304" pitchFamily="18" charset="0"/>
              </a:rPr>
              <a:t>, чтобы</a:t>
            </a:r>
            <a:endParaRPr lang="ru-RU" sz="18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	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А1. </a:t>
            </a:r>
            <a:r>
              <a:rPr lang="ru-RU" sz="1800" i="0" u="non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образы </a:t>
            </a:r>
            <a:r>
              <a:rPr lang="en-US" sz="1800" i="0" u="non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(</a:t>
            </a:r>
            <a:r>
              <a:rPr lang="en-US" sz="1800" i="0" u="none" baseline="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upodeigma</a:t>
            </a:r>
            <a:r>
              <a:rPr lang="en-US" sz="1800" i="0" u="non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) </a:t>
            </a:r>
            <a:r>
              <a:rPr lang="ru-RU" sz="1800" i="0" u="non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небесного 	</a:t>
            </a:r>
            <a:r>
              <a:rPr lang="ru-RU" sz="1800" b="1" i="0" u="non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(земное 	святилище) </a:t>
            </a:r>
            <a:r>
              <a:rPr lang="ru-RU" sz="1800" b="0" i="0" u="non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должны были 	очищаться </a:t>
            </a:r>
          </a:p>
          <a:p>
            <a:pPr marL="0" indent="0">
              <a:buNone/>
            </a:pPr>
            <a:r>
              <a:rPr lang="ru-RU" sz="1800" b="0" i="0" u="non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		этими,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	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B1.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самое же небесное 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(небесное 	святилище) </a:t>
            </a:r>
            <a:r>
              <a:rPr lang="ru-RU" sz="1800" i="0" u="none" strike="noStrike" baseline="0" dirty="0">
                <a:latin typeface="Times New Roman" panose="02020603050405020304" pitchFamily="18" charset="0"/>
              </a:rPr>
              <a:t>было очищено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</a:rPr>
              <a:t>		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лучшими жертвами чем эти</a:t>
            </a:r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</a:rPr>
              <a:t>			(</a:t>
            </a:r>
            <a:r>
              <a:rPr lang="ru-RU" sz="1800" dirty="0">
                <a:latin typeface="Times New Roman" panose="02020603050405020304" pitchFamily="18" charset="0"/>
              </a:rPr>
              <a:t>Евр 9</a:t>
            </a:r>
            <a:r>
              <a:rPr lang="en-US" sz="1800" dirty="0">
                <a:latin typeface="Times New Roman" panose="02020603050405020304" pitchFamily="18" charset="0"/>
              </a:rPr>
              <a:t>:</a:t>
            </a:r>
            <a:r>
              <a:rPr lang="ru-RU" sz="1800" dirty="0">
                <a:latin typeface="Times New Roman" panose="02020603050405020304" pitchFamily="18" charset="0"/>
              </a:rPr>
              <a:t>23)</a:t>
            </a:r>
            <a:endParaRPr lang="en-PH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29F0F7-68A4-98AC-261C-92D3B629BB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Ибо (так как)</a:t>
            </a:r>
          </a:p>
          <a:p>
            <a:pPr marL="0" indent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Христос вошел </a:t>
            </a:r>
          </a:p>
          <a:p>
            <a:pPr marL="0" indent="0">
              <a:buNone/>
            </a:pP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</a:t>
            </a: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A2.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н</a:t>
            </a:r>
            <a:r>
              <a:rPr lang="ru-RU" sz="18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е в рукотворное святилище, </a:t>
            </a:r>
          </a:p>
          <a:p>
            <a:pPr marL="0" indent="0">
              <a:buNone/>
            </a:pP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	антитип </a:t>
            </a: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(</a:t>
            </a:r>
            <a:r>
              <a:rPr lang="en-US" sz="1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antitypos</a:t>
            </a: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) </a:t>
            </a:r>
            <a:r>
              <a:rPr lang="ru-RU" sz="18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истинного, </a:t>
            </a:r>
          </a:p>
          <a:p>
            <a:pPr marL="0" indent="0">
              <a:buNone/>
            </a:pPr>
            <a:endParaRPr lang="ru-RU" sz="1800" b="0" i="0" u="none" strike="noStrike" baseline="0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</a:rPr>
              <a:t>         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B2.</a:t>
            </a:r>
            <a:r>
              <a:rPr lang="en-US" sz="1800" dirty="0">
                <a:latin typeface="Times New Roman" panose="02020603050405020304" pitchFamily="18" charset="0"/>
              </a:rPr>
              <a:t>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но в самое небо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(Евр 9</a:t>
            </a: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:24)</a:t>
            </a:r>
            <a:endParaRPr lang="en-PH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577FD-0527-02EC-F349-11B2FF3AA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8194271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D46DB3-D52C-F084-6452-DF231CA9B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E491F-50AE-0880-5014-213209678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Параллели между Евр 9</a:t>
            </a:r>
            <a:r>
              <a:rPr lang="en-US" sz="2400" dirty="0"/>
              <a:t>:</a:t>
            </a:r>
            <a:r>
              <a:rPr lang="ru-RU" sz="2400" dirty="0"/>
              <a:t>23 и 24</a:t>
            </a:r>
            <a:endParaRPr lang="en-PH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49B9D-CB63-78C1-8841-2A3BC90684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</a:rPr>
              <a:t>Таким образом,</a:t>
            </a:r>
          </a:p>
          <a:p>
            <a:pPr marL="0" indent="0">
              <a:buNone/>
            </a:pP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[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Возникает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]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необходимость</a:t>
            </a:r>
            <a:r>
              <a:rPr lang="ru-RU" sz="1800" dirty="0">
                <a:latin typeface="Times New Roman" panose="02020603050405020304" pitchFamily="18" charset="0"/>
              </a:rPr>
              <a:t>, чтобы</a:t>
            </a:r>
            <a:endParaRPr lang="ru-RU" sz="18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	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самое же небесное 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(небесное 	святилище) </a:t>
            </a:r>
            <a:r>
              <a:rPr lang="ru-RU" sz="1800" i="0" u="none" strike="noStrike" baseline="0" dirty="0">
                <a:latin typeface="Times New Roman" panose="02020603050405020304" pitchFamily="18" charset="0"/>
              </a:rPr>
              <a:t>было очищено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</a:rPr>
              <a:t>		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лучшими жертвами 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</a:rPr>
              <a:t>			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чем эти</a:t>
            </a:r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</a:rPr>
              <a:t>			(</a:t>
            </a:r>
            <a:r>
              <a:rPr lang="ru-RU" sz="1800" dirty="0">
                <a:latin typeface="Times New Roman" panose="02020603050405020304" pitchFamily="18" charset="0"/>
              </a:rPr>
              <a:t>Евр 9</a:t>
            </a:r>
            <a:r>
              <a:rPr lang="en-US" sz="1800" dirty="0">
                <a:latin typeface="Times New Roman" panose="02020603050405020304" pitchFamily="18" charset="0"/>
              </a:rPr>
              <a:t>:</a:t>
            </a:r>
            <a:r>
              <a:rPr lang="ru-RU" sz="1800" dirty="0">
                <a:latin typeface="Times New Roman" panose="02020603050405020304" pitchFamily="18" charset="0"/>
              </a:rPr>
              <a:t>23)</a:t>
            </a:r>
            <a:endParaRPr lang="en-PH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CDBDF8-F6C3-1B1D-9715-68A010693BF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Ибо (так как)</a:t>
            </a:r>
          </a:p>
          <a:p>
            <a:pPr marL="0" indent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Христос вошел </a:t>
            </a:r>
          </a:p>
          <a:p>
            <a:pPr marL="0" indent="0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	но в самое небо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(Евр 9</a:t>
            </a: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:24)</a:t>
            </a:r>
            <a:endParaRPr lang="en-PH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F2DBC-246D-B369-E212-78451CFB6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738954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91EFBF-BCDD-3818-82A9-340563F3FD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CB39F-EBBC-70F2-F521-7341082DC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Евреям 9</a:t>
            </a:r>
            <a:r>
              <a:rPr lang="en-US" dirty="0"/>
              <a:t>:</a:t>
            </a:r>
            <a:r>
              <a:rPr lang="ru-RU" dirty="0"/>
              <a:t>23 (собственный перевод)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9CC8E-DA14-E9C6-D2F8-93F010C3A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2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Таким образом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	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[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возникает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] </a:t>
            </a:r>
            <a:r>
              <a:rPr lang="ru-RU" sz="3200" b="1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необходимость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 (</a:t>
            </a:r>
            <a:r>
              <a:rPr lang="en-US" sz="3200" b="0" i="1" u="none" strike="noStrike" baseline="0" dirty="0" err="1">
                <a:latin typeface="Times New Roman" panose="02020603050405020304" pitchFamily="18" charset="0"/>
              </a:rPr>
              <a:t>ananke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), </a:t>
            </a:r>
            <a:r>
              <a:rPr lang="en-US" sz="3200" dirty="0">
                <a:latin typeface="Times New Roman" panose="02020603050405020304" pitchFamily="18" charset="0"/>
              </a:rPr>
              <a:t>[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чтобы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	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	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образы 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(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или копии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) 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небесных 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[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реалий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	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	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	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были очищены</a:t>
            </a:r>
          </a:p>
          <a:p>
            <a:pPr marL="0" indent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				</a:t>
            </a:r>
            <a:r>
              <a:rPr lang="ru-RU" sz="32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этими</a:t>
            </a:r>
            <a:r>
              <a:rPr lang="en-US" sz="3200" dirty="0">
                <a:latin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</a:rPr>
              <a:t>		Сами же небесные </a:t>
            </a:r>
            <a:r>
              <a:rPr lang="en-US" sz="3200" dirty="0">
                <a:latin typeface="Times New Roman" panose="02020603050405020304" pitchFamily="18" charset="0"/>
              </a:rPr>
              <a:t>[</a:t>
            </a:r>
            <a:r>
              <a:rPr lang="ru-RU" sz="3200" dirty="0">
                <a:latin typeface="Times New Roman" panose="02020603050405020304" pitchFamily="18" charset="0"/>
              </a:rPr>
              <a:t>реалии</a:t>
            </a:r>
            <a:r>
              <a:rPr lang="en-US" sz="3200" dirty="0">
                <a:latin typeface="Times New Roman" panose="02020603050405020304" pitchFamily="18" charset="0"/>
              </a:rPr>
              <a:t>]</a:t>
            </a:r>
            <a:endParaRPr lang="en-US" sz="32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			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[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были очищены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]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</a:rPr>
              <a:t>				лучшими жертвами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по сравнению с этими</a:t>
            </a:r>
            <a:endParaRPr lang="en-PH" sz="3200" b="1" dirty="0">
              <a:solidFill>
                <a:srgbClr val="00206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A28FA9-7D33-B957-881D-72D0BE1A0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8206777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64634-7347-A90B-2571-B719DC251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Почему возникает </a:t>
            </a:r>
            <a:r>
              <a:rPr lang="en-US" sz="3600" dirty="0"/>
              <a:t>“</a:t>
            </a:r>
            <a:r>
              <a:rPr lang="ru-RU" sz="3600" dirty="0"/>
              <a:t>необходимость</a:t>
            </a:r>
            <a:r>
              <a:rPr lang="en-US" sz="3600" dirty="0"/>
              <a:t>” </a:t>
            </a:r>
            <a:r>
              <a:rPr lang="ru-RU" sz="3600" dirty="0"/>
              <a:t>для очищения небесного святилища</a:t>
            </a:r>
            <a:r>
              <a:rPr lang="en-US" sz="3600" dirty="0"/>
              <a:t>?</a:t>
            </a:r>
            <a:r>
              <a:rPr lang="ru-RU" sz="3600" dirty="0"/>
              <a:t> </a:t>
            </a:r>
            <a:endParaRPr lang="en-PH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39BC0-C77C-154B-E7A9-BAF352431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000" dirty="0"/>
              <a:t>Первый аргумент</a:t>
            </a:r>
            <a:r>
              <a:rPr lang="en-US" sz="3000" dirty="0"/>
              <a:t> (</a:t>
            </a:r>
            <a:r>
              <a:rPr lang="ru-RU" sz="3000" dirty="0"/>
              <a:t>Евреям 9</a:t>
            </a:r>
            <a:r>
              <a:rPr lang="en-US" sz="3000" dirty="0"/>
              <a:t>:</a:t>
            </a:r>
            <a:r>
              <a:rPr lang="ru-RU" sz="3000" dirty="0"/>
              <a:t>24)</a:t>
            </a:r>
            <a:r>
              <a:rPr lang="en-US" sz="3000" dirty="0"/>
              <a:t>:</a:t>
            </a:r>
          </a:p>
          <a:p>
            <a:pPr marL="0" indent="0">
              <a:buNone/>
            </a:pPr>
            <a:endParaRPr lang="ru-RU" sz="18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300" i="0" u="sng" strike="noStrike" baseline="0" dirty="0">
                <a:latin typeface="Times New Roman" panose="02020603050405020304" pitchFamily="18" charset="0"/>
              </a:rPr>
              <a:t>Потому-что</a:t>
            </a:r>
            <a:endParaRPr lang="ru-RU" sz="3300" b="1" i="0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300" dirty="0">
                <a:latin typeface="Times New Roman" panose="02020603050405020304" pitchFamily="18" charset="0"/>
              </a:rPr>
              <a:t>	</a:t>
            </a:r>
            <a:r>
              <a:rPr lang="ru-RU" sz="3300" b="0" i="0" u="sng" strike="noStrike" baseline="0" dirty="0">
                <a:latin typeface="Times New Roman" panose="02020603050405020304" pitchFamily="18" charset="0"/>
              </a:rPr>
              <a:t>Христос вошел </a:t>
            </a:r>
          </a:p>
          <a:p>
            <a:pPr marL="0" indent="0">
              <a:buNone/>
            </a:pPr>
            <a:r>
              <a:rPr lang="ru-RU" sz="3300" b="0" i="0" u="none" strike="noStrike" baseline="0" dirty="0">
                <a:latin typeface="Times New Roman" panose="02020603050405020304" pitchFamily="18" charset="0"/>
              </a:rPr>
              <a:t>			</a:t>
            </a:r>
            <a:r>
              <a:rPr lang="ru-RU" sz="3300" b="0" i="0" u="sng" strike="noStrike" baseline="0" dirty="0">
                <a:latin typeface="Times New Roman" panose="02020603050405020304" pitchFamily="18" charset="0"/>
              </a:rPr>
              <a:t>в самое небо</a:t>
            </a:r>
            <a:r>
              <a:rPr lang="ru-RU" sz="3300" b="0" i="0" u="none" strike="noStrike" baseline="0" dirty="0">
                <a:latin typeface="Times New Roman" panose="02020603050405020304" pitchFamily="18" charset="0"/>
              </a:rPr>
              <a:t>, (в НЗ святилище)</a:t>
            </a:r>
          </a:p>
          <a:p>
            <a:pPr marL="0" indent="0">
              <a:buNone/>
            </a:pPr>
            <a:r>
              <a:rPr lang="ru-RU" sz="3300" dirty="0">
                <a:latin typeface="Times New Roman" panose="02020603050405020304" pitchFamily="18" charset="0"/>
              </a:rPr>
              <a:t>					</a:t>
            </a:r>
            <a:r>
              <a:rPr lang="ru-RU" sz="3300" b="0" i="1" u="none" strike="noStrike" baseline="0" dirty="0">
                <a:latin typeface="Times New Roman" panose="02020603050405020304" pitchFamily="18" charset="0"/>
              </a:rPr>
              <a:t>чтобы предстать </a:t>
            </a:r>
            <a:r>
              <a:rPr lang="ru-RU" sz="3300" b="0" i="0" u="none" strike="noStrike" baseline="0" dirty="0">
                <a:latin typeface="Times New Roman" panose="02020603050405020304" pitchFamily="18" charset="0"/>
              </a:rPr>
              <a:t>ныне за нас </a:t>
            </a:r>
          </a:p>
          <a:p>
            <a:pPr marL="0" indent="0">
              <a:buNone/>
            </a:pPr>
            <a:r>
              <a:rPr lang="ru-RU" sz="3300" dirty="0">
                <a:latin typeface="Times New Roman" panose="02020603050405020304" pitchFamily="18" charset="0"/>
              </a:rPr>
              <a:t>							</a:t>
            </a:r>
            <a:r>
              <a:rPr lang="ru-RU" sz="3300" b="0" i="0" u="none" strike="noStrike" baseline="0" dirty="0">
                <a:latin typeface="Times New Roman" panose="02020603050405020304" pitchFamily="18" charset="0"/>
              </a:rPr>
              <a:t>пред лице Божие,</a:t>
            </a:r>
            <a:endParaRPr lang="en-PH" sz="3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2C27EA-8935-1A46-62F2-4D8E052A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8535617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64634-7347-A90B-2571-B719DC251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Почему есть </a:t>
            </a:r>
            <a:r>
              <a:rPr lang="en-US" sz="3600" dirty="0"/>
              <a:t>“</a:t>
            </a:r>
            <a:r>
              <a:rPr lang="ru-RU" sz="3600" dirty="0"/>
              <a:t>необходимость</a:t>
            </a:r>
            <a:r>
              <a:rPr lang="en-US" sz="3600" dirty="0"/>
              <a:t>” </a:t>
            </a:r>
            <a:r>
              <a:rPr lang="ru-RU" sz="3600" dirty="0"/>
              <a:t>для очищения небесного святилища</a:t>
            </a:r>
            <a:r>
              <a:rPr lang="en-US" sz="3600" dirty="0"/>
              <a:t>?</a:t>
            </a:r>
            <a:r>
              <a:rPr lang="ru-RU" sz="3600" dirty="0"/>
              <a:t> </a:t>
            </a:r>
            <a:endParaRPr lang="en-PH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39BC0-C77C-154B-E7A9-BAF352431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/>
              <a:t>Второй аргумент</a:t>
            </a:r>
            <a:r>
              <a:rPr lang="en-US" sz="2800" dirty="0"/>
              <a:t> (</a:t>
            </a:r>
            <a:r>
              <a:rPr lang="ru-RU" sz="2800" dirty="0"/>
              <a:t>Евреям 9</a:t>
            </a:r>
            <a:r>
              <a:rPr lang="en-US" sz="2800" dirty="0"/>
              <a:t>:</a:t>
            </a:r>
            <a:r>
              <a:rPr lang="ru-RU" sz="2800" dirty="0"/>
              <a:t>25-26)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endParaRPr lang="ru-RU" sz="3200" b="0" i="0" u="none" strike="noStrike" baseline="0" dirty="0">
              <a:latin typeface="Times New Roman" panose="02020603050405020304" pitchFamily="18" charset="0"/>
            </a:endParaRPr>
          </a:p>
          <a:p>
            <a:pPr algn="l" rtl="0"/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и не для того, чтобы </a:t>
            </a:r>
            <a:r>
              <a:rPr lang="ru-RU" sz="3200" b="0" i="0" u="sng" strike="noStrike" baseline="0" dirty="0">
                <a:latin typeface="Times New Roman" panose="02020603050405020304" pitchFamily="18" charset="0"/>
              </a:rPr>
              <a:t>многократно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 приносить Себя 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[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в жертву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]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, ...</a:t>
            </a:r>
          </a:p>
          <a:p>
            <a:pPr algn="l" rtl="0"/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Он же </a:t>
            </a:r>
            <a:r>
              <a:rPr lang="ru-RU" sz="3200" b="0" i="0" u="sng" strike="noStrike" baseline="0" dirty="0">
                <a:latin typeface="Times New Roman" panose="02020603050405020304" pitchFamily="18" charset="0"/>
              </a:rPr>
              <a:t>однажды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, к концу веков, явился </a:t>
            </a:r>
          </a:p>
          <a:p>
            <a:pPr lvl="1"/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для </a:t>
            </a:r>
            <a:r>
              <a:rPr lang="ru-RU" sz="32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уничтожения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 (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?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) </a:t>
            </a:r>
            <a:r>
              <a:rPr lang="ru-RU" sz="3200" b="1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</a:rPr>
              <a:t>греха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32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жертвою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 Своею.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8F3897-4D4A-C008-391F-A7509B897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510800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9806A-59CA-0C4E-D407-7401E1FE7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делает жертва с грехом</a:t>
            </a:r>
            <a:r>
              <a:rPr lang="en-US" dirty="0"/>
              <a:t>?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6FB9F-6323-31EA-184A-90C6D81BD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Позиция №1</a:t>
            </a:r>
          </a:p>
          <a:p>
            <a:pPr lvl="1"/>
            <a:r>
              <a:rPr lang="ru-RU" dirty="0"/>
              <a:t>Грех никак не влияет на святое место, потому, что оно свято. Грех уничтожается жертвой.</a:t>
            </a:r>
            <a:endParaRPr lang="en-US" dirty="0"/>
          </a:p>
          <a:p>
            <a:r>
              <a:rPr lang="ru-RU" dirty="0"/>
              <a:t>Позиция №2</a:t>
            </a:r>
          </a:p>
          <a:p>
            <a:pPr lvl="1"/>
            <a:r>
              <a:rPr lang="ru-RU" dirty="0"/>
              <a:t>В момент согрешения грех устремляется во святилище и оскверняет его. Грешник освобождается от греха через покаяние, а святилище должно быть сразу очищенным от греха через жертвоприношение. В День очищения святилище очищается только от самых тяжелых грехов, которые не могли быть удалены через обычные жертвы.</a:t>
            </a:r>
          </a:p>
          <a:p>
            <a:r>
              <a:rPr lang="ru-RU" dirty="0"/>
              <a:t>Позиция №3</a:t>
            </a:r>
          </a:p>
          <a:p>
            <a:pPr lvl="1"/>
            <a:r>
              <a:rPr lang="ru-RU" dirty="0"/>
              <a:t>Грех переносится на жертву и через кровь жертвы при содействии первосвященника переносится во святилище, создавая необходимость его очищения в День Очищения.</a:t>
            </a:r>
            <a:endParaRPr lang="en-P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B8C2F1-062B-6607-A0E3-A6145DE81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4214836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64634-7347-A90B-2571-B719DC251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Почему есть </a:t>
            </a:r>
            <a:r>
              <a:rPr lang="en-US" sz="3600" dirty="0"/>
              <a:t>“</a:t>
            </a:r>
            <a:r>
              <a:rPr lang="ru-RU" sz="3600" dirty="0"/>
              <a:t>необходимость</a:t>
            </a:r>
            <a:r>
              <a:rPr lang="en-US" sz="3600" dirty="0"/>
              <a:t>” </a:t>
            </a:r>
            <a:r>
              <a:rPr lang="ru-RU" sz="3600" dirty="0"/>
              <a:t>для очищения небесного святилища</a:t>
            </a:r>
            <a:r>
              <a:rPr lang="en-US" sz="3600" dirty="0"/>
              <a:t>?</a:t>
            </a:r>
            <a:r>
              <a:rPr lang="ru-RU" sz="3600" dirty="0"/>
              <a:t> </a:t>
            </a:r>
            <a:endParaRPr lang="en-PH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39BC0-C77C-154B-E7A9-BAF352431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/>
              <a:t>Второй аргумент</a:t>
            </a:r>
            <a:r>
              <a:rPr lang="en-US" sz="2800" dirty="0"/>
              <a:t> (</a:t>
            </a:r>
            <a:r>
              <a:rPr lang="ru-RU" sz="2800" dirty="0"/>
              <a:t>Евреям 9</a:t>
            </a:r>
            <a:r>
              <a:rPr lang="en-US" sz="2800" dirty="0"/>
              <a:t>:</a:t>
            </a:r>
            <a:r>
              <a:rPr lang="ru-RU" sz="2800" dirty="0"/>
              <a:t>25-26)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endParaRPr lang="ru-RU" sz="3200" b="0" i="0" u="none" strike="noStrike" baseline="0" dirty="0">
              <a:latin typeface="Times New Roman" panose="02020603050405020304" pitchFamily="18" charset="0"/>
            </a:endParaRPr>
          </a:p>
          <a:p>
            <a:pPr algn="l" rtl="0"/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и не для того, чтобы </a:t>
            </a:r>
            <a:r>
              <a:rPr lang="ru-RU" sz="3200" b="0" i="0" u="sng" strike="noStrike" baseline="0" dirty="0">
                <a:latin typeface="Times New Roman" panose="02020603050405020304" pitchFamily="18" charset="0"/>
              </a:rPr>
              <a:t>многократно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 приносить Себя 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[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в жертву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]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, ...</a:t>
            </a:r>
          </a:p>
          <a:p>
            <a:pPr algn="l" rtl="0"/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Он же </a:t>
            </a:r>
            <a:r>
              <a:rPr lang="ru-RU" sz="3200" b="0" i="0" u="sng" strike="noStrike" baseline="0" dirty="0">
                <a:latin typeface="Times New Roman" panose="02020603050405020304" pitchFamily="18" charset="0"/>
              </a:rPr>
              <a:t>однажды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, к концу веков, явился </a:t>
            </a:r>
          </a:p>
          <a:p>
            <a:pPr lvl="1"/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для </a:t>
            </a:r>
            <a:r>
              <a:rPr lang="en-US" sz="32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ATETESIS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 (</a:t>
            </a:r>
            <a:r>
              <a:rPr lang="en-US" sz="32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removal</a:t>
            </a:r>
            <a:r>
              <a:rPr lang="ru-RU" sz="3200" b="0" i="0" u="none" strike="noStrike" baseline="0" dirty="0">
                <a:latin typeface="Times New Roman" panose="02020603050405020304" pitchFamily="18" charset="0"/>
              </a:rPr>
              <a:t>) греха жертвою Своею.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6C1B87-3929-4A32-BAA8-D3E00ABD3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8036863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AE82FC-6177-6C70-13A8-30DCE06A5F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EF569-2213-B261-4424-829B2ADEF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Прощение</a:t>
            </a:r>
            <a:r>
              <a:rPr lang="ru-RU" dirty="0"/>
              <a:t> через кровь. </a:t>
            </a:r>
            <a:br>
              <a:rPr lang="en-US" dirty="0"/>
            </a:br>
            <a:r>
              <a:rPr lang="ru-RU" dirty="0"/>
              <a:t>Левит 4</a:t>
            </a:r>
            <a:r>
              <a:rPr lang="en-US" dirty="0"/>
              <a:t>:</a:t>
            </a:r>
            <a:r>
              <a:rPr lang="ru-RU" dirty="0"/>
              <a:t>16-20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2EC93-B2D1-38FE-A7D0-9C3B8BB7E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1800" b="0" i="0" u="none" strike="noStrike" baseline="30000" dirty="0">
                <a:latin typeface="Arial" panose="020B0604020202020204" pitchFamily="34" charset="0"/>
              </a:rPr>
              <a:t>16</a:t>
            </a:r>
            <a:r>
              <a:rPr lang="hr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 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внесет священник помазанный крови тельца в скинию собрания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</a:t>
            </a:r>
          </a:p>
          <a:p>
            <a:pPr algn="l" rtl="0"/>
            <a:r>
              <a:rPr lang="en-US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1800" b="0" i="0" u="none" strike="noStrike" baseline="30000" dirty="0">
                <a:latin typeface="Arial" panose="020B0604020202020204" pitchFamily="34" charset="0"/>
              </a:rPr>
              <a:t>17</a:t>
            </a:r>
            <a:r>
              <a:rPr lang="hr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… и 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покропит семь раз пред Господом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пред завесою [святилища];</a:t>
            </a:r>
          </a:p>
          <a:p>
            <a:pPr algn="l" rtl="0"/>
            <a:r>
              <a:rPr lang="en-US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ru-RU" sz="1800" baseline="30000" dirty="0">
                <a:latin typeface="Arial" panose="020B0604020202020204" pitchFamily="34" charset="0"/>
              </a:rPr>
              <a:t>20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 так </a:t>
            </a:r>
            <a:r>
              <a:rPr lang="ru-RU" sz="1800" b="1" i="0" u="sng" strike="noStrike" baseline="0" dirty="0">
                <a:latin typeface="Times New Roman" panose="02020603050405020304" pitchFamily="18" charset="0"/>
              </a:rPr>
              <a:t>очистит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их священник, </a:t>
            </a:r>
            <a:r>
              <a:rPr lang="ru-RU" b="0" i="0" u="none" strike="noStrike" baseline="0" dirty="0"/>
              <a:t>и </a:t>
            </a:r>
            <a:r>
              <a:rPr lang="ru-RU" b="1" i="0" u="none" strike="noStrike" baseline="0" dirty="0">
                <a:solidFill>
                  <a:srgbClr val="FF0000"/>
                </a:solidFill>
              </a:rPr>
              <a:t>прощено</a:t>
            </a:r>
            <a:r>
              <a:rPr lang="ru-RU" b="0" i="0" u="none" strike="noStrike" baseline="0" dirty="0"/>
              <a:t> (</a:t>
            </a:r>
            <a:r>
              <a:rPr lang="en-US" b="1" i="0" u="none" strike="noStrike" baseline="0" dirty="0" err="1">
                <a:solidFill>
                  <a:srgbClr val="FF0000"/>
                </a:solidFill>
              </a:rPr>
              <a:t>afiemi</a:t>
            </a:r>
            <a:r>
              <a:rPr lang="en-US" b="0" i="0" u="none" strike="noStrike" baseline="0" dirty="0"/>
              <a:t> </a:t>
            </a:r>
            <a:r>
              <a:rPr lang="ru-RU" b="0" i="0" u="none" strike="noStrike" baseline="0" dirty="0"/>
              <a:t> в </a:t>
            </a:r>
            <a:r>
              <a:rPr lang="en-US" b="0" i="0" u="none" strike="noStrike" baseline="0" dirty="0"/>
              <a:t>LXX) </a:t>
            </a:r>
            <a:r>
              <a:rPr lang="ru-RU" b="0" i="0" u="none" strike="noStrike" baseline="0" dirty="0"/>
              <a:t>будет </a:t>
            </a:r>
            <a:r>
              <a:rPr lang="ru-RU" dirty="0"/>
              <a:t>им.</a:t>
            </a:r>
            <a:endParaRPr lang="en-P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9CBE91-8D36-15E6-44C9-A106B9483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0152690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48C80-D471-2439-F200-ABE942862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Евр 9</a:t>
            </a:r>
            <a:r>
              <a:rPr lang="en-US" dirty="0"/>
              <a:t>:</a:t>
            </a:r>
            <a:r>
              <a:rPr lang="ru-RU" dirty="0"/>
              <a:t>11-14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C1BFB-253C-FDA1-3941-149590864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1800" b="0" i="0" u="none" strike="noStrike" baseline="30000" dirty="0">
                <a:latin typeface="Arial" panose="020B0604020202020204" pitchFamily="34" charset="0"/>
              </a:rPr>
              <a:t>1</a:t>
            </a:r>
            <a:r>
              <a:rPr lang="hr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Но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Христос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Первосвященник будущих благ, придя с большею и совершеннейшею скиниею,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нерукотворенною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то есть не такового устроения,</a:t>
            </a:r>
          </a:p>
          <a:p>
            <a:pPr algn="l" rtl="0"/>
            <a:r>
              <a:rPr lang="en-US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1800" b="0" i="0" u="none" strike="noStrike" baseline="30000" dirty="0">
                <a:latin typeface="Arial" panose="020B0604020202020204" pitchFamily="34" charset="0"/>
              </a:rPr>
              <a:t>12</a:t>
            </a:r>
            <a:r>
              <a:rPr lang="hr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 не с кровью козлов и тельцов, но 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со Своею </a:t>
            </a:r>
            <a:r>
              <a:rPr lang="ru-RU" sz="1800" b="1" i="0" u="none" strike="noStrike" baseline="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Кровию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однажды </a:t>
            </a:r>
            <a:r>
              <a:rPr lang="ru-RU" sz="1800" b="1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вошел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во святилище и </a:t>
            </a:r>
            <a:r>
              <a:rPr lang="en-US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[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и как следствие</a:t>
            </a:r>
            <a:r>
              <a:rPr lang="en-US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] </a:t>
            </a:r>
            <a:r>
              <a:rPr lang="ru-RU" sz="1800" b="1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приобрел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вечное искупление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.</a:t>
            </a:r>
          </a:p>
          <a:p>
            <a:pPr algn="l" rtl="0"/>
            <a:r>
              <a:rPr lang="en-US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1800" b="0" i="0" u="none" strike="noStrike" baseline="30000" dirty="0">
                <a:latin typeface="Arial" panose="020B0604020202020204" pitchFamily="34" charset="0"/>
              </a:rPr>
              <a:t>13</a:t>
            </a:r>
            <a:r>
              <a:rPr lang="hr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Ибо 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если </a:t>
            </a:r>
            <a:r>
              <a:rPr lang="ru-RU" sz="1800" b="1" i="0" u="sng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кровь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тельцов и козлов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… </a:t>
            </a:r>
            <a:r>
              <a:rPr lang="ru-RU" sz="1800" b="1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освящает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оскверненных, дабы чисто было тело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</a:t>
            </a:r>
          </a:p>
          <a:p>
            <a:pPr algn="l" rtl="0"/>
            <a:r>
              <a:rPr lang="en-US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1800" b="0" i="0" u="none" strike="noStrike" baseline="30000" dirty="0">
                <a:latin typeface="Arial" panose="020B0604020202020204" pitchFamily="34" charset="0"/>
              </a:rPr>
              <a:t>14</a:t>
            </a:r>
            <a:r>
              <a:rPr lang="hr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то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кольми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паче </a:t>
            </a:r>
            <a:r>
              <a:rPr lang="ru-RU" sz="1800" b="1" i="0" u="sng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Кровь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Христа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… </a:t>
            </a:r>
            <a:r>
              <a:rPr lang="ru-RU" sz="1800" b="1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очистит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совесть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нашу от мертвых дел, для служения Богу живому и истинному!</a:t>
            </a:r>
          </a:p>
          <a:p>
            <a:pPr algn="l" rtl="0"/>
            <a:r>
              <a:rPr lang="en-PH" sz="1800" b="0" i="0" u="none" strike="noStrike" baseline="0" dirty="0"/>
              <a:t> </a:t>
            </a:r>
            <a:r>
              <a:rPr lang="en-US" sz="1800" b="0" i="0" u="none" strike="noStrike" baseline="0" dirty="0">
                <a:latin typeface="Arial" panose="020B0604020202020204" pitchFamily="34" charset="0"/>
              </a:rPr>
              <a:t>(Heb. 9:11-14 RST)</a:t>
            </a:r>
            <a:endParaRPr lang="en-P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16A858-D158-B4EF-4C68-E22AE0419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8864151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3C453A-6E46-E25B-C530-05EDF4DA02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D429C-F756-411C-F7FC-58B933219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Параллели между Евр 9</a:t>
            </a:r>
            <a:r>
              <a:rPr lang="en-US" sz="2400" dirty="0"/>
              <a:t>:</a:t>
            </a:r>
            <a:r>
              <a:rPr lang="ru-RU" sz="2400" dirty="0"/>
              <a:t>23 и 24</a:t>
            </a:r>
            <a:endParaRPr lang="en-PH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847C8-5000-F3A9-C7A2-DBF43F9246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</a:rPr>
              <a:t>Таким образом,</a:t>
            </a:r>
          </a:p>
          <a:p>
            <a:pPr marL="0" indent="0">
              <a:buNone/>
            </a:pP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[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Возникает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]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необходимость</a:t>
            </a:r>
            <a:r>
              <a:rPr lang="ru-RU" sz="1800" dirty="0">
                <a:latin typeface="Times New Roman" panose="02020603050405020304" pitchFamily="18" charset="0"/>
              </a:rPr>
              <a:t>, чтобы</a:t>
            </a:r>
            <a:endParaRPr lang="ru-RU" sz="18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	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самое же небесное 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(небесное 	святилище) </a:t>
            </a:r>
            <a:r>
              <a:rPr lang="ru-RU" sz="1800" i="0" u="none" strike="noStrike" baseline="0" dirty="0">
                <a:latin typeface="Times New Roman" panose="02020603050405020304" pitchFamily="18" charset="0"/>
              </a:rPr>
              <a:t>было очищено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</a:rPr>
              <a:t>		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лучшими жертвами 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</a:rPr>
              <a:t>			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чем эти</a:t>
            </a:r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</a:rPr>
              <a:t>			(</a:t>
            </a:r>
            <a:r>
              <a:rPr lang="ru-RU" sz="1800" dirty="0">
                <a:latin typeface="Times New Roman" panose="02020603050405020304" pitchFamily="18" charset="0"/>
              </a:rPr>
              <a:t>Евр 9</a:t>
            </a:r>
            <a:r>
              <a:rPr lang="en-US" sz="1800" dirty="0">
                <a:latin typeface="Times New Roman" panose="02020603050405020304" pitchFamily="18" charset="0"/>
              </a:rPr>
              <a:t>:</a:t>
            </a:r>
            <a:r>
              <a:rPr lang="ru-RU" sz="1800" dirty="0">
                <a:latin typeface="Times New Roman" panose="02020603050405020304" pitchFamily="18" charset="0"/>
              </a:rPr>
              <a:t>23)</a:t>
            </a:r>
            <a:endParaRPr lang="en-PH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C3F993-6112-7A20-FDE5-F62D5143949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Ибо (так как)</a:t>
            </a:r>
          </a:p>
          <a:p>
            <a:pPr marL="0" indent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Христос вошел </a:t>
            </a:r>
          </a:p>
          <a:p>
            <a:pPr marL="0" indent="0">
              <a:buNone/>
            </a:pP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	но в самое небо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(Евр 9</a:t>
            </a: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:24)</a:t>
            </a:r>
            <a:endParaRPr lang="en-PH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6711C-9B52-ED29-D0F6-1F272D8EB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7944029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9D01A-4017-8C7B-D504-B41AA1059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ОКОНЧАТЕЛЬНЫЙ Вывод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ED6EC-62AD-09F1-1C77-0A1E5DE91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Христос явился на землю для удаленя греха с грешника своей жертвой (очищение грешника).</a:t>
            </a:r>
          </a:p>
          <a:p>
            <a:r>
              <a:rPr lang="ru-RU" sz="2400" dirty="0"/>
              <a:t>Далее Христос понес грех многих как священник и вошел во святилище для ходатайста.</a:t>
            </a:r>
          </a:p>
          <a:p>
            <a:r>
              <a:rPr lang="ru-RU" sz="2400" dirty="0"/>
              <a:t>Явление первосященника Христа в небесное святилище даровало грешникам вечное искупление и одновременно создало </a:t>
            </a:r>
            <a:r>
              <a:rPr lang="en-US" sz="2400" dirty="0"/>
              <a:t>“</a:t>
            </a:r>
            <a:r>
              <a:rPr lang="ru-RU" sz="2400" dirty="0"/>
              <a:t>необходимость</a:t>
            </a:r>
            <a:r>
              <a:rPr lang="en-US" sz="2400" dirty="0"/>
              <a:t>” </a:t>
            </a:r>
            <a:r>
              <a:rPr lang="ru-RU" sz="2400" dirty="0"/>
              <a:t>очищения святилища небесного.</a:t>
            </a:r>
            <a:endParaRPr lang="en-PH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72793C-55DE-B1E8-E93A-BFDE726E4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8385408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BD0C4B-6E5F-A8B2-ACD6-164A578C0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6D1BB-BF2F-CC71-208D-4E5892C8E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ОКОНЧАТЕЛЬНЫЙ Вывод</a:t>
            </a:r>
            <a:endParaRPr lang="en-PH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CF33A-24F7-EF82-9CB1-991A3F953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b="1" dirty="0">
                <a:solidFill>
                  <a:srgbClr val="002060"/>
                </a:solidFill>
              </a:rPr>
              <a:t>Angel Rodriguez</a:t>
            </a:r>
          </a:p>
          <a:p>
            <a:pPr marL="457200" lvl="1" indent="0">
              <a:buNone/>
            </a:pPr>
            <a:r>
              <a:rPr lang="en-US" dirty="0"/>
              <a:t>“</a:t>
            </a:r>
            <a:r>
              <a:rPr lang="ru-RU" dirty="0"/>
              <a:t>Христос совершает в небесном святилище работу очищения, которая является типологическим эквивалентом работы первосвященника в земном святилище в День искупления. В отрывке </a:t>
            </a:r>
            <a:r>
              <a:rPr lang="en-US" dirty="0"/>
              <a:t>[</a:t>
            </a:r>
            <a:r>
              <a:rPr lang="ru-RU" dirty="0"/>
              <a:t>Евр 9</a:t>
            </a:r>
            <a:r>
              <a:rPr lang="en-US" dirty="0"/>
              <a:t>:23] </a:t>
            </a:r>
            <a:r>
              <a:rPr lang="ru-RU" dirty="0"/>
              <a:t>не говорится, что это очищение происходит сразу после вознесения Христа, но что </a:t>
            </a:r>
            <a:r>
              <a:rPr lang="ru-RU" b="1" dirty="0">
                <a:solidFill>
                  <a:srgbClr val="FF0000"/>
                </a:solidFill>
              </a:rPr>
              <a:t>небесное святилище </a:t>
            </a:r>
            <a:r>
              <a:rPr lang="ru-RU" b="1" u="sng" dirty="0">
                <a:solidFill>
                  <a:srgbClr val="FF0000"/>
                </a:solidFill>
              </a:rPr>
              <a:t>нуждается</a:t>
            </a:r>
            <a:r>
              <a:rPr lang="ru-RU" b="1" dirty="0">
                <a:solidFill>
                  <a:srgbClr val="FF0000"/>
                </a:solidFill>
              </a:rPr>
              <a:t> в очищении</a:t>
            </a:r>
            <a:r>
              <a:rPr lang="en-US" dirty="0"/>
              <a:t>.”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ru-RU" dirty="0"/>
              <a:t>Родригес, </a:t>
            </a:r>
            <a:r>
              <a:rPr lang="en-US" dirty="0"/>
              <a:t>“</a:t>
            </a:r>
            <a:r>
              <a:rPr lang="ru-RU" dirty="0"/>
              <a:t>Святилище</a:t>
            </a:r>
            <a:r>
              <a:rPr lang="en-US" dirty="0"/>
              <a:t>” </a:t>
            </a:r>
            <a:r>
              <a:rPr lang="ru-RU" dirty="0"/>
              <a:t>в </a:t>
            </a:r>
            <a:r>
              <a:rPr lang="ru-RU" i="1" dirty="0"/>
              <a:t>Настольная книга для служителя</a:t>
            </a:r>
            <a:r>
              <a:rPr lang="ru-RU" dirty="0"/>
              <a:t>. 394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12F4EB-A8E3-5A86-9B09-09390E51B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759149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4BDE7-1701-9E52-56B4-96B9B8835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презентации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3E660-0AE9-98F5-B8E4-F1AD1BE23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ru-RU" b="1" dirty="0"/>
              <a:t>На что указывает фраза </a:t>
            </a:r>
            <a:r>
              <a:rPr lang="en-US" b="1" dirty="0"/>
              <a:t>“</a:t>
            </a:r>
            <a:r>
              <a:rPr lang="ru-RU" b="1" dirty="0"/>
              <a:t>сами же небесные </a:t>
            </a:r>
            <a:r>
              <a:rPr lang="en-US" b="1" dirty="0"/>
              <a:t>[</a:t>
            </a:r>
            <a:r>
              <a:rPr lang="ru-RU" b="1" dirty="0"/>
              <a:t>реалии</a:t>
            </a:r>
            <a:r>
              <a:rPr lang="en-US" b="1" dirty="0"/>
              <a:t>]” </a:t>
            </a:r>
            <a:r>
              <a:rPr lang="ru-RU" b="1" dirty="0"/>
              <a:t>в Евр 9</a:t>
            </a:r>
            <a:r>
              <a:rPr lang="en-US" b="1" dirty="0"/>
              <a:t>:</a:t>
            </a:r>
            <a:r>
              <a:rPr lang="ru-RU" b="1" dirty="0"/>
              <a:t>23</a:t>
            </a:r>
            <a:r>
              <a:rPr lang="en-US" b="1" dirty="0"/>
              <a:t>?</a:t>
            </a:r>
            <a:endParaRPr lang="ru-RU" b="1" dirty="0"/>
          </a:p>
          <a:p>
            <a:pPr marL="457200" indent="-457200">
              <a:buAutoNum type="arabicParenR"/>
            </a:pPr>
            <a:r>
              <a:rPr lang="ru-RU" b="1" dirty="0"/>
              <a:t>Момент </a:t>
            </a:r>
            <a:r>
              <a:rPr lang="ru-RU" sz="2000" b="1" dirty="0"/>
              <a:t>очищения небесного святилища</a:t>
            </a:r>
            <a:r>
              <a:rPr lang="en-US" sz="2000" b="1" dirty="0"/>
              <a:t> </a:t>
            </a:r>
            <a:r>
              <a:rPr lang="ru-RU" sz="2000" b="1" dirty="0"/>
              <a:t>в Евр 9</a:t>
            </a:r>
            <a:r>
              <a:rPr lang="en-US" sz="2000" b="1" dirty="0"/>
              <a:t>:</a:t>
            </a:r>
            <a:r>
              <a:rPr lang="ru-RU" sz="2000" b="1" dirty="0"/>
              <a:t>23</a:t>
            </a:r>
            <a:r>
              <a:rPr lang="en-US" sz="2000" b="1" dirty="0"/>
              <a:t>?</a:t>
            </a:r>
          </a:p>
          <a:p>
            <a:pPr marL="457200" indent="-457200">
              <a:buAutoNum type="arabicParenR"/>
            </a:pPr>
            <a:r>
              <a:rPr lang="ru-RU" b="1" dirty="0"/>
              <a:t>Как появлялась </a:t>
            </a:r>
            <a:r>
              <a:rPr lang="en-US" b="1" dirty="0"/>
              <a:t>“</a:t>
            </a:r>
            <a:r>
              <a:rPr lang="ru-RU" b="1" dirty="0"/>
              <a:t>необходимость</a:t>
            </a:r>
            <a:r>
              <a:rPr lang="en-US" b="1" dirty="0"/>
              <a:t>”</a:t>
            </a:r>
            <a:r>
              <a:rPr lang="ru-RU" b="1" dirty="0"/>
              <a:t> в очищении земного святилища (Евр 9</a:t>
            </a:r>
            <a:r>
              <a:rPr lang="en-US" b="1" dirty="0"/>
              <a:t>:22-23a);</a:t>
            </a:r>
            <a:endParaRPr lang="ru-RU" b="1" dirty="0"/>
          </a:p>
          <a:p>
            <a:pPr marL="457200" indent="-457200">
              <a:buAutoNum type="arabicParenR"/>
            </a:pPr>
            <a:r>
              <a:rPr lang="ru-RU" b="1" dirty="0"/>
              <a:t>Как появилась </a:t>
            </a:r>
            <a:r>
              <a:rPr lang="en-US" b="1" dirty="0"/>
              <a:t>“</a:t>
            </a:r>
            <a:r>
              <a:rPr lang="ru-RU" b="1" dirty="0"/>
              <a:t>необходимость</a:t>
            </a:r>
            <a:r>
              <a:rPr lang="en-US" b="1" dirty="0"/>
              <a:t>” </a:t>
            </a:r>
            <a:r>
              <a:rPr lang="ru-RU" b="1" dirty="0"/>
              <a:t>в очищении небесного святилища (Евр 9</a:t>
            </a:r>
            <a:r>
              <a:rPr lang="en-US" b="1" dirty="0"/>
              <a:t>:</a:t>
            </a:r>
            <a:r>
              <a:rPr lang="ru-RU" b="1" dirty="0"/>
              <a:t>23</a:t>
            </a:r>
            <a:r>
              <a:rPr lang="en-US" b="1" dirty="0"/>
              <a:t>b</a:t>
            </a:r>
            <a:r>
              <a:rPr lang="ru-RU" b="1" dirty="0"/>
              <a:t>-26,28)</a:t>
            </a:r>
            <a:r>
              <a:rPr lang="en-US" b="1" dirty="0"/>
              <a:t>;</a:t>
            </a:r>
            <a:endParaRPr lang="en-PH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53280A-9FB7-7779-062E-52CA6D7F5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79806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D5FEC-80B1-EB2E-4D21-1AB668A6E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Вопрос №1</a:t>
            </a:r>
            <a:r>
              <a:rPr lang="en-US" dirty="0"/>
              <a:t>:</a:t>
            </a:r>
            <a:br>
              <a:rPr lang="en-US" dirty="0"/>
            </a:br>
            <a:r>
              <a:rPr lang="ru-RU" dirty="0"/>
              <a:t>На что указывает фраза </a:t>
            </a:r>
            <a:r>
              <a:rPr lang="en-US" dirty="0"/>
              <a:t>“</a:t>
            </a:r>
            <a:r>
              <a:rPr lang="ru-RU" dirty="0"/>
              <a:t>сами же небесные </a:t>
            </a:r>
            <a:r>
              <a:rPr lang="en-US" dirty="0"/>
              <a:t>[</a:t>
            </a:r>
            <a:r>
              <a:rPr lang="ru-RU" dirty="0"/>
              <a:t>реалии</a:t>
            </a:r>
            <a:r>
              <a:rPr lang="en-US" dirty="0"/>
              <a:t>]”</a:t>
            </a:r>
            <a:r>
              <a:rPr lang="ru-RU" dirty="0"/>
              <a:t> в Евр 9</a:t>
            </a:r>
            <a:r>
              <a:rPr lang="en-US" dirty="0"/>
              <a:t>:</a:t>
            </a:r>
            <a:r>
              <a:rPr lang="ru-RU" dirty="0"/>
              <a:t>23</a:t>
            </a:r>
            <a:r>
              <a:rPr lang="en-US" dirty="0"/>
              <a:t>?</a:t>
            </a:r>
            <a:br>
              <a:rPr lang="en-PH" dirty="0"/>
            </a:br>
            <a:endParaRPr lang="en-PH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143839-F40A-3958-FD41-5A037D3BB5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67278A-C872-117B-00B1-5B8A48F91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957582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5BB35-D9A5-6774-9D16-E062C9BCE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ru-RU" dirty="0"/>
              <a:t>сами же небесные</a:t>
            </a:r>
            <a:r>
              <a:rPr lang="en-US" dirty="0"/>
              <a:t> [</a:t>
            </a:r>
            <a:r>
              <a:rPr lang="ru-RU" dirty="0"/>
              <a:t>реалии</a:t>
            </a:r>
            <a:r>
              <a:rPr lang="en-US" dirty="0"/>
              <a:t>]”</a:t>
            </a:r>
            <a:r>
              <a:rPr lang="ru-RU" dirty="0"/>
              <a:t> (ЕВР 9</a:t>
            </a:r>
            <a:r>
              <a:rPr lang="en-US" dirty="0"/>
              <a:t>:</a:t>
            </a:r>
            <a:r>
              <a:rPr lang="ru-RU" dirty="0"/>
              <a:t>23)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F880C-9D2D-1379-EC75-14DA9E751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ru-RU" dirty="0"/>
              <a:t>НЕБЕСНЫЕ</a:t>
            </a:r>
            <a:r>
              <a:rPr lang="en-US" dirty="0"/>
              <a:t> </a:t>
            </a:r>
            <a:r>
              <a:rPr lang="ru-RU" dirty="0"/>
              <a:t>РЕАЛИИ</a:t>
            </a:r>
            <a:r>
              <a:rPr lang="en-US" dirty="0"/>
              <a:t>” </a:t>
            </a:r>
            <a:r>
              <a:rPr lang="ru-RU" dirty="0"/>
              <a:t>НА ЗЕМЛЕ</a:t>
            </a:r>
          </a:p>
          <a:p>
            <a:pPr lvl="1"/>
            <a:r>
              <a:rPr lang="ru-RU" dirty="0"/>
              <a:t>Божий народ (</a:t>
            </a:r>
            <a:r>
              <a:rPr lang="en-US" dirty="0"/>
              <a:t>F.F. Bruce) </a:t>
            </a:r>
            <a:endParaRPr lang="ru-RU" dirty="0"/>
          </a:p>
          <a:p>
            <a:pPr lvl="1"/>
            <a:r>
              <a:rPr lang="ru-RU" dirty="0"/>
              <a:t>сове</a:t>
            </a:r>
            <a:r>
              <a:rPr lang="en-US" dirty="0"/>
              <a:t>c</a:t>
            </a:r>
            <a:r>
              <a:rPr lang="ru-RU" dirty="0" err="1"/>
              <a:t>ть</a:t>
            </a:r>
            <a:r>
              <a:rPr lang="ru-RU" dirty="0"/>
              <a:t> верующих (</a:t>
            </a:r>
            <a:r>
              <a:rPr lang="en-US" dirty="0"/>
              <a:t>H. Attridge)</a:t>
            </a:r>
            <a:endParaRPr lang="ru-RU" dirty="0"/>
          </a:p>
          <a:p>
            <a:pPr marL="457200" lvl="1" indent="0">
              <a:buNone/>
            </a:pPr>
            <a:endParaRPr lang="ru-RU" dirty="0"/>
          </a:p>
          <a:p>
            <a:r>
              <a:rPr lang="en-US" dirty="0"/>
              <a:t>“</a:t>
            </a:r>
            <a:r>
              <a:rPr lang="ru-RU" dirty="0"/>
              <a:t>НЕБЕСНЫЕ РЕАЛИИ</a:t>
            </a:r>
            <a:r>
              <a:rPr lang="en-US" dirty="0"/>
              <a:t>”</a:t>
            </a:r>
            <a:r>
              <a:rPr lang="ru-RU" dirty="0"/>
              <a:t> - НЕБО ИЛИ ЧАСТЬ НЕБЕС</a:t>
            </a:r>
          </a:p>
          <a:p>
            <a:pPr lvl="1"/>
            <a:r>
              <a:rPr lang="ru-RU" dirty="0"/>
              <a:t>Все небо в целом (</a:t>
            </a:r>
            <a:r>
              <a:rPr lang="en-US" dirty="0"/>
              <a:t>J. Moffatt, C. Koester)</a:t>
            </a:r>
            <a:endParaRPr lang="ru-RU" dirty="0"/>
          </a:p>
          <a:p>
            <a:pPr lvl="1"/>
            <a:r>
              <a:rPr lang="ru-RU" dirty="0"/>
              <a:t>Небесное святилище как место служения Христа</a:t>
            </a:r>
            <a:r>
              <a:rPr lang="en-US" dirty="0"/>
              <a:t> (W. Lane, P.  </a:t>
            </a:r>
            <a:r>
              <a:rPr lang="en-US" dirty="0" err="1"/>
              <a:t>Ellingworth</a:t>
            </a:r>
            <a:r>
              <a:rPr lang="en-US" dirty="0"/>
              <a:t>, R. Jamison, D. Moffitt)</a:t>
            </a:r>
            <a:endParaRPr lang="en-P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28ED13-8CFE-5DEB-0F0C-91C2A3010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172616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7363E-8886-779F-15F6-E6750260E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“</a:t>
            </a:r>
            <a:r>
              <a:rPr lang="ru-RU" sz="2400" dirty="0"/>
              <a:t>САМИ ЖЕ НЕБЕСНЫЕ</a:t>
            </a:r>
            <a:r>
              <a:rPr lang="en-US" sz="2400" dirty="0"/>
              <a:t>” </a:t>
            </a:r>
            <a:r>
              <a:rPr lang="ru-RU" sz="2400" dirty="0"/>
              <a:t>как указание на небесное Святилище</a:t>
            </a:r>
            <a:r>
              <a:rPr lang="en-US" sz="2400" dirty="0"/>
              <a:t>:</a:t>
            </a:r>
            <a:br>
              <a:rPr lang="ru-RU" sz="2400" dirty="0"/>
            </a:br>
            <a:r>
              <a:rPr lang="ru-RU" sz="2400" dirty="0"/>
              <a:t>Первый аргумент</a:t>
            </a:r>
            <a:r>
              <a:rPr lang="en-US" sz="2400" dirty="0"/>
              <a:t> – </a:t>
            </a:r>
            <a:r>
              <a:rPr lang="ru-RU" sz="2400" dirty="0"/>
              <a:t>ПОСЛЕДУЮЩИЙ СТИХ (Евр 9</a:t>
            </a:r>
            <a:r>
              <a:rPr lang="en-US" sz="2400" dirty="0"/>
              <a:t>:</a:t>
            </a:r>
            <a:r>
              <a:rPr lang="ru-RU" sz="2400" dirty="0"/>
              <a:t>23-24)</a:t>
            </a:r>
            <a:endParaRPr lang="en-PH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062BD-9AFE-53DD-430A-DD487BF90A0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Итак </a:t>
            </a:r>
          </a:p>
          <a:p>
            <a:pPr marL="0" indent="0">
              <a:buNone/>
            </a:pPr>
            <a:endParaRPr lang="ru-RU" sz="1800" b="0" i="0" u="none" strike="noStrike" baseline="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А1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образы небесного 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(земное святилище)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	должны были очищаться 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</a:rPr>
              <a:t>		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сими, </a:t>
            </a:r>
          </a:p>
          <a:p>
            <a:pPr marL="0" indent="0">
              <a:buNone/>
            </a:pPr>
            <a:endParaRPr lang="ru-RU" sz="18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B1.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самое же небесное 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(небесное святилище)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</a:rPr>
              <a:t>		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лучшими сих жертвами</a:t>
            </a:r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</a:rPr>
              <a:t>			(</a:t>
            </a:r>
            <a:r>
              <a:rPr lang="ru-RU" sz="1800" dirty="0">
                <a:latin typeface="Times New Roman" panose="02020603050405020304" pitchFamily="18" charset="0"/>
              </a:rPr>
              <a:t>Евр 9</a:t>
            </a:r>
            <a:r>
              <a:rPr lang="en-US" sz="1800" dirty="0">
                <a:latin typeface="Times New Roman" panose="02020603050405020304" pitchFamily="18" charset="0"/>
              </a:rPr>
              <a:t>:</a:t>
            </a:r>
            <a:r>
              <a:rPr lang="ru-RU" sz="1800" dirty="0">
                <a:latin typeface="Times New Roman" panose="02020603050405020304" pitchFamily="18" charset="0"/>
              </a:rPr>
              <a:t>23)</a:t>
            </a:r>
            <a:endParaRPr lang="en-PH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84E0DE-A894-E9B2-E21E-63B085753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0" y="2017343"/>
            <a:ext cx="5181881" cy="34415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Ибо (так как)</a:t>
            </a:r>
          </a:p>
          <a:p>
            <a:pPr marL="0" indent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Христос вошел 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A2.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н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е в рукотворное </a:t>
            </a:r>
            <a:r>
              <a:rPr lang="en-US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[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земное</a:t>
            </a:r>
            <a:r>
              <a:rPr lang="en-US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]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святилище, 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	</a:t>
            </a:r>
            <a:r>
              <a:rPr lang="ru-RU" sz="1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соотвествующее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		        			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истинному </a:t>
            </a:r>
            <a:r>
              <a:rPr lang="en-US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[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т.е.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н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ебесному</a:t>
            </a:r>
            <a:r>
              <a:rPr lang="en-US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]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endParaRPr lang="ru-RU" sz="18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</a:rPr>
              <a:t>         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B2.</a:t>
            </a:r>
            <a:r>
              <a:rPr lang="en-US" sz="1800" dirty="0">
                <a:latin typeface="Times New Roman" panose="02020603050405020304" pitchFamily="18" charset="0"/>
              </a:rPr>
              <a:t>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но в самое небо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(Евр 9</a:t>
            </a: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:24)</a:t>
            </a:r>
            <a:endParaRPr lang="en-PH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4241E-8A0C-7EAA-D9D0-3F81C090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369599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B6E10C-FE46-6C19-01DE-61AC31BA19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7D04A-332D-75D6-AA45-962D2E057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95130"/>
            <a:ext cx="9603275" cy="596526"/>
          </a:xfrm>
        </p:spPr>
        <p:txBody>
          <a:bodyPr>
            <a:normAutofit fontScale="90000"/>
          </a:bodyPr>
          <a:lstStyle/>
          <a:p>
            <a:r>
              <a:rPr lang="en-US" dirty="0"/>
              <a:t>“</a:t>
            </a:r>
            <a:r>
              <a:rPr lang="ru-RU" dirty="0"/>
              <a:t>САМИ ЖЕ НЕБЕСНЫЕ</a:t>
            </a:r>
            <a:r>
              <a:rPr lang="en-US" dirty="0"/>
              <a:t>” </a:t>
            </a:r>
            <a:r>
              <a:rPr lang="ru-RU" dirty="0"/>
              <a:t>как указание на н. Свят-</a:t>
            </a:r>
            <a:r>
              <a:rPr lang="ru-RU" dirty="0" err="1"/>
              <a:t>ще</a:t>
            </a:r>
            <a:r>
              <a:rPr lang="en-US" dirty="0"/>
              <a:t>:</a:t>
            </a:r>
            <a:br>
              <a:rPr lang="en-US" dirty="0"/>
            </a:br>
            <a:r>
              <a:rPr lang="ru-RU" dirty="0"/>
              <a:t>Второй аргумент (дальний контекст) (Евр </a:t>
            </a:r>
            <a:r>
              <a:rPr lang="en-US" dirty="0"/>
              <a:t>8:3-5</a:t>
            </a:r>
            <a:r>
              <a:rPr lang="ru-RU" dirty="0"/>
              <a:t>)</a:t>
            </a:r>
            <a:br>
              <a:rPr lang="en-PH" dirty="0"/>
            </a:b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DE83A-1965-64AD-06A1-3A5FDFE38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A1. </a:t>
            </a:r>
            <a:r>
              <a:rPr lang="ru-RU" b="1" dirty="0">
                <a:solidFill>
                  <a:srgbClr val="FF0000"/>
                </a:solidFill>
              </a:rPr>
              <a:t>Необходимость жертвы для Христа (Евр 8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r>
              <a:rPr lang="ru-RU" b="1" dirty="0">
                <a:solidFill>
                  <a:srgbClr val="FF0000"/>
                </a:solidFill>
              </a:rPr>
              <a:t>3)</a:t>
            </a:r>
          </a:p>
          <a:p>
            <a:pPr marL="0" indent="0" algn="l" rtl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	Всякий первосвященник поставляется для приношения даров и жертв; а потому нужно 	было, чтобы и Сей также имел, что принести. </a:t>
            </a:r>
          </a:p>
          <a:p>
            <a:pPr marL="0" indent="0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B1.</a:t>
            </a:r>
            <a:r>
              <a:rPr lang="ru-RU" b="1" dirty="0">
                <a:solidFill>
                  <a:srgbClr val="FF0000"/>
                </a:solidFill>
              </a:rPr>
              <a:t> Необходимость места для священнодействия Христа (Евр 8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r>
              <a:rPr lang="ru-RU" b="1" dirty="0">
                <a:solidFill>
                  <a:srgbClr val="FF0000"/>
                </a:solidFill>
              </a:rPr>
              <a:t>4-5)</a:t>
            </a:r>
          </a:p>
          <a:p>
            <a:pPr marL="0" indent="0" algn="l" rtl="0">
              <a:buNone/>
            </a:pPr>
            <a:r>
              <a:rPr lang="ru-RU" sz="2000" b="0" i="0" u="none" strike="noStrike" baseline="0" dirty="0">
                <a:latin typeface="Times New Roman" panose="02020603050405020304" pitchFamily="18" charset="0"/>
              </a:rPr>
              <a:t>	Если бы Он оставался на </a:t>
            </a:r>
            <a:r>
              <a:rPr lang="ru-RU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земле</a:t>
            </a:r>
            <a:r>
              <a:rPr lang="ru-RU" sz="2000" b="0" i="0" u="none" strike="noStrike" baseline="0" dirty="0">
                <a:latin typeface="Times New Roman" panose="02020603050405020304" pitchFamily="18" charset="0"/>
              </a:rPr>
              <a:t>, то не был бы и священником, потому что 	[здесь] такие 	священники, которые по закону приносят дары,</a:t>
            </a:r>
          </a:p>
          <a:p>
            <a:pPr marL="0" indent="0" algn="l" rtl="0">
              <a:buNone/>
            </a:pPr>
            <a:r>
              <a:rPr lang="ru-RU" sz="2000" b="0" i="0" u="none" strike="noStrike" baseline="0" dirty="0">
                <a:latin typeface="Times New Roman" panose="02020603050405020304" pitchFamily="18" charset="0"/>
              </a:rPr>
              <a:t>	которые служат </a:t>
            </a:r>
            <a:r>
              <a:rPr lang="ru-RU" sz="2000" b="1" i="0" u="none" strike="noStrike" baseline="0" dirty="0">
                <a:latin typeface="Times New Roman" panose="02020603050405020304" pitchFamily="18" charset="0"/>
              </a:rPr>
              <a:t>образу</a:t>
            </a:r>
            <a:r>
              <a:rPr lang="ru-RU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>
                <a:latin typeface="Times New Roman" panose="02020603050405020304" pitchFamily="18" charset="0"/>
              </a:rPr>
              <a:t>и </a:t>
            </a:r>
            <a:r>
              <a:rPr lang="ru-RU" sz="2000" b="1" i="0" u="none" strike="noStrike" baseline="0" dirty="0">
                <a:latin typeface="Times New Roman" panose="02020603050405020304" pitchFamily="18" charset="0"/>
              </a:rPr>
              <a:t>тени</a:t>
            </a:r>
            <a:r>
              <a:rPr lang="ru-RU" sz="20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небесного </a:t>
            </a:r>
            <a:r>
              <a:rPr lang="en-US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[</a:t>
            </a:r>
            <a:r>
              <a:rPr lang="ru-RU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святилища</a:t>
            </a:r>
            <a:r>
              <a:rPr lang="en-US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]</a:t>
            </a:r>
            <a:r>
              <a:rPr lang="ru-RU" sz="2000" b="0" i="0" u="none" strike="noStrike" baseline="0" dirty="0">
                <a:latin typeface="Times New Roman" panose="02020603050405020304" pitchFamily="18" charset="0"/>
              </a:rPr>
              <a:t>, </a:t>
            </a:r>
            <a:endParaRPr lang="en-PH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B8F96E-B6B9-61CF-C82A-B9F338199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1579" y="129839"/>
            <a:ext cx="5938836" cy="309201"/>
          </a:xfrm>
        </p:spPr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15510424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1100</TotalTime>
  <Words>3106</Words>
  <Application>Microsoft Macintosh PowerPoint</Application>
  <PresentationFormat>Широкоэкранный</PresentationFormat>
  <Paragraphs>282</Paragraphs>
  <Slides>48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4" baseType="lpstr">
      <vt:lpstr>Arial</vt:lpstr>
      <vt:lpstr>Calibri</vt:lpstr>
      <vt:lpstr>Gill Sans MT</vt:lpstr>
      <vt:lpstr>Segoe UI</vt:lpstr>
      <vt:lpstr>Times New Roman</vt:lpstr>
      <vt:lpstr>Gallery</vt:lpstr>
      <vt:lpstr>Необходимость (ananke) очищения небесного святилища в Евр. 9:23</vt:lpstr>
      <vt:lpstr>Евреям 9:23 (сп)</vt:lpstr>
      <vt:lpstr>Евреям 9:23 (Перевод под ред. Кулакова)</vt:lpstr>
      <vt:lpstr>Евреям 9:23 (собственный перевод)</vt:lpstr>
      <vt:lpstr>План презентации</vt:lpstr>
      <vt:lpstr>Вопрос №1: На что указывает фраза “сами же небесные [реалии]” в Евр 9:23? </vt:lpstr>
      <vt:lpstr>“сами же небесные [реалии]” (ЕВР 9:23)</vt:lpstr>
      <vt:lpstr>“САМИ ЖЕ НЕБЕСНЫЕ” как указание на небесное Святилище: Первый аргумент – ПОСЛЕДУЮЩИЙ СТИХ (Евр 9:23-24)</vt:lpstr>
      <vt:lpstr>“САМИ ЖЕ НЕБЕСНЫЕ” как указание на н. Свят-ще: Второй аргумент (дальний контекст) (Евр 8:3-5) </vt:lpstr>
      <vt:lpstr>“САМИ ЖЕ НЕБЕСНЫЕ” как указание на н. Свят-ще: Второй аргумент (дальний контекст) (Евр 9:24-26) </vt:lpstr>
      <vt:lpstr>Параллели между Евр 8:3-5 и Евр 9:24-26</vt:lpstr>
      <vt:lpstr>Куда вошел Христос по вознесении? Евр 9:11-12</vt:lpstr>
      <vt:lpstr>Парафраз ЕВР 9:23</vt:lpstr>
      <vt:lpstr>Промежуточный вывод #1</vt:lpstr>
      <vt:lpstr>Вопрос № 2:  Момент очищения небесного святилища в Евр 9:23?</vt:lpstr>
      <vt:lpstr>Промежуточный вывод #1</vt:lpstr>
      <vt:lpstr>Момент очищения небесного святилища</vt:lpstr>
      <vt:lpstr>очищения небесного святилища в прошлом: Позиция №1.1 (Очищение для посвящения)</vt:lpstr>
      <vt:lpstr>очищения небесного святилища в прошлом: Позиция №1.2 (Очищение от нечистоты и греха)</vt:lpstr>
      <vt:lpstr>очищения небесного святилища в будущем: Позиция №2 </vt:lpstr>
      <vt:lpstr>очищения небесного святилища в будущем: Позиция №2 </vt:lpstr>
      <vt:lpstr>очищения небесного святилища в будущем: Позиция №2 </vt:lpstr>
      <vt:lpstr>Промежуточный вывод #2</vt:lpstr>
      <vt:lpstr>Вопрос №3: Как появлялась “необходимость” в очищении земного святилища (Евр 9:22-23a)</vt:lpstr>
      <vt:lpstr>Евреям 9:22-23а</vt:lpstr>
      <vt:lpstr>Парафраз Евреям 9:22-23а</vt:lpstr>
      <vt:lpstr>Две темы в Евреям 9:22</vt:lpstr>
      <vt:lpstr>Очищение кровью.  Левит 12</vt:lpstr>
      <vt:lpstr>ОЧИЩЕНИЕ человека священником ЧЕРЕЗ КРОПЛЕНИЕ КРОВЬЮ НА ЖЕРТВЕННИК: Лев 5:8-9</vt:lpstr>
      <vt:lpstr>Прощение сообщества через кровь.  Левит 4:16-20</vt:lpstr>
      <vt:lpstr>Значение действия кропления кровью во святом (Лев 4:16-20)</vt:lpstr>
      <vt:lpstr>Промежуточный вывод #3: Как появляется нужда в очищении ВЗ святилища?</vt:lpstr>
      <vt:lpstr>Промежуточный вывод #3: Как появляется нужда в очищении ВЗ святилища</vt:lpstr>
      <vt:lpstr>Промежуточный вывод №3: Как появлялась необходимость очищения святилища ВЗ</vt:lpstr>
      <vt:lpstr>Вопрос №4: Как появилась “необходимости” в очищении небесного святилища (Евр 9:23b-28)</vt:lpstr>
      <vt:lpstr>Евреям 9:23: Типология ВЗ и НЗ святилища</vt:lpstr>
      <vt:lpstr>Параллели между Евр 9:23 и 24</vt:lpstr>
      <vt:lpstr>Параллели между Евр 9:23 и 24</vt:lpstr>
      <vt:lpstr>Параллели между Евр 9:23 и 24</vt:lpstr>
      <vt:lpstr>Почему возникает “необходимость” для очищения небесного святилища? </vt:lpstr>
      <vt:lpstr>Почему есть “необходимость” для очищения небесного святилища? </vt:lpstr>
      <vt:lpstr>Что делает жертва с грехом?</vt:lpstr>
      <vt:lpstr>Почему есть “необходимость” для очищения небесного святилища? </vt:lpstr>
      <vt:lpstr>Прощение через кровь.  Левит 4:16-20</vt:lpstr>
      <vt:lpstr>Евр 9:11-14</vt:lpstr>
      <vt:lpstr>Параллели между Евр 9:23 и 24</vt:lpstr>
      <vt:lpstr>ОКОНЧАТЕЛЬНЫЙ Вывод</vt:lpstr>
      <vt:lpstr>ОКОНЧАТЕЛЬНЫЙ Вывод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Очищение небесного святилища</dc:title>
  <dc:creator>Andrey Sevryukov</dc:creator>
  <cp:lastModifiedBy>Eugine Zaytsev</cp:lastModifiedBy>
  <cp:revision>11</cp:revision>
  <dcterms:created xsi:type="dcterms:W3CDTF">2024-01-31T09:09:08Z</dcterms:created>
  <dcterms:modified xsi:type="dcterms:W3CDTF">2025-02-12T14:20:05Z</dcterms:modified>
</cp:coreProperties>
</file>