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sldIdLst>
    <p:sldId id="277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950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85800" y="4047840"/>
            <a:ext cx="49950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245400" y="214200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85800" y="404784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3245400" y="404784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1608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2374560" y="2142000"/>
            <a:ext cx="1608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063680" y="2142000"/>
            <a:ext cx="1608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85800" y="4047840"/>
            <a:ext cx="1608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2374560" y="4047840"/>
            <a:ext cx="1608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4063680" y="4047840"/>
            <a:ext cx="160812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243720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245400" y="2142000"/>
            <a:ext cx="243720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10131120" cy="674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3245400" y="2142000"/>
            <a:ext cx="243720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85800" y="404784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2437200" cy="364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3245400" y="214200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3245400" y="404784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45400" y="2142000"/>
            <a:ext cx="24372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85800" y="4047840"/>
            <a:ext cx="4995000" cy="1740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7" descr="Celestia-R1---OverlayContentHD.png"/>
          <p:cNvPicPr/>
          <p:nvPr/>
        </p:nvPicPr>
        <p:blipFill>
          <a:blip r:embed="rId15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1120" cy="14558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Образец заголовка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95000" cy="364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Образец текста</a:t>
            </a: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Calibri"/>
              </a:rPr>
              <a:t>Второй уровень</a:t>
            </a:r>
            <a:endParaRPr lang="en-US" sz="1600" b="0" strike="noStrike" spc="-1">
              <a:solidFill>
                <a:srgbClr val="FFFFFF"/>
              </a:solidFill>
              <a:latin typeface="Calibri"/>
            </a:endParaRPr>
          </a:p>
          <a:p>
            <a:pPr marL="1200240" lvl="2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</a:rPr>
              <a:t>Третий уровень</a:t>
            </a:r>
            <a:endParaRPr lang="en-US" sz="1400" b="0" strike="noStrike" spc="-1">
              <a:solidFill>
                <a:srgbClr val="FFFFFF"/>
              </a:solidFill>
              <a:latin typeface="Calibri"/>
            </a:endParaRPr>
          </a:p>
          <a:p>
            <a:pPr marL="1542960" lvl="3" indent="-1710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FFFFFF"/>
                </a:solidFill>
                <a:latin typeface="Calibri"/>
              </a:rPr>
              <a:t>Четвертый уровень</a:t>
            </a:r>
            <a:endParaRPr lang="en-US" sz="1200" b="0" strike="noStrike" spc="-1">
              <a:solidFill>
                <a:srgbClr val="FFFFFF"/>
              </a:solidFill>
              <a:latin typeface="Calibri"/>
            </a:endParaRPr>
          </a:p>
          <a:p>
            <a:pPr marL="2000160" lvl="4" indent="-1710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FFFFFF"/>
                </a:solidFill>
                <a:latin typeface="Calibri"/>
              </a:rPr>
              <a:t>Пятый уровень</a:t>
            </a:r>
            <a:endParaRPr lang="en-US" sz="12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821920" y="2142000"/>
            <a:ext cx="4995000" cy="364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840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Образец текста</a:t>
            </a: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Calibri"/>
              </a:rPr>
              <a:t>Второй уровень</a:t>
            </a:r>
            <a:endParaRPr lang="en-US" sz="1600" b="0" strike="noStrike" spc="-1">
              <a:solidFill>
                <a:srgbClr val="FFFFFF"/>
              </a:solidFill>
              <a:latin typeface="Calibri"/>
            </a:endParaRPr>
          </a:p>
          <a:p>
            <a:pPr marL="1200240" lvl="2" indent="-28548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400" b="0" strike="noStrike" spc="-1">
                <a:solidFill>
                  <a:srgbClr val="FFFFFF"/>
                </a:solidFill>
                <a:latin typeface="Calibri"/>
              </a:rPr>
              <a:t>Третий уровень</a:t>
            </a:r>
            <a:endParaRPr lang="en-US" sz="1400" b="0" strike="noStrike" spc="-1">
              <a:solidFill>
                <a:srgbClr val="FFFFFF"/>
              </a:solidFill>
              <a:latin typeface="Calibri"/>
            </a:endParaRPr>
          </a:p>
          <a:p>
            <a:pPr marL="1542960" lvl="3" indent="-1710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FFFFFF"/>
                </a:solidFill>
                <a:latin typeface="Calibri"/>
              </a:rPr>
              <a:t>Четвертый уровень</a:t>
            </a:r>
            <a:endParaRPr lang="en-US" sz="1200" b="0" strike="noStrike" spc="-1">
              <a:solidFill>
                <a:srgbClr val="FFFFFF"/>
              </a:solidFill>
              <a:latin typeface="Calibri"/>
            </a:endParaRPr>
          </a:p>
          <a:p>
            <a:pPr marL="2000160" lvl="4" indent="-17100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FFFFFF"/>
                </a:solidFill>
                <a:latin typeface="Calibri"/>
              </a:rPr>
              <a:t>Пятый уровень</a:t>
            </a:r>
            <a:endParaRPr lang="en-US" sz="12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dt"/>
          </p:nvPr>
        </p:nvSpPr>
        <p:spPr>
          <a:xfrm>
            <a:off x="8589600" y="5870520"/>
            <a:ext cx="1599840" cy="377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53DF355-7D98-407D-A731-F217AAC77322}" type="datetime">
              <a:rPr lang="en-US" sz="1000" b="0" strike="noStrike" spc="-1">
                <a:solidFill>
                  <a:srgbClr val="FFFFFF"/>
                </a:solidFill>
                <a:latin typeface="Calibri"/>
              </a:rPr>
              <a:t>2/13/25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ftr"/>
          </p:nvPr>
        </p:nvSpPr>
        <p:spPr>
          <a:xfrm>
            <a:off x="685800" y="5870520"/>
            <a:ext cx="7827120" cy="377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sldNum"/>
          </p:nvPr>
        </p:nvSpPr>
        <p:spPr>
          <a:xfrm>
            <a:off x="10266120" y="5870520"/>
            <a:ext cx="550800" cy="377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6B85760-A57F-4401-AE93-5E5576014CCA}" type="slidenum">
              <a:rPr lang="en-US" sz="1000" b="0" strike="noStrike" spc="-1">
                <a:solidFill>
                  <a:srgbClr val="FFFFFF"/>
                </a:solidFill>
                <a:latin typeface="Calibri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_________Microsoft_Word.docx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package" Target="../embeddings/_________Microsoft_Word1.doc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7B8A62-E9EC-41DB-B2E3-94FF0072E518}"/>
              </a:ext>
            </a:extLst>
          </p:cNvPr>
          <p:cNvSpPr/>
          <p:nvPr/>
        </p:nvSpPr>
        <p:spPr>
          <a:xfrm>
            <a:off x="6826622" y="1920588"/>
            <a:ext cx="4779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cap="all" spc="-1" dirty="0">
                <a:solidFill>
                  <a:srgbClr val="FFFFFF"/>
                </a:solidFill>
                <a:latin typeface="Calibri Light"/>
              </a:rPr>
              <a:t>Исторический контекст начала пророчества о 70</a:t>
            </a:r>
            <a:r>
              <a:rPr lang="en-US" sz="3600" cap="all" spc="-1" dirty="0">
                <a:solidFill>
                  <a:srgbClr val="FFFFFF"/>
                </a:solidFill>
                <a:latin typeface="Calibri Light"/>
              </a:rPr>
              <a:t>-</a:t>
            </a:r>
            <a:r>
              <a:rPr lang="ru-RU" sz="3600" cap="all" spc="-1" dirty="0">
                <a:solidFill>
                  <a:srgbClr val="FFFFFF"/>
                </a:solidFill>
                <a:latin typeface="Calibri Light"/>
              </a:rPr>
              <a:t>ти седмицах</a:t>
            </a:r>
            <a:endParaRPr lang="en-US" sz="3600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03B3C06D-39FE-4C1F-957A-65D1A700831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2440" y="119160"/>
            <a:ext cx="5622480" cy="658584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28E4B9-9697-45D5-BEAA-DA996CC1E368}"/>
              </a:ext>
            </a:extLst>
          </p:cNvPr>
          <p:cNvSpPr/>
          <p:nvPr/>
        </p:nvSpPr>
        <p:spPr>
          <a:xfrm>
            <a:off x="8121247" y="6060710"/>
            <a:ext cx="2813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spc="-1" dirty="0">
                <a:solidFill>
                  <a:srgbClr val="FFC000"/>
                </a:solidFill>
                <a:latin typeface="Old English Text MT"/>
              </a:rPr>
              <a:t>Eduard Egizaryan</a:t>
            </a:r>
            <a:endParaRPr lang="ru-RU" sz="2800" spc="-1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E7DCA57B-284F-4BD8-8704-5A9A2F47777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1AF07D-75B5-4601-9257-6F5F52286595}"/>
              </a:ext>
            </a:extLst>
          </p:cNvPr>
          <p:cNvSpPr/>
          <p:nvPr/>
        </p:nvSpPr>
        <p:spPr>
          <a:xfrm>
            <a:off x="6376081" y="4685623"/>
            <a:ext cx="5229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ts val="1001"/>
              </a:spcAft>
              <a:tabLst>
                <a:tab pos="0" algn="l"/>
              </a:tabLst>
            </a:pPr>
            <a:r>
              <a:rPr lang="ru-RU" sz="2400" cap="all" spc="-1" dirty="0">
                <a:solidFill>
                  <a:srgbClr val="FFFFFF"/>
                </a:solidFill>
                <a:latin typeface="Calibri"/>
              </a:rPr>
              <a:t>Что произошло в 457 году до н.э.?</a:t>
            </a:r>
            <a:endParaRPr lang="ru-RU" sz="2400" spc="-1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B550EBB1-9C4A-4158-AA57-188895F7E99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6640" y="119160"/>
            <a:ext cx="5622480" cy="6585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857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383400" y="3749040"/>
            <a:ext cx="2273040" cy="6458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546840" y="3749040"/>
            <a:ext cx="19612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Ксеркс 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I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518 — 465 до н. э.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3384000" y="2435760"/>
            <a:ext cx="7349760" cy="16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Относительно царствования Ксеркса, названного у Ездры Ахашверошем (см. 4:6), дана всего лишь одна заметка: «в начале царствования его, написали обвинение на жителей Иудеи и Иерусалима». Какова природа этого обвинения, остаётся непонятным.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0" name="CustomShape 6"/>
          <p:cNvSpPr/>
          <p:nvPr/>
        </p:nvSpPr>
        <p:spPr>
          <a:xfrm>
            <a:off x="3808080" y="4576680"/>
            <a:ext cx="6095520" cy="100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00"/>
                </a:solidFill>
                <a:latin typeface="Times New Roman"/>
              </a:rPr>
              <a:t>А в царствование Ахашвероша, в начале царствования его, написали обвинение на жителей Иудеи и Иерусалима. </a:t>
            </a:r>
            <a:r>
              <a:rPr lang="en-US" sz="2000" b="1" strike="noStrike" spc="-1">
                <a:solidFill>
                  <a:srgbClr val="FFFF00"/>
                </a:solidFill>
                <a:latin typeface="Times New Roman"/>
              </a:rPr>
              <a:t>(Ezr. 4:6)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1" name="Рисунок 10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12B47DF-DF49-4523-86CD-A3EABD0E8D08}"/>
              </a:ext>
            </a:extLst>
          </p:cNvPr>
          <p:cNvSpPr/>
          <p:nvPr/>
        </p:nvSpPr>
        <p:spPr>
          <a:xfrm rot="16045791">
            <a:off x="640536" y="1692165"/>
            <a:ext cx="1773886" cy="17143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383400" y="3749040"/>
            <a:ext cx="2273040" cy="6458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680040" y="3749040"/>
            <a:ext cx="16945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Артаксеркс 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I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Ум. 424 до н. э.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2787480" y="1632600"/>
            <a:ext cx="5694480" cy="43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Артаксеркс I Лонгиман отличался непостоянством. Это утверждение, очевидно, вытекает не только из его внутренней политики относительно восстановления Иерусалима (ср. Ездра 7:12–26; 4:7–23 и Неем 2:1–6), но и в отношении его подданных. Поэтому неудивительно, что в седьмой год его правления был издан декрет, который подразумевал восстановление Иерусалима и храмового служения. Однако несколько позже политика в отношении иудеев изменилась, и жители провинции Иудея столкнулись с отрицательным отношением к восстановлению города – стройка приостановилась.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593280" y="1611360"/>
            <a:ext cx="1868040" cy="1801800"/>
          </a:xfrm>
          <a:prstGeom prst="ellipse">
            <a:avLst/>
          </a:prstGeom>
          <a:blipFill rotWithShape="0">
            <a:blip r:embed="rId2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7" name="Рисунок 12"/>
          <p:cNvPicPr/>
          <p:nvPr/>
        </p:nvPicPr>
        <p:blipFill>
          <a:blip r:embed="rId3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6"/>
          <p:cNvSpPr/>
          <p:nvPr/>
        </p:nvSpPr>
        <p:spPr>
          <a:xfrm>
            <a:off x="1131120" y="5959080"/>
            <a:ext cx="825120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</a:rPr>
              <a:t>На двадцатом году своего правления (см. Неем 2), то есть в 444 г. до н. э., царь «сменил гнев на милость» и восстановление города продолжилось.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9" name="Рисунок 3"/>
          <p:cNvPicPr/>
          <p:nvPr/>
        </p:nvPicPr>
        <p:blipFill>
          <a:blip r:embed="rId4"/>
          <a:stretch/>
        </p:blipFill>
        <p:spPr>
          <a:xfrm>
            <a:off x="8757720" y="1666440"/>
            <a:ext cx="3050640" cy="3618000"/>
          </a:xfrm>
          <a:prstGeom prst="rect">
            <a:avLst/>
          </a:prstGeom>
          <a:ln w="38100">
            <a:solidFill>
              <a:srgbClr val="00B050"/>
            </a:solidFill>
            <a:round/>
          </a:ln>
        </p:spPr>
      </p:pic>
      <p:sp>
        <p:nvSpPr>
          <p:cNvPr id="210" name="CustomShape 7"/>
          <p:cNvSpPr/>
          <p:nvPr/>
        </p:nvSpPr>
        <p:spPr>
          <a:xfrm>
            <a:off x="8836560" y="5482800"/>
            <a:ext cx="289296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Картуш Артаксеркса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 I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958680" y="5055120"/>
            <a:ext cx="2273040" cy="399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Вопрос подлинности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3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4"/>
          <p:cNvPicPr/>
          <p:nvPr/>
        </p:nvPicPr>
        <p:blipFill>
          <a:blip r:embed="rId3"/>
          <a:stretch/>
        </p:blipFill>
        <p:spPr>
          <a:xfrm>
            <a:off x="397440" y="1427760"/>
            <a:ext cx="3395520" cy="3395520"/>
          </a:xfrm>
          <a:prstGeom prst="rect">
            <a:avLst/>
          </a:prstGeom>
          <a:ln w="38100">
            <a:solidFill>
              <a:srgbClr val="00B050"/>
            </a:solidFill>
            <a:round/>
          </a:ln>
        </p:spPr>
      </p:pic>
      <p:sp>
        <p:nvSpPr>
          <p:cNvPr id="215" name="CustomShape 3"/>
          <p:cNvSpPr/>
          <p:nvPr/>
        </p:nvSpPr>
        <p:spPr>
          <a:xfrm>
            <a:off x="4042080" y="1379160"/>
            <a:ext cx="7882200" cy="15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</a:rPr>
              <a:t>«Теперь, прочитав Гунневега, я убедился, что необходимо задать более фундаментальные вопросы, и что мою оригинальную уютную реконструкцию следует отправить в корзину для мусора»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6" name="CustomShape 4"/>
          <p:cNvSpPr/>
          <p:nvPr/>
        </p:nvSpPr>
        <p:spPr>
          <a:xfrm>
            <a:off x="1062720" y="5045400"/>
            <a:ext cx="20646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</a:rPr>
              <a:t>Lester L. Grabbe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17" name="CustomShape 5"/>
          <p:cNvSpPr/>
          <p:nvPr/>
        </p:nvSpPr>
        <p:spPr>
          <a:xfrm>
            <a:off x="4042080" y="3024720"/>
            <a:ext cx="7882200" cy="15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</a:rPr>
              <a:t>«Картина, представленная до сих пор, была несколько негативной. Это не означает, что консенсус обязательно ошибочен, но подчеркивает необходимость фундаментальной переоценки вопроса об источниках»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8" name="CustomShape 6"/>
          <p:cNvSpPr/>
          <p:nvPr/>
        </p:nvSpPr>
        <p:spPr>
          <a:xfrm>
            <a:off x="4042080" y="4846680"/>
            <a:ext cx="6784920" cy="15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</a:rPr>
              <a:t>Возникающие проблемы касаются передачи указа, поскольку он «содержит ряд еврейских элементов и проблем, которые обычно не ожидаются в таком документе»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Суть декрета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0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4240800" y="2537640"/>
            <a:ext cx="735444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FFFF00"/>
              </a:buClr>
              <a:buFont typeface="StarSymbol"/>
              <a:buAutoNum type="arabicPeriod"/>
            </a:pPr>
            <a:r>
              <a:rPr lang="ru-RU" sz="2400" b="0" strike="noStrike" spc="-1">
                <a:solidFill>
                  <a:srgbClr val="FFFF00"/>
                </a:solidFill>
                <a:latin typeface="Times New Roman"/>
              </a:rPr>
              <a:t>Обещание материальной поддержки Храму и его священству; </a:t>
            </a:r>
            <a:endParaRPr lang="ru-RU" sz="24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FF00"/>
              </a:buClr>
              <a:buFont typeface="StarSymbol"/>
              <a:buAutoNum type="arabicPeriod"/>
            </a:pPr>
            <a:r>
              <a:rPr lang="ru-RU" sz="2400" b="0" strike="noStrike" spc="-1">
                <a:solidFill>
                  <a:srgbClr val="FFFF00"/>
                </a:solidFill>
                <a:latin typeface="Times New Roman"/>
              </a:rPr>
              <a:t>Освобождение всех групп священства от налогов;</a:t>
            </a:r>
            <a:endParaRPr lang="ru-RU" sz="24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FF00"/>
              </a:buClr>
              <a:buFont typeface="StarSymbol"/>
              <a:buAutoNum type="arabicPeriod"/>
            </a:pPr>
            <a:r>
              <a:rPr lang="ru-RU" sz="2400" b="0" strike="noStrike" spc="-1">
                <a:solidFill>
                  <a:srgbClr val="FFFF00"/>
                </a:solidFill>
                <a:latin typeface="Times New Roman"/>
              </a:rPr>
              <a:t>Обеспечение правом отправления правосудия посредством назначения «правителей и судей» (7:25).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2" name="Рисунок 6"/>
          <p:cNvPicPr/>
          <p:nvPr/>
        </p:nvPicPr>
        <p:blipFill>
          <a:blip r:embed="rId3"/>
          <a:stretch/>
        </p:blipFill>
        <p:spPr>
          <a:xfrm>
            <a:off x="437400" y="1334160"/>
            <a:ext cx="3392280" cy="521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Суть декрета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4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25" name="CustomShape 2"/>
          <p:cNvSpPr/>
          <p:nvPr/>
        </p:nvSpPr>
        <p:spPr>
          <a:xfrm>
            <a:off x="450720" y="1469880"/>
            <a:ext cx="8520840" cy="100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Однако закономерен вопрос, почему Ездра стал восстанавливать город, хотя в указе царя об этом ничего не говорилось? Было выдвинуто несколько предположений: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26" name="Рисунок 5"/>
          <p:cNvPicPr/>
          <p:nvPr/>
        </p:nvPicPr>
        <p:blipFill>
          <a:blip r:embed="rId3"/>
          <a:stretch/>
        </p:blipFill>
        <p:spPr>
          <a:xfrm>
            <a:off x="9154800" y="1551600"/>
            <a:ext cx="2609280" cy="3669480"/>
          </a:xfrm>
          <a:prstGeom prst="rect">
            <a:avLst/>
          </a:prstGeom>
          <a:ln w="38100">
            <a:solidFill>
              <a:srgbClr val="00B050"/>
            </a:solidFill>
            <a:round/>
          </a:ln>
        </p:spPr>
      </p:pic>
      <p:sp>
        <p:nvSpPr>
          <p:cNvPr id="227" name="CustomShape 3"/>
          <p:cNvSpPr/>
          <p:nvPr/>
        </p:nvSpPr>
        <p:spPr>
          <a:xfrm>
            <a:off x="450720" y="2648880"/>
            <a:ext cx="8520840" cy="191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Ездре были даны какие-то устные распоряжения относительно города; </a:t>
            </a:r>
            <a:endParaRPr lang="ru-RU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Существовал ещё один, не сохранившийся у автора Ездры указ; </a:t>
            </a:r>
            <a:endParaRPr lang="ru-RU" sz="20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В рамках существующего указа Ездра понимал, что обладает властью восстанавливать город. К сожалению, у нас нет дополнительной информации, поэтому и нет «возможности ограничиться меньшим числом предположений».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>
            <a:off x="9359640" y="5386680"/>
            <a:ext cx="2273040" cy="399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</a:rPr>
              <a:t>William Shea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9" name="CustomShape 5"/>
          <p:cNvSpPr/>
          <p:nvPr/>
        </p:nvSpPr>
        <p:spPr>
          <a:xfrm>
            <a:off x="539280" y="4616640"/>
            <a:ext cx="8372880" cy="16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FFFF00"/>
                </a:solidFill>
                <a:latin typeface="Times New Roman"/>
              </a:rPr>
              <a:t>Следовательно, можно прийти к фактическому выводу – Ездра стал восстанавливать стену на основании данного указа, но потом Артаксеркс отменил своё же решение, о чём свидетельствует Ездра 4. Однако такой тип поведения был свойственен Артаксерксу I. Теперь можно проанализировать все последствия данного в 457 г. указа.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Демографические изменения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31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2"/>
          <p:cNvSpPr/>
          <p:nvPr/>
        </p:nvSpPr>
        <p:spPr>
          <a:xfrm>
            <a:off x="463680" y="1378440"/>
            <a:ext cx="1127736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«От меня дано повеление, чтобы в царстве моем всякий из народа Израилева и из священников его и левитов, желающий идти в Иерусалим, шел с тобою» (7:13).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768600" y="4588200"/>
            <a:ext cx="4386240" cy="186624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762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Ездра 2:64 / Неем 7:66 Население общины до 457 г.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42 360 человек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6095880" y="4561920"/>
            <a:ext cx="4546440" cy="18662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762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Неем 11:4 и слл.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Население города после 457 г.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3 044 мужчин, т.е. ок. 15 000 человек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35" name="Рисунок 6"/>
          <p:cNvPicPr/>
          <p:nvPr/>
        </p:nvPicPr>
        <p:blipFill>
          <a:blip r:embed="rId3"/>
          <a:stretch/>
        </p:blipFill>
        <p:spPr>
          <a:xfrm>
            <a:off x="529920" y="2122560"/>
            <a:ext cx="1457280" cy="218844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5"/>
          <p:cNvSpPr/>
          <p:nvPr/>
        </p:nvSpPr>
        <p:spPr>
          <a:xfrm>
            <a:off x="1987920" y="2404440"/>
            <a:ext cx="9673560" cy="15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FFFF00"/>
                </a:solidFill>
                <a:latin typeface="Times New Roman"/>
              </a:rPr>
              <a:t>«Определить площадь населенного пункта в городе в любое время непросто, так как ни один город не раскопан полностью. Количество жителей на гектар населенного пункта установить принципиально невозможно»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Восстановление города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38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2"/>
          <p:cNvSpPr/>
          <p:nvPr/>
        </p:nvSpPr>
        <p:spPr>
          <a:xfrm>
            <a:off x="424080" y="2340000"/>
            <a:ext cx="6095520" cy="100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Возвращение репатриантов в Иерусалим произошло благодаря тому, что после разрушения 586 года он не был заселён завоевателями.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540000" y="4320000"/>
            <a:ext cx="7200000" cy="100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00"/>
                </a:solidFill>
                <a:latin typeface="Times New Roman"/>
                <a:ea typeface="Calibri"/>
              </a:rPr>
              <a:t>На каком этапе строительства остановился Ездра сказать не представляется возможным за неимением данных, однако, что произошло после 444 года, сказать можно!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41" name="Рисунок 240"/>
          <p:cNvPicPr/>
          <p:nvPr/>
        </p:nvPicPr>
        <p:blipFill>
          <a:blip r:embed="rId3"/>
          <a:stretch/>
        </p:blipFill>
        <p:spPr>
          <a:xfrm>
            <a:off x="9000000" y="2160000"/>
            <a:ext cx="1980000" cy="294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Восстановление города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540000" y="1639800"/>
            <a:ext cx="620172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«Но город был пространен и велик, а народа в нем было немного, и дома не были построены» (Неем 7:4).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360000" y="2700000"/>
            <a:ext cx="7020000" cy="31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rgbClr val="FFFF00"/>
                </a:solidFill>
                <a:latin typeface="Times New Roman"/>
                <a:ea typeface="Calibri"/>
              </a:rPr>
              <a:t>Согласно общепринятой позиции, после изгнания Иерусалим подвергся простой перестройке, однако археологические данные не подтверждают подобную оценку. Раскопки продемонстрировали, что Неемия уменьшил размеры города посредством того, что на восточном склоне юго-восточного холма он не восстанавливал внешнюю стену, а оставил ранее населенный пояс между двумя стенами. Интересно отметить, что об этих важных деталях не сообщается в библейских текстах. Поэтому можно сказать, что текст Неем 3:8 повествует о той части города, которая изначально относилась к Иерусалиму, но в 444 году не была включена в проект восстановления.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45" name="Object 4"/>
          <p:cNvGraphicFramePr/>
          <p:nvPr/>
        </p:nvGraphicFramePr>
        <p:xfrm>
          <a:off x="10846440" y="5119920"/>
          <a:ext cx="428760" cy="1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Word.Document.12">
                  <p:embed/>
                </p:oleObj>
              </mc:Choice>
              <mc:Fallback>
                <p:oleObj r:id="rId2" imgW="0" imgH="0" progId="Word.Document.12">
                  <p:embed/>
                  <p:pic>
                    <p:nvPicPr>
                      <p:cNvPr id="24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0846440" y="5119920"/>
                        <a:ext cx="428760" cy="11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" name="Object 5"/>
          <p:cNvGraphicFramePr/>
          <p:nvPr/>
        </p:nvGraphicFramePr>
        <p:xfrm>
          <a:off x="10036800" y="4548240"/>
          <a:ext cx="47520" cy="1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Word.Document.12">
                  <p:embed/>
                </p:oleObj>
              </mc:Choice>
              <mc:Fallback>
                <p:oleObj r:id="rId4" imgW="0" imgH="0" progId="Word.Document.12">
                  <p:embed/>
                  <p:pic>
                    <p:nvPicPr>
                      <p:cNvPr id="248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0036800" y="4548240"/>
                        <a:ext cx="47520" cy="11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9" name="Рисунок 248"/>
          <p:cNvPicPr/>
          <p:nvPr/>
        </p:nvPicPr>
        <p:blipFill>
          <a:blip r:embed="rId5"/>
          <a:stretch/>
        </p:blipFill>
        <p:spPr>
          <a:xfrm>
            <a:off x="7998840" y="1431000"/>
            <a:ext cx="4007520" cy="535068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F1B579-CAC3-45C4-8D85-11690C2A020A}"/>
              </a:ext>
            </a:extLst>
          </p:cNvPr>
          <p:cNvSpPr/>
          <p:nvPr/>
        </p:nvSpPr>
        <p:spPr>
          <a:xfrm>
            <a:off x="1300301" y="5844714"/>
            <a:ext cx="65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C.G.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Tuland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ʿZB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 Nehemiah 3:8. A Reconsideration of Maximalist and Minimalist Views // AUSS 5.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1967.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180.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Изменение статуса города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51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2"/>
          <p:cNvSpPr/>
          <p:nvPr/>
        </p:nvSpPr>
        <p:spPr>
          <a:xfrm>
            <a:off x="397439" y="1611360"/>
            <a:ext cx="8254191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00"/>
                </a:solidFill>
                <a:latin typeface="Times New Roman"/>
                <a:ea typeface="Calibri"/>
              </a:rPr>
              <a:t>Израильский учёный </a:t>
            </a:r>
            <a:r>
              <a:rPr lang="ru-RU" sz="2000" b="0" strike="noStrike" spc="-1" dirty="0" err="1">
                <a:solidFill>
                  <a:srgbClr val="FFFF00"/>
                </a:solidFill>
                <a:latin typeface="Times New Roman"/>
                <a:ea typeface="Calibri"/>
              </a:rPr>
              <a:t>Йоханан</a:t>
            </a:r>
            <a:r>
              <a:rPr lang="ru-RU" sz="2000" b="0" strike="noStrike" spc="-1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ru-RU" sz="2000" b="0" strike="noStrike" spc="-1" dirty="0" err="1">
                <a:solidFill>
                  <a:srgbClr val="FFFF00"/>
                </a:solidFill>
                <a:latin typeface="Times New Roman"/>
                <a:ea typeface="Calibri"/>
              </a:rPr>
              <a:t>Ахарони</a:t>
            </a:r>
            <a:r>
              <a:rPr lang="ru-RU" sz="2000" b="0" strike="noStrike" spc="-1" dirty="0">
                <a:solidFill>
                  <a:srgbClr val="FFFF00"/>
                </a:solidFill>
                <a:latin typeface="Times New Roman"/>
                <a:ea typeface="Calibri"/>
              </a:rPr>
              <a:t> на археологическом материале показывает изменения в статусе Иерусалима</a:t>
            </a:r>
            <a:endParaRPr lang="ru-RU" sz="2000" b="0" strike="noStrike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397440" y="2402640"/>
            <a:ext cx="8772480" cy="277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Это становится понятным благодаря оттискам на ручках кувшинов, обнаруженных в Рамат Рахеле. Если до </a:t>
            </a:r>
            <a:r>
              <a:rPr lang="en-US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IV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 века применялись клейма с надписями </a:t>
            </a:r>
            <a:r>
              <a:rPr lang="ru-RU" sz="2000" b="0" i="1" strike="noStrike" spc="-1">
                <a:solidFill>
                  <a:srgbClr val="FFFFFF"/>
                </a:solidFill>
                <a:latin typeface="Times New Roman"/>
                <a:ea typeface="Calibri"/>
              </a:rPr>
              <a:t>yhd — yhwd 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(то есть Иуда/Иудея), то к середине IV века преимущественно используется надпись </a:t>
            </a:r>
            <a:r>
              <a:rPr lang="ru-RU" sz="2000" b="0" i="1" strike="noStrike" spc="-1">
                <a:solidFill>
                  <a:srgbClr val="FFFFFF"/>
                </a:solidFill>
                <a:latin typeface="Times New Roman"/>
                <a:ea typeface="Calibri"/>
              </a:rPr>
              <a:t>yršlm 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— Иерусалим. Кроме того, некоторые оттиски наряду с надписью </a:t>
            </a:r>
            <a:r>
              <a:rPr lang="ru-RU" sz="2000" b="0" i="1" strike="noStrike" spc="-1">
                <a:solidFill>
                  <a:srgbClr val="FFFFFF"/>
                </a:solidFill>
                <a:latin typeface="Times New Roman"/>
                <a:ea typeface="Calibri"/>
              </a:rPr>
              <a:t>yršlm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 содержат надпись </a:t>
            </a:r>
            <a:r>
              <a:rPr lang="ru-RU" sz="2000" b="0" i="1" strike="noStrike" spc="-1">
                <a:solidFill>
                  <a:srgbClr val="FFFFFF"/>
                </a:solidFill>
                <a:latin typeface="Times New Roman"/>
                <a:ea typeface="Calibri"/>
              </a:rPr>
              <a:t>ha-ʿîr 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(город). Соответственно делается вывод о постепенно возрастающей роли Иерусалима в провинции Иудея.   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Y. Aharoni. Excavations at Ramat Rahel // BA. Vol. 24, No. 4 (Dec.). 1961. P. 109.  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54" name="Рисунок 5"/>
          <p:cNvPicPr/>
          <p:nvPr/>
        </p:nvPicPr>
        <p:blipFill>
          <a:blip r:embed="rId3"/>
          <a:stretch/>
        </p:blipFill>
        <p:spPr>
          <a:xfrm>
            <a:off x="1312200" y="5218560"/>
            <a:ext cx="1375920" cy="127404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6"/>
          <p:cNvPicPr/>
          <p:nvPr/>
        </p:nvPicPr>
        <p:blipFill>
          <a:blip r:embed="rId4"/>
          <a:stretch/>
        </p:blipFill>
        <p:spPr>
          <a:xfrm>
            <a:off x="3040560" y="5218560"/>
            <a:ext cx="1533240" cy="125892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7"/>
          <p:cNvPicPr/>
          <p:nvPr/>
        </p:nvPicPr>
        <p:blipFill>
          <a:blip r:embed="rId5"/>
          <a:stretch/>
        </p:blipFill>
        <p:spPr>
          <a:xfrm>
            <a:off x="4925880" y="5218560"/>
            <a:ext cx="2544120" cy="1238040"/>
          </a:xfrm>
          <a:prstGeom prst="rect">
            <a:avLst/>
          </a:prstGeom>
          <a:ln w="0">
            <a:noFill/>
          </a:ln>
        </p:spPr>
      </p:pic>
      <p:pic>
        <p:nvPicPr>
          <p:cNvPr id="257" name="Рисунок 8"/>
          <p:cNvPicPr/>
          <p:nvPr/>
        </p:nvPicPr>
        <p:blipFill>
          <a:blip r:embed="rId6"/>
          <a:stretch/>
        </p:blipFill>
        <p:spPr>
          <a:xfrm>
            <a:off x="7803360" y="5234040"/>
            <a:ext cx="2428560" cy="1258920"/>
          </a:xfrm>
          <a:prstGeom prst="rect">
            <a:avLst/>
          </a:prstGeom>
          <a:ln w="0">
            <a:noFill/>
          </a:ln>
        </p:spPr>
      </p:pic>
      <p:pic>
        <p:nvPicPr>
          <p:cNvPr id="258" name="Рисунок 257"/>
          <p:cNvPicPr/>
          <p:nvPr/>
        </p:nvPicPr>
        <p:blipFill>
          <a:blip r:embed="rId7"/>
          <a:stretch/>
        </p:blipFill>
        <p:spPr>
          <a:xfrm>
            <a:off x="9174960" y="1805761"/>
            <a:ext cx="2664000" cy="270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Изменение статуса города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0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61" name="CustomShape 2"/>
          <p:cNvSpPr/>
          <p:nvPr/>
        </p:nvSpPr>
        <p:spPr>
          <a:xfrm>
            <a:off x="941040" y="1429200"/>
            <a:ext cx="9461520" cy="16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Если до указа 457 года Иерусалим воспринимался прежде всего, как город Храма Яхве, и именно так он фигурировал в ряде официальных персидских документов (Ездра 1:2–4; 6:3, 5; 7:15–17, 19), то после указа, во второй половине V–IV веке, происходит существенная трансформация его роли и статуса. Можно обозначить по крайней мере три важных изменения. Город стал: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941040" y="3236400"/>
            <a:ext cx="9581040" cy="100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административным центром, </a:t>
            </a:r>
            <a:endParaRPr lang="ru-RU" sz="20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резиденцией наместника, и </a:t>
            </a:r>
            <a:endParaRPr lang="ru-RU" sz="20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религиозно-политическим центром общины.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63" name="CustomShape 4"/>
          <p:cNvSpPr/>
          <p:nvPr/>
        </p:nvSpPr>
        <p:spPr>
          <a:xfrm>
            <a:off x="941040" y="4456080"/>
            <a:ext cx="7381080" cy="22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На последний фактор оказали влияние две важные причины: </a:t>
            </a:r>
            <a:endParaRPr lang="ru-RU" sz="20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проведённый Неемией синойкизм (Неем 11:1); </a:t>
            </a:r>
            <a:endParaRPr lang="ru-RU" sz="20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StarSymbol"/>
              <a:buAutoNum type="arabicParenR"/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возрастающее влияние иерусалимских первосвященников на рубеже V–IV веков.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Эта возрастающая роль Иерусалима, по оценке Левина, приводит к тому, что к городу начинают относиться как к святому исторически, теологически и этнически.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64" name="Рисунок 263"/>
          <p:cNvPicPr/>
          <p:nvPr/>
        </p:nvPicPr>
        <p:blipFill>
          <a:blip r:embed="rId3"/>
          <a:stretch/>
        </p:blipFill>
        <p:spPr>
          <a:xfrm>
            <a:off x="8640000" y="2880000"/>
            <a:ext cx="2160000" cy="321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F5A546-BBEB-4C8B-9440-8688E48680C6}"/>
              </a:ext>
            </a:extLst>
          </p:cNvPr>
          <p:cNvSpPr/>
          <p:nvPr/>
        </p:nvSpPr>
        <p:spPr>
          <a:xfrm>
            <a:off x="1223414" y="571473"/>
            <a:ext cx="3973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cap="all" spc="-1" dirty="0">
                <a:solidFill>
                  <a:srgbClr val="FFFFFF"/>
                </a:solidFill>
                <a:latin typeface="Calibri Light"/>
              </a:rPr>
              <a:t>Текст Даниила 9:25 </a:t>
            </a:r>
            <a:endParaRPr lang="en-US" sz="3200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829048-53ED-4F2E-AC15-330C61C3FC77}"/>
              </a:ext>
            </a:extLst>
          </p:cNvPr>
          <p:cNvSpPr/>
          <p:nvPr/>
        </p:nvSpPr>
        <p:spPr>
          <a:xfrm>
            <a:off x="3568505" y="1506007"/>
            <a:ext cx="7544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" dirty="0">
                <a:solidFill>
                  <a:schemeClr val="bg1"/>
                </a:solidFill>
                <a:latin typeface="Times New Roman"/>
              </a:rPr>
              <a:t>Итак, знай и разумей: с того времени, как выйдет повеление о восстановлении Иерусалима, до Христа Владыки семь седмин и шестьдесят две седмины; и возвратится народ, и обстроятся улицы и стены, но в трудные времена. </a:t>
            </a:r>
            <a:r>
              <a:rPr lang="en-US" sz="2000" spc="-1" dirty="0">
                <a:solidFill>
                  <a:schemeClr val="bg1"/>
                </a:solidFill>
                <a:latin typeface="Times New Roman"/>
              </a:rPr>
              <a:t>(RSO)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8956A3-2DE1-4EFF-A018-C7D694976552}"/>
              </a:ext>
            </a:extLst>
          </p:cNvPr>
          <p:cNvSpPr/>
          <p:nvPr/>
        </p:nvSpPr>
        <p:spPr>
          <a:xfrm>
            <a:off x="3568504" y="3056096"/>
            <a:ext cx="7681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FFFFFF"/>
                </a:solidFill>
                <a:latin typeface="Times New Roman"/>
              </a:rPr>
              <a:t>Знай </a:t>
            </a:r>
            <a:r>
              <a:rPr lang="ru-RU" sz="2000" i="1" spc="-1" dirty="0">
                <a:solidFill>
                  <a:srgbClr val="FFFFFF"/>
                </a:solidFill>
                <a:latin typeface="Times New Roman"/>
              </a:rPr>
              <a:t>это</a:t>
            </a:r>
            <a:r>
              <a:rPr lang="ru-RU" sz="2000" spc="-1" dirty="0">
                <a:solidFill>
                  <a:srgbClr val="FFFFFF"/>
                </a:solidFill>
                <a:latin typeface="Times New Roman"/>
              </a:rPr>
              <a:t> и пойми </a:t>
            </a:r>
            <a:r>
              <a:rPr lang="ru-RU" sz="2000" i="1" spc="-1" dirty="0">
                <a:solidFill>
                  <a:srgbClr val="FFFFFF"/>
                </a:solidFill>
                <a:latin typeface="Times New Roman"/>
              </a:rPr>
              <a:t>правильно</a:t>
            </a:r>
            <a:r>
              <a:rPr lang="ru-RU" sz="2000" spc="-1" dirty="0">
                <a:solidFill>
                  <a:srgbClr val="FFFFFF"/>
                </a:solidFill>
                <a:latin typeface="Times New Roman"/>
              </a:rPr>
              <a:t>: со времени указа о восстановлении Иерусалима до </a:t>
            </a:r>
            <a:r>
              <a:rPr lang="ru-RU" sz="2000" i="1" spc="-1" dirty="0">
                <a:solidFill>
                  <a:srgbClr val="FFFFFF"/>
                </a:solidFill>
                <a:latin typeface="Times New Roman"/>
              </a:rPr>
              <a:t>явления</a:t>
            </a:r>
            <a:r>
              <a:rPr lang="ru-RU" sz="2000" spc="-1" dirty="0">
                <a:solidFill>
                  <a:srgbClr val="FFFFFF"/>
                </a:solidFill>
                <a:latin typeface="Times New Roman"/>
              </a:rPr>
              <a:t> Помазанника, Вождя, пройдет семь седмиц и шестьдесят две седмицы. Город будет вновь построен, и площади и ров </a:t>
            </a:r>
            <a:r>
              <a:rPr lang="ru-RU" sz="2000" i="1" spc="-1" dirty="0">
                <a:solidFill>
                  <a:srgbClr val="FFFFFF"/>
                </a:solidFill>
                <a:latin typeface="Times New Roman"/>
              </a:rPr>
              <a:t>восстановлены будут</a:t>
            </a:r>
            <a:r>
              <a:rPr lang="ru-RU" sz="2000" spc="-1" dirty="0">
                <a:solidFill>
                  <a:srgbClr val="FFFFFF"/>
                </a:solidFill>
                <a:latin typeface="Times New Roman"/>
              </a:rPr>
              <a:t>, но </a:t>
            </a:r>
            <a:r>
              <a:rPr lang="ru-RU" sz="2000" i="1" spc="-1" dirty="0">
                <a:solidFill>
                  <a:srgbClr val="FFFFFF"/>
                </a:solidFill>
                <a:latin typeface="Times New Roman"/>
              </a:rPr>
              <a:t>это будут</a:t>
            </a:r>
            <a:r>
              <a:rPr lang="ru-RU" sz="2000" spc="-1" dirty="0">
                <a:solidFill>
                  <a:srgbClr val="FFFFFF"/>
                </a:solidFill>
                <a:latin typeface="Times New Roman"/>
              </a:rPr>
              <a:t> времена тяжкие. (ИПБ)</a:t>
            </a:r>
            <a:endParaRPr lang="ru-RU" sz="2000" spc="-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FC7013-C00D-46F6-91CC-353940844899}"/>
              </a:ext>
            </a:extLst>
          </p:cNvPr>
          <p:cNvSpPr/>
          <p:nvPr/>
        </p:nvSpPr>
        <p:spPr>
          <a:xfrm>
            <a:off x="3784209" y="4806744"/>
            <a:ext cx="73292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</a:pPr>
            <a:r>
              <a:rPr lang="he-IL" sz="2400" spc="-1" dirty="0">
                <a:solidFill>
                  <a:srgbClr val="FFFFFF"/>
                </a:solidFill>
                <a:latin typeface="Times New Roman"/>
                <a:cs typeface="Times New Roman"/>
              </a:rPr>
              <a:t>וְתֵדַ֙ע וְתַשְׂכֵּ֜ל מִן־מֹצָ֣א דָבָ֗ר לְהָשִׁיב֙ וְלִבְנ֤וֹת יְרֽוּשָׁ֙לִַם֙ עַד־מָשִׁ֣יחַ נָגִ֔יד שָׁבֻעִ֖ים שִׁבְעָ֑ה וְשָׁבֻעִ֞ים שִׁשִּׁ֣ים וּשְׁנַ֗יִם תָּשׁוּב֙ וְנִבְנְתָה֙ רְח֣וֹב וְחָר֔וּץ וּבְצ֖וֹק הָעִתִּֽים׃</a:t>
            </a:r>
            <a:endParaRPr lang="ru-RU" sz="2400" spc="-1" dirty="0"/>
          </a:p>
          <a:p>
            <a:pPr algn="r" rtl="1"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FFFFFF"/>
                </a:solidFill>
                <a:latin typeface="Calibri"/>
              </a:rPr>
              <a:t> </a:t>
            </a:r>
            <a:endParaRPr lang="ru-RU" dirty="0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878C36FF-ED1F-4E37-AFBF-4B60BDB3F1A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14149D8-D51F-495B-88F2-F3AD027B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4" y="1325060"/>
            <a:ext cx="2886787" cy="51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91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Последствия для священства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6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503640" y="1528920"/>
            <a:ext cx="10836360" cy="16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После 457 года впервые вводится деление общины на священников и несвященников. Если раньше община воспринималась как нечто цельное, без упоминания и деления на сословия и руководимая людьми светскими, то с середины </a:t>
            </a:r>
            <a:r>
              <a:rPr lang="en-US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V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  <a:ea typeface="Calibri"/>
              </a:rPr>
              <a:t> века происходит быстрый рост в составе священнических коллективов, а также умножение численности священников. Это в свою очередь сказывается на статусе общины, состоящей из двух больших групп населения.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503640" y="3775680"/>
            <a:ext cx="6336360" cy="25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  <a:ea typeface="Calibri"/>
              </a:rPr>
              <a:t>Важное изменение происходит и на уровне деления внутри священнического сословия. По-видимому, с середины V века статус левитов в священническом сословии усиливается. Этот вывод можно сделать исходя из наблюдения как термины «священник» и «левит» используются у Ездры и Неемии. </a:t>
            </a:r>
            <a:endParaRPr lang="ru-RU" sz="2000" spc="-1" dirty="0">
              <a:solidFill>
                <a:srgbClr val="FFFFFF"/>
              </a:solidFill>
              <a:latin typeface="Times New Roman"/>
              <a:ea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FFFF00"/>
                </a:solidFill>
                <a:latin typeface="Times New Roman"/>
                <a:ea typeface="Calibri"/>
              </a:rPr>
              <a:t>У Ездры 33/20, а у Неемии 37/38, что обуславливает представленный вывод. </a:t>
            </a:r>
            <a:endParaRPr lang="ru-RU" sz="2000" b="0" strike="noStrike" spc="-1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269" name="Рисунок 268"/>
          <p:cNvPicPr/>
          <p:nvPr/>
        </p:nvPicPr>
        <p:blipFill>
          <a:blip r:embed="rId3"/>
          <a:stretch/>
        </p:blipFill>
        <p:spPr>
          <a:xfrm>
            <a:off x="7304040" y="3780000"/>
            <a:ext cx="3710880" cy="260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Последствия для священства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71" name="Рисунок 12_1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73" name="Object 2"/>
          <p:cNvGraphicFramePr/>
          <p:nvPr/>
        </p:nvGraphicFramePr>
        <p:xfrm>
          <a:off x="8119800" y="2464560"/>
          <a:ext cx="11880" cy="1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274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8119800" y="2464560"/>
                        <a:ext cx="11880" cy="11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A6DFE0-7295-462E-AB37-7ACA466311E0}"/>
              </a:ext>
            </a:extLst>
          </p:cNvPr>
          <p:cNvSpPr/>
          <p:nvPr/>
        </p:nvSpPr>
        <p:spPr>
          <a:xfrm>
            <a:off x="930055" y="1322278"/>
            <a:ext cx="10277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Эту разницу можно наблюдать также при сравнении двух указов Дария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от 520 года и Артаксеркса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от 457 года.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3370E587-617E-4A86-A130-1B00DF1F27F7}"/>
              </a:ext>
            </a:extLst>
          </p:cNvPr>
          <p:cNvSpPr/>
          <p:nvPr/>
        </p:nvSpPr>
        <p:spPr>
          <a:xfrm>
            <a:off x="824871" y="2495880"/>
            <a:ext cx="4386240" cy="186624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762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указе Дария: </a:t>
            </a:r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«как скажут священники Иерусалимские» </a:t>
            </a:r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(Ездра 6:8, 9)</a:t>
            </a:r>
            <a:endParaRPr lang="ru-RU" sz="2400" b="1" strike="noStrike" spc="-1" dirty="0">
              <a:latin typeface="Arial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65341796-EFC7-4494-A145-F2F6281167CA}"/>
              </a:ext>
            </a:extLst>
          </p:cNvPr>
          <p:cNvSpPr/>
          <p:nvPr/>
        </p:nvSpPr>
        <p:spPr>
          <a:xfrm>
            <a:off x="6137100" y="2515321"/>
            <a:ext cx="4546440" cy="18662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762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указе Артаксеркса: </a:t>
            </a:r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«всякий из народа Израилева и из священников его и левитов» (Ездра 7:13)</a:t>
            </a:r>
            <a:endParaRPr lang="ru-RU" sz="2400" b="1" strike="noStrike" spc="-1" dirty="0">
              <a:latin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4E597F-434B-4A32-BAAD-408D596155E0}"/>
              </a:ext>
            </a:extLst>
          </p:cNvPr>
          <p:cNvSpPr/>
          <p:nvPr/>
        </p:nvSpPr>
        <p:spPr>
          <a:xfrm>
            <a:off x="684627" y="4704725"/>
            <a:ext cx="10696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Кроме того, говоря об освобождении от уплаты налогов царь перечисляет все категории жрецов: «чтобы ни на кого из священников или левитов, певцов, привратников, нефинеев и служащих при этом доме Божием, не налагать ни подати, ни налога, ни пошлины» (Ездра 7:24). 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cap="all" spc="-1" dirty="0">
                <a:solidFill>
                  <a:srgbClr val="FFFFFF"/>
                </a:solidFill>
                <a:latin typeface="Calibri Light"/>
              </a:rPr>
              <a:t>В качестве заключения…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71" name="Рисунок 12_1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73" name="Object 2"/>
          <p:cNvGraphicFramePr/>
          <p:nvPr/>
        </p:nvGraphicFramePr>
        <p:xfrm>
          <a:off x="8119800" y="2464560"/>
          <a:ext cx="11880" cy="1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273" name="Object 2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8119800" y="2464560"/>
                        <a:ext cx="11880" cy="11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F3DF62-A37B-444A-9AF0-10590DB1A699}"/>
              </a:ext>
            </a:extLst>
          </p:cNvPr>
          <p:cNvSpPr/>
          <p:nvPr/>
        </p:nvSpPr>
        <p:spPr>
          <a:xfrm>
            <a:off x="647114" y="1460211"/>
            <a:ext cx="105848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Несмотря на достаточно переменчивую политику персидских царе по отношению к еврейским репатриантам, декрет от 457 года после приостановки его действия был «ратифицирован» в 444 году. 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Декрет касался восстановления Иерусалима и всей его инфраструктуры, в том числе и судебных органов, функционирование которых должно было осуществляться на основании местного религиозного законодательства, традиций и положений.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восстановление привело к второй волне репатриации, дальнейшему росту населения столицы провинции Иудея (о чём можно судить на основании современных демографических исследований), постепенному изменению статуса самого города в котором прослеживается динамика развития от города Храма Яхве вплоть до трансформации в религиозно-политический центр.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наблюдается и увеличение численности священнического сословия, которое постепенно становится не столь однородным как ранее. Всё большую роль в духовной жизни населения начинают играть различные левитские коллективы.</a:t>
            </a:r>
          </a:p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 основании нашего обзора, можно говорить не только о подлинности, но и о судьбоносном значении декрета, изложенного в Книге Ездры.</a:t>
            </a:r>
          </a:p>
        </p:txBody>
      </p:sp>
    </p:spTree>
    <p:extLst>
      <p:ext uri="{BB962C8B-B14F-4D97-AF65-F5344CB8AC3E}">
        <p14:creationId xmlns:p14="http://schemas.microsoft.com/office/powerpoint/2010/main" val="317669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7B8A62-E9EC-41DB-B2E3-94FF0072E518}"/>
              </a:ext>
            </a:extLst>
          </p:cNvPr>
          <p:cNvSpPr/>
          <p:nvPr/>
        </p:nvSpPr>
        <p:spPr>
          <a:xfrm>
            <a:off x="6826623" y="1925543"/>
            <a:ext cx="41077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cap="all" spc="-1" dirty="0">
                <a:solidFill>
                  <a:srgbClr val="FFFFFF"/>
                </a:solidFill>
                <a:latin typeface="Calibri Light"/>
              </a:rPr>
              <a:t>Спасибо за внимание!</a:t>
            </a:r>
            <a:endParaRPr lang="en-US" sz="5400" spc="-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03B3C06D-39FE-4C1F-957A-65D1A700831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2440" y="119160"/>
            <a:ext cx="5622480" cy="6585840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28E4B9-9697-45D5-BEAA-DA996CC1E368}"/>
              </a:ext>
            </a:extLst>
          </p:cNvPr>
          <p:cNvSpPr/>
          <p:nvPr/>
        </p:nvSpPr>
        <p:spPr>
          <a:xfrm>
            <a:off x="8121247" y="6060710"/>
            <a:ext cx="2813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spc="-1" dirty="0">
                <a:solidFill>
                  <a:srgbClr val="FFC000"/>
                </a:solidFill>
                <a:latin typeface="Old English Text MT"/>
              </a:rPr>
              <a:t>Eduard Egizaryan</a:t>
            </a:r>
            <a:endParaRPr lang="ru-RU" sz="2800" spc="-1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E7DCA57B-284F-4BD8-8704-5A9A2F47777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B550EBB1-9C4A-4158-AA57-188895F7E99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6640" y="119160"/>
            <a:ext cx="5622480" cy="6585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3485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620934" y="5021038"/>
            <a:ext cx="5512680" cy="69979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2"/>
          <p:cNvSpPr/>
          <p:nvPr/>
        </p:nvSpPr>
        <p:spPr>
          <a:xfrm>
            <a:off x="291600" y="5426640"/>
            <a:ext cx="6095520" cy="65871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140" name="TextShape 3"/>
          <p:cNvSpPr txBox="1"/>
          <p:nvPr/>
        </p:nvSpPr>
        <p:spPr>
          <a:xfrm>
            <a:off x="291600" y="-141138"/>
            <a:ext cx="101311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Более ранние публикации…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291600" y="5451120"/>
            <a:ext cx="6095520" cy="6342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ru-RU" sz="1600" b="0" strike="noStrike" spc="-1" dirty="0">
                <a:solidFill>
                  <a:srgbClr val="FFFFFF"/>
                </a:solidFill>
                <a:latin typeface="Times New Roman"/>
                <a:ea typeface="Calibri"/>
              </a:rPr>
              <a:t>Декрет Артаксеркса </a:t>
            </a:r>
            <a:r>
              <a:rPr lang="en-US" sz="1600" b="0" strike="noStrike" spc="-1" dirty="0">
                <a:solidFill>
                  <a:srgbClr val="FFFFFF"/>
                </a:solidFill>
                <a:latin typeface="Times New Roman"/>
                <a:ea typeface="Calibri"/>
              </a:rPr>
              <a:t>I</a:t>
            </a:r>
            <a:r>
              <a:rPr lang="ru-RU" sz="1600" b="0" strike="noStrike" spc="-1" dirty="0">
                <a:solidFill>
                  <a:srgbClr val="FFFFFF"/>
                </a:solidFill>
                <a:latin typeface="Times New Roman"/>
                <a:ea typeface="Calibri"/>
              </a:rPr>
              <a:t> Лонгимана от 457 года // Via in tempore. История. Политология. 2022. Том 49, №4. – С. 737–745.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6620934" y="5079277"/>
            <a:ext cx="551268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Times New Roman"/>
              </a:rPr>
              <a:t>«… но в трудные времена» (Даниил 9:25). Что произошло в 457 году? // Альфа и Омега, 2023, №66 (1/2023), 24–28. 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144" name="Рисунок 12"/>
          <p:cNvPicPr/>
          <p:nvPr/>
        </p:nvPicPr>
        <p:blipFill>
          <a:blip r:embed="rId2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6B584B-60BC-454F-8299-B3EF56EA3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87" y="1206750"/>
            <a:ext cx="2632975" cy="3573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74A965-25C0-466A-9E5D-E41F3C776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86" y="1206750"/>
            <a:ext cx="2814224" cy="39570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267840" y="6159960"/>
            <a:ext cx="147852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2"/>
          <p:cNvSpPr/>
          <p:nvPr/>
        </p:nvSpPr>
        <p:spPr>
          <a:xfrm>
            <a:off x="2314080" y="6159960"/>
            <a:ext cx="147852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TextShape 3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49" name="Picture 2" descr="Picture background"/>
          <p:cNvPicPr/>
          <p:nvPr/>
        </p:nvPicPr>
        <p:blipFill>
          <a:blip r:embed="rId2"/>
          <a:stretch/>
        </p:blipFill>
        <p:spPr>
          <a:xfrm>
            <a:off x="54360" y="1234800"/>
            <a:ext cx="12066120" cy="235620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4"/>
          <p:cNvSpPr/>
          <p:nvPr/>
        </p:nvSpPr>
        <p:spPr>
          <a:xfrm>
            <a:off x="72720" y="4214160"/>
            <a:ext cx="1868040" cy="1801800"/>
          </a:xfrm>
          <a:prstGeom prst="ellipse">
            <a:avLst/>
          </a:prstGeom>
          <a:blipFill rotWithShape="0">
            <a:blip r:embed="rId3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5"/>
          <p:cNvSpPr/>
          <p:nvPr/>
        </p:nvSpPr>
        <p:spPr>
          <a:xfrm>
            <a:off x="2100600" y="4214160"/>
            <a:ext cx="1868040" cy="1801800"/>
          </a:xfrm>
          <a:prstGeom prst="ellipse">
            <a:avLst/>
          </a:prstGeom>
          <a:blipFill rotWithShape="0">
            <a:blip r:embed="rId4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6"/>
          <p:cNvSpPr/>
          <p:nvPr/>
        </p:nvSpPr>
        <p:spPr>
          <a:xfrm>
            <a:off x="4139640" y="4214160"/>
            <a:ext cx="1868040" cy="1801800"/>
          </a:xfrm>
          <a:prstGeom prst="ellipse">
            <a:avLst/>
          </a:prstGeom>
          <a:blipFill rotWithShape="0">
            <a:blip r:embed="rId5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7"/>
          <p:cNvSpPr/>
          <p:nvPr/>
        </p:nvSpPr>
        <p:spPr>
          <a:xfrm>
            <a:off x="6174720" y="4214160"/>
            <a:ext cx="1868040" cy="1801800"/>
          </a:xfrm>
          <a:prstGeom prst="ellipse">
            <a:avLst/>
          </a:prstGeom>
          <a:blipFill rotWithShape="0">
            <a:blip r:embed="rId6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9"/>
          <p:cNvSpPr/>
          <p:nvPr/>
        </p:nvSpPr>
        <p:spPr>
          <a:xfrm>
            <a:off x="10257120" y="4214160"/>
            <a:ext cx="1868040" cy="1801800"/>
          </a:xfrm>
          <a:prstGeom prst="ellipse">
            <a:avLst/>
          </a:prstGeom>
          <a:blipFill rotWithShape="0">
            <a:blip r:embed="rId7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10"/>
          <p:cNvSpPr/>
          <p:nvPr/>
        </p:nvSpPr>
        <p:spPr>
          <a:xfrm>
            <a:off x="2495880" y="6159960"/>
            <a:ext cx="1115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Камбиз </a:t>
            </a:r>
            <a:r>
              <a:rPr lang="en-US" sz="1800" b="0" strike="noStrike" spc="-1">
                <a:solidFill>
                  <a:srgbClr val="FFFFFF"/>
                </a:solidFill>
                <a:latin typeface="Times New Roman"/>
              </a:rPr>
              <a:t>II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7" name="CustomShape 11"/>
          <p:cNvSpPr/>
          <p:nvPr/>
        </p:nvSpPr>
        <p:spPr>
          <a:xfrm>
            <a:off x="539640" y="6159960"/>
            <a:ext cx="7797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Кир </a:t>
            </a:r>
            <a:r>
              <a:rPr lang="en-US" sz="1800" b="0" strike="noStrike" spc="-1">
                <a:solidFill>
                  <a:srgbClr val="FFFFFF"/>
                </a:solidFill>
                <a:latin typeface="Times New Roman"/>
              </a:rPr>
              <a:t>II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8" name="CustomShape 12"/>
          <p:cNvSpPr/>
          <p:nvPr/>
        </p:nvSpPr>
        <p:spPr>
          <a:xfrm>
            <a:off x="4214160" y="6159960"/>
            <a:ext cx="174060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Лже-Смердис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9" name="CustomShape 13"/>
          <p:cNvSpPr/>
          <p:nvPr/>
        </p:nvSpPr>
        <p:spPr>
          <a:xfrm>
            <a:off x="6201000" y="6159960"/>
            <a:ext cx="186804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Дарий </a:t>
            </a:r>
            <a:r>
              <a:rPr lang="en-US" sz="1800" b="0" strike="noStrike" spc="-1">
                <a:solidFill>
                  <a:srgbClr val="FFFFFF"/>
                </a:solidFill>
                <a:latin typeface="Times New Roman"/>
              </a:rPr>
              <a:t>I</a:t>
            </a: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 Гистасп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0" name="CustomShape 14"/>
          <p:cNvSpPr/>
          <p:nvPr/>
        </p:nvSpPr>
        <p:spPr>
          <a:xfrm>
            <a:off x="8252640" y="6159960"/>
            <a:ext cx="186804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Ксеркс </a:t>
            </a:r>
            <a:r>
              <a:rPr lang="en-US" sz="1800" b="0" strike="noStrike" spc="-1">
                <a:solidFill>
                  <a:srgbClr val="FFFFFF"/>
                </a:solidFill>
                <a:latin typeface="Times New Roman"/>
              </a:rPr>
              <a:t>I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1" name="CustomShape 15"/>
          <p:cNvSpPr/>
          <p:nvPr/>
        </p:nvSpPr>
        <p:spPr>
          <a:xfrm>
            <a:off x="10273320" y="6170760"/>
            <a:ext cx="186804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Артаксеркс </a:t>
            </a:r>
            <a:r>
              <a:rPr lang="en-US" sz="1800" b="0" strike="noStrike" spc="-1">
                <a:solidFill>
                  <a:srgbClr val="FFFFFF"/>
                </a:solidFill>
                <a:latin typeface="Times New Roman"/>
              </a:rPr>
              <a:t>I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A843697-14A1-45C7-9170-F257C2C6C3B2}"/>
              </a:ext>
            </a:extLst>
          </p:cNvPr>
          <p:cNvSpPr/>
          <p:nvPr/>
        </p:nvSpPr>
        <p:spPr>
          <a:xfrm rot="16045791">
            <a:off x="8317514" y="4301640"/>
            <a:ext cx="1773886" cy="17143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8816040" y="5519160"/>
            <a:ext cx="3189600" cy="62496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1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.09.1922 – 20.05.2011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462600" y="3695040"/>
            <a:ext cx="1478520" cy="369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TextShape 3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267840" y="1626840"/>
            <a:ext cx="1868040" cy="1801800"/>
          </a:xfrm>
          <a:prstGeom prst="ellipse">
            <a:avLst/>
          </a:prstGeom>
          <a:blipFill rotWithShape="0">
            <a:blip r:embed="rId2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5"/>
          <p:cNvSpPr/>
          <p:nvPr/>
        </p:nvSpPr>
        <p:spPr>
          <a:xfrm>
            <a:off x="781920" y="3695040"/>
            <a:ext cx="839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Кир 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II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2526120" y="2448360"/>
            <a:ext cx="6176160" cy="283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Указ Кира от 538 г. до н.э. о возвращении евреев в Палестину, восстановлении Храма в Иерусалиме и возвращении из Вавилона храмовой утвари (Ездра 1:2–4) привёл к первой волне репатриации. Эти тексты, содержащие указы Кира, признаются вполне подлинными, поскольку их «содержание соответствует всей политике персидского царя и содержит ряд смысловых и текстуальных совпадений с другими эдиктами этого правителя» [Вейнберг, 1973, c. 8–9].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68" name="Рисунок 4"/>
          <p:cNvPicPr/>
          <p:nvPr/>
        </p:nvPicPr>
        <p:blipFill>
          <a:blip r:embed="rId3"/>
          <a:stretch/>
        </p:blipFill>
        <p:spPr>
          <a:xfrm>
            <a:off x="9047880" y="1611360"/>
            <a:ext cx="2726280" cy="3768480"/>
          </a:xfrm>
          <a:prstGeom prst="rect">
            <a:avLst/>
          </a:prstGeom>
          <a:ln w="38100">
            <a:solidFill>
              <a:srgbClr val="00B050"/>
            </a:solidFill>
            <a:round/>
          </a:ln>
        </p:spPr>
      </p:pic>
      <p:sp>
        <p:nvSpPr>
          <p:cNvPr id="169" name="CustomShape 7"/>
          <p:cNvSpPr/>
          <p:nvPr/>
        </p:nvSpPr>
        <p:spPr>
          <a:xfrm>
            <a:off x="8849880" y="5519160"/>
            <a:ext cx="3122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Йоэль Пейсахович Вейнберг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383400" y="3749040"/>
            <a:ext cx="2273040" cy="6458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585720" y="1626840"/>
            <a:ext cx="1868040" cy="1801800"/>
          </a:xfrm>
          <a:prstGeom prst="ellipse">
            <a:avLst/>
          </a:prstGeom>
          <a:blipFill rotWithShape="0">
            <a:blip r:embed="rId2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4"/>
          <p:cNvSpPr/>
          <p:nvPr/>
        </p:nvSpPr>
        <p:spPr>
          <a:xfrm>
            <a:off x="366480" y="3749040"/>
            <a:ext cx="2322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Кир 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II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ок. 600 — 530 до н. э.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4" name="CustomShape 5"/>
          <p:cNvSpPr/>
          <p:nvPr/>
        </p:nvSpPr>
        <p:spPr>
          <a:xfrm>
            <a:off x="3169800" y="2527920"/>
            <a:ext cx="8079840" cy="283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«Так говорит Кир, царь Персидский: все царства земли дал мне ГОСПОДЬ, Бог небесный, и Он повелел мне построить Ему дом в Иерусалиме, что в Иудее. Кто есть из вас, из всего народа Его,— да будет Бог его с ним,— и пусть он идет в Иерусалим, что в Иудее, и строит дом ГОСПОДА, Бога Израилева, Того Бога, Который в Иерусалиме. А все оставшиеся во всех местах, где бы тот ни жил, пусть помогут ему жители места того серебром и золотом и иным имуществом, и скотом, с доброхотным даянием для дома Божия, что в Иерусалиме». </a:t>
            </a:r>
            <a:r>
              <a:rPr lang="en-US" sz="2000" b="0" strike="noStrike" spc="-1">
                <a:solidFill>
                  <a:srgbClr val="FFFFFF"/>
                </a:solidFill>
                <a:latin typeface="Times New Roman"/>
              </a:rPr>
              <a:t>(Ezr. 1:</a:t>
            </a: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2–</a:t>
            </a:r>
            <a:r>
              <a:rPr lang="en-US" sz="2000" b="0" strike="noStrike" spc="-1">
                <a:solidFill>
                  <a:srgbClr val="FFFFFF"/>
                </a:solidFill>
                <a:latin typeface="Times New Roman"/>
              </a:rPr>
              <a:t>4)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75" name="Рисунок 10"/>
          <p:cNvPicPr/>
          <p:nvPr/>
        </p:nvPicPr>
        <p:blipFill>
          <a:blip r:embed="rId3"/>
          <a:stretch/>
        </p:blipFill>
        <p:spPr>
          <a:xfrm>
            <a:off x="11250000" y="5939640"/>
            <a:ext cx="765360" cy="76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383400" y="3749040"/>
            <a:ext cx="2273040" cy="6458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680040" y="3749040"/>
            <a:ext cx="16945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Times New Roman"/>
              </a:rPr>
              <a:t>Камбиз </a:t>
            </a:r>
            <a:r>
              <a:rPr lang="en-US" sz="1800" b="1" strike="noStrike" spc="-1" dirty="0">
                <a:solidFill>
                  <a:srgbClr val="FFFFFF"/>
                </a:solidFill>
                <a:latin typeface="Times New Roman"/>
              </a:rPr>
              <a:t>II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Times New Roman"/>
              </a:rPr>
              <a:t>Ум. 522 до н. э.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3038760" y="1626840"/>
            <a:ext cx="5839560" cy="43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Правление Камбиза характеризовалось усилением вмешательства власти в храмовые дела [Дандамаев, 1966, c. 38], поэтому, возможно, именно с этим связано замедление строительства Храма в Иерусалиме. Во всей Ахеменидской державе, по утверждению М.А. Дандамаева, «храмы, как правило, платили подати и выполняли государственные повинности, но некоторые храмы получали от царей привилегии и занимали особое положение. Как известно, к числу таких храмов относился и Иерусалимский храм (см. Ездра 5)» [Дандамаев, 1966, c. 38]. Однако на основании Книги Ездры о таком отношении можно говорить, начиная с правления Дария I.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529200" y="1626840"/>
            <a:ext cx="1868040" cy="1801800"/>
          </a:xfrm>
          <a:prstGeom prst="ellipse">
            <a:avLst/>
          </a:prstGeom>
          <a:blipFill rotWithShape="0">
            <a:blip r:embed="rId2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1" name="Рисунок 3"/>
          <p:cNvPicPr/>
          <p:nvPr/>
        </p:nvPicPr>
        <p:blipFill>
          <a:blip r:embed="rId3"/>
          <a:stretch/>
        </p:blipFill>
        <p:spPr>
          <a:xfrm>
            <a:off x="9261000" y="1430640"/>
            <a:ext cx="2633760" cy="4266720"/>
          </a:xfrm>
          <a:prstGeom prst="rect">
            <a:avLst/>
          </a:prstGeom>
          <a:ln w="38100">
            <a:solidFill>
              <a:srgbClr val="00B050"/>
            </a:solidFill>
            <a:round/>
          </a:ln>
        </p:spPr>
      </p:pic>
      <p:sp>
        <p:nvSpPr>
          <p:cNvPr id="182" name="CustomShape 6"/>
          <p:cNvSpPr/>
          <p:nvPr/>
        </p:nvSpPr>
        <p:spPr>
          <a:xfrm>
            <a:off x="7527600" y="5916600"/>
            <a:ext cx="4478760" cy="62496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 </a:t>
            </a:r>
            <a:r>
              <a:rPr lang="ru-RU" sz="1800" b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Абдул-Кады́рович</a:t>
            </a:r>
            <a:r>
              <a:rPr lang="ru-RU" sz="1800" b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Дандамаев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Times New Roman"/>
              </a:rPr>
              <a:t>2.09.1928 – 28.08.2017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383400" y="3749040"/>
            <a:ext cx="2273040" cy="6458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680040" y="3749040"/>
            <a:ext cx="16945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Лже-Смердис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Ум. 522 до н. э.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2787480" y="1632600"/>
            <a:ext cx="9218520" cy="25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Короткое правление Лже-Смердиса отмечено в источниках как время, в которое было разрушено много святилищ и которые восстановил Дарий I [Бехистунская надпись, 61–71]. По-видимому, разрушение храмов также преследовало определённую цель, а именно: централизацию культа (по крайней мере, в Персии и Мидии). Хотя надпись не уточняет, какие святилища были разрушены, тем не менее мы могли бы предположить, что если и не разорение, то, по крайней мере, приостановка строительства Храм в Иерусалиме тоже могла произойти в это время.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7" name="CustomShape 5"/>
          <p:cNvSpPr/>
          <p:nvPr/>
        </p:nvSpPr>
        <p:spPr>
          <a:xfrm>
            <a:off x="593280" y="1611360"/>
            <a:ext cx="1868040" cy="1801800"/>
          </a:xfrm>
          <a:prstGeom prst="ellipse">
            <a:avLst/>
          </a:prstGeom>
          <a:blipFill rotWithShape="0">
            <a:blip r:embed="rId2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8" name="Рисунок 4"/>
          <p:cNvPicPr/>
          <p:nvPr/>
        </p:nvPicPr>
        <p:blipFill>
          <a:blip r:embed="rId3"/>
          <a:stretch/>
        </p:blipFill>
        <p:spPr>
          <a:xfrm>
            <a:off x="7396920" y="4016520"/>
            <a:ext cx="4604760" cy="2685960"/>
          </a:xfrm>
          <a:prstGeom prst="rect">
            <a:avLst/>
          </a:prstGeom>
          <a:ln w="38100">
            <a:solidFill>
              <a:srgbClr val="C00000"/>
            </a:solidFill>
            <a:rou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83400" y="3749040"/>
            <a:ext cx="2273040" cy="6458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TextShape 2"/>
          <p:cNvSpPr txBox="1"/>
          <p:nvPr/>
        </p:nvSpPr>
        <p:spPr>
          <a:xfrm>
            <a:off x="267840" y="155160"/>
            <a:ext cx="11738520" cy="145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</a:rPr>
              <a:t>Политика ахеменидских царей в отношении иудеи </a:t>
            </a:r>
            <a:endParaRPr lang="en-US" sz="3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366480" y="3749040"/>
            <a:ext cx="2322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Дарий 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</a:rPr>
              <a:t>I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 Гистасп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ок. 550 — 486 до н. э.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2787480" y="1632600"/>
            <a:ext cx="5401080" cy="43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Указ Дария I Гистаспа от 520 г. относительно продолжения строительства Храма, по крайней мере отчасти, был обусловлен необходимостью административно-политических перемен в самой империи, поскольку восстания, произошедшие в 522–521 гг., обнаружили уязвимость и непрочность Ахеменидской империи. Ставка, сделанная на провинцию Иудея, была продиктована именно тем, что территориально Иудея служила лучшим плацдармом как для нападения, так и для быстрого улаживания проблем в Египте, этом неспокойном, подверженном постоянным восстаниям регионе.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601920" y="1611360"/>
            <a:ext cx="1868040" cy="1801800"/>
          </a:xfrm>
          <a:prstGeom prst="ellipse">
            <a:avLst/>
          </a:prstGeom>
          <a:blipFill rotWithShape="0">
            <a:blip r:embed="rId2"/>
            <a:stretch/>
          </a:blipFill>
          <a:ln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4" name="Рисунок 3"/>
          <p:cNvPicPr/>
          <p:nvPr/>
        </p:nvPicPr>
        <p:blipFill>
          <a:blip r:embed="rId3"/>
          <a:stretch/>
        </p:blipFill>
        <p:spPr>
          <a:xfrm>
            <a:off x="8416800" y="1508400"/>
            <a:ext cx="3571560" cy="519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2323</TotalTime>
  <Words>2236</Words>
  <Application>Microsoft Macintosh PowerPoint</Application>
  <PresentationFormat>Широкоэкранный</PresentationFormat>
  <Paragraphs>118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Old English Text MT</vt:lpstr>
      <vt:lpstr>StarSymbol</vt:lpstr>
      <vt:lpstr>Times New Roman</vt:lpstr>
      <vt:lpstr>Office Theme</vt:lpstr>
      <vt:lpstr>Word.Document.12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Исторический контекст начала пророчества о 70 седьминах</dc:title>
  <dc:subject/>
  <dc:creator>Теология</dc:creator>
  <dc:description/>
  <cp:lastModifiedBy>Eugine Zaytsev</cp:lastModifiedBy>
  <cp:revision>32</cp:revision>
  <dcterms:created xsi:type="dcterms:W3CDTF">2024-11-17T10:32:23Z</dcterms:created>
  <dcterms:modified xsi:type="dcterms:W3CDTF">2025-02-13T15:10:38Z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