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2" r:id="rId7"/>
    <p:sldId id="261" r:id="rId8"/>
    <p:sldId id="263" r:id="rId9"/>
    <p:sldId id="264" r:id="rId10"/>
    <p:sldId id="265" r:id="rId11"/>
    <p:sldId id="266" r:id="rId12"/>
    <p:sldId id="267" r:id="rId13"/>
    <p:sldId id="269" r:id="rId14"/>
    <p:sldId id="270" r:id="rId15"/>
    <p:sldId id="271" r:id="rId16"/>
    <p:sldId id="273" r:id="rId17"/>
    <p:sldId id="274" r:id="rId18"/>
    <p:sldId id="272" r:id="rId19"/>
    <p:sldId id="275" r:id="rId20"/>
    <p:sldId id="276" r:id="rId21"/>
    <p:sldId id="278"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60"/>
  </p:normalViewPr>
  <p:slideViewPr>
    <p:cSldViewPr snapToGrid="0">
      <p:cViewPr varScale="1">
        <p:scale>
          <a:sx n="114" d="100"/>
          <a:sy n="114" d="100"/>
        </p:scale>
        <p:origin x="4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DD99F23-0305-4E26-9EBB-7F0725F06F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411808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99F23-0305-4E26-9EBB-7F0725F06F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1956986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99F23-0305-4E26-9EBB-7F0725F06F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2125589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D99F23-0305-4E26-9EBB-7F0725F06F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326438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DD99F23-0305-4E26-9EBB-7F0725F06F46}" type="datetimeFigureOut">
              <a:rPr lang="en-US" smtClean="0"/>
              <a:t>2/11/26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1889686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D99F23-0305-4E26-9EBB-7F0725F06F46}"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2260827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D99F23-0305-4E26-9EBB-7F0725F06F46}" type="datetimeFigureOut">
              <a:rPr lang="en-US" smtClean="0"/>
              <a:t>2/11/26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397525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D99F23-0305-4E26-9EBB-7F0725F06F46}" type="datetimeFigureOut">
              <a:rPr lang="en-US" smtClean="0"/>
              <a:t>2/11/26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941534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D99F23-0305-4E26-9EBB-7F0725F06F46}" type="datetimeFigureOut">
              <a:rPr lang="en-US" smtClean="0"/>
              <a:t>2/11/26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3972216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D99F23-0305-4E26-9EBB-7F0725F06F46}"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1259632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DD99F23-0305-4E26-9EBB-7F0725F06F46}" type="datetimeFigureOut">
              <a:rPr lang="en-US" smtClean="0"/>
              <a:t>2/11/26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C3AE6-9615-48B6-BF42-FFAE476A7138}" type="slidenum">
              <a:rPr lang="en-US" smtClean="0"/>
              <a:t>‹#›</a:t>
            </a:fld>
            <a:endParaRPr lang="en-US"/>
          </a:p>
        </p:txBody>
      </p:sp>
    </p:spTree>
    <p:extLst>
      <p:ext uri="{BB962C8B-B14F-4D97-AF65-F5344CB8AC3E}">
        <p14:creationId xmlns:p14="http://schemas.microsoft.com/office/powerpoint/2010/main" val="4020734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D99F23-0305-4E26-9EBB-7F0725F06F46}" type="datetimeFigureOut">
              <a:rPr lang="en-US" smtClean="0"/>
              <a:t>2/11/26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C3AE6-9615-48B6-BF42-FFAE476A7138}" type="slidenum">
              <a:rPr lang="en-US" smtClean="0"/>
              <a:t>‹#›</a:t>
            </a:fld>
            <a:endParaRPr lang="en-US"/>
          </a:p>
        </p:txBody>
      </p:sp>
    </p:spTree>
    <p:extLst>
      <p:ext uri="{BB962C8B-B14F-4D97-AF65-F5344CB8AC3E}">
        <p14:creationId xmlns:p14="http://schemas.microsoft.com/office/powerpoint/2010/main" val="1900951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125" b="3125"/>
          <a:stretch/>
        </p:blipFill>
        <p:spPr>
          <a:xfrm>
            <a:off x="0" y="0"/>
            <a:ext cx="12192000" cy="6858000"/>
          </a:xfrm>
          <a:prstGeom prst="rect">
            <a:avLst/>
          </a:prstGeom>
        </p:spPr>
      </p:pic>
      <p:sp>
        <p:nvSpPr>
          <p:cNvPr id="2" name="Title 1"/>
          <p:cNvSpPr>
            <a:spLocks noGrp="1"/>
          </p:cNvSpPr>
          <p:nvPr>
            <p:ph type="ctrTitle"/>
          </p:nvPr>
        </p:nvSpPr>
        <p:spPr>
          <a:xfrm>
            <a:off x="711200" y="4147820"/>
            <a:ext cx="11214100" cy="2387600"/>
          </a:xfrm>
        </p:spPr>
        <p:txBody>
          <a:bodyPr>
            <a:noAutofit/>
          </a:bodyPr>
          <a:lstStyle/>
          <a:p>
            <a:pPr algn="r"/>
            <a:r>
              <a:rPr lang="ru-RU" sz="4800" b="1" dirty="0">
                <a:solidFill>
                  <a:schemeClr val="bg1"/>
                </a:solidFill>
                <a:effectLst>
                  <a:glow rad="139700">
                    <a:schemeClr val="accent2">
                      <a:satMod val="175000"/>
                      <a:alpha val="40000"/>
                    </a:schemeClr>
                  </a:glow>
                </a:effectLst>
                <a:latin typeface="+mn-lt"/>
              </a:rPr>
              <a:t>АПОКАЛИПТИЧЕСКОЕ БОГОСЛОВИЕ АСД И ОБЩЕСТВЕННАЯ РИТОРИКА</a:t>
            </a:r>
            <a:br>
              <a:rPr lang="en-PH" sz="4800" b="1" dirty="0">
                <a:solidFill>
                  <a:schemeClr val="bg1"/>
                </a:solidFill>
                <a:effectLst>
                  <a:glow rad="139700">
                    <a:schemeClr val="accent2">
                      <a:satMod val="175000"/>
                      <a:alpha val="40000"/>
                    </a:schemeClr>
                  </a:glow>
                </a:effectLst>
                <a:latin typeface="+mn-lt"/>
              </a:rPr>
            </a:br>
            <a:r>
              <a:rPr lang="ru-RU" sz="3200" b="1" dirty="0">
                <a:solidFill>
                  <a:schemeClr val="bg1"/>
                </a:solidFill>
                <a:effectLst>
                  <a:glow rad="139700">
                    <a:schemeClr val="accent2">
                      <a:satMod val="175000"/>
                      <a:alpha val="40000"/>
                    </a:schemeClr>
                  </a:glow>
                </a:effectLst>
                <a:latin typeface="+mn-lt"/>
              </a:rPr>
              <a:t>КАК ПРОПОВЕДОВАТЬ НА КНИГИ ДАНИИЛА И ОТКРОВЕНИЕ, НЕ УХОДЯ В ПОЛИТИЗАЦИЮ И КОНСПИРОЛОГИЮ</a:t>
            </a:r>
            <a:endParaRPr lang="en-US" sz="3200" b="1" dirty="0">
              <a:solidFill>
                <a:schemeClr val="bg1"/>
              </a:solidFill>
              <a:effectLst>
                <a:glow rad="139700">
                  <a:schemeClr val="accent2">
                    <a:satMod val="175000"/>
                    <a:alpha val="40000"/>
                  </a:schemeClr>
                </a:glow>
              </a:effectLst>
              <a:latin typeface="+mn-lt"/>
            </a:endParaRPr>
          </a:p>
        </p:txBody>
      </p:sp>
      <p:sp>
        <p:nvSpPr>
          <p:cNvPr id="3" name="Subtitle 2"/>
          <p:cNvSpPr>
            <a:spLocks noGrp="1"/>
          </p:cNvSpPr>
          <p:nvPr>
            <p:ph type="subTitle" idx="1"/>
          </p:nvPr>
        </p:nvSpPr>
        <p:spPr>
          <a:xfrm>
            <a:off x="1858142" y="389551"/>
            <a:ext cx="3564758" cy="1210649"/>
          </a:xfrm>
        </p:spPr>
        <p:txBody>
          <a:bodyPr>
            <a:normAutofit fontScale="85000" lnSpcReduction="20000"/>
          </a:bodyPr>
          <a:lstStyle/>
          <a:p>
            <a:pPr algn="l">
              <a:lnSpc>
                <a:spcPct val="120000"/>
              </a:lnSpc>
            </a:pPr>
            <a:r>
              <a:rPr lang="ru-RU" dirty="0">
                <a:solidFill>
                  <a:schemeClr val="bg1"/>
                </a:solidFill>
              </a:rPr>
              <a:t>Библейская конференции для пасторов и пресвитеров ЕАД</a:t>
            </a:r>
          </a:p>
          <a:p>
            <a:pPr algn="l">
              <a:lnSpc>
                <a:spcPct val="120000"/>
              </a:lnSpc>
            </a:pPr>
            <a:r>
              <a:rPr lang="ru-RU" dirty="0">
                <a:solidFill>
                  <a:schemeClr val="bg1"/>
                </a:solidFill>
              </a:rPr>
              <a:t>9–12 февраля 2026 года</a:t>
            </a:r>
          </a:p>
        </p:txBody>
      </p:sp>
      <p:pic>
        <p:nvPicPr>
          <p:cNvPr id="6" name="Picture 5"/>
          <p:cNvPicPr>
            <a:picLocks noChangeAspect="1"/>
          </p:cNvPicPr>
          <p:nvPr/>
        </p:nvPicPr>
        <p:blipFill>
          <a:blip r:embed="rId3"/>
          <a:stretch>
            <a:fillRect/>
          </a:stretch>
        </p:blipFill>
        <p:spPr>
          <a:xfrm>
            <a:off x="234853" y="253999"/>
            <a:ext cx="1502736" cy="1346201"/>
          </a:xfrm>
          <a:prstGeom prst="rect">
            <a:avLst/>
          </a:prstGeom>
        </p:spPr>
      </p:pic>
      <p:sp>
        <p:nvSpPr>
          <p:cNvPr id="7" name="Rectangle 6"/>
          <p:cNvSpPr/>
          <p:nvPr/>
        </p:nvSpPr>
        <p:spPr>
          <a:xfrm>
            <a:off x="7008505" y="3778488"/>
            <a:ext cx="4916795" cy="369332"/>
          </a:xfrm>
          <a:prstGeom prst="rect">
            <a:avLst/>
          </a:prstGeom>
        </p:spPr>
        <p:txBody>
          <a:bodyPr wrap="none">
            <a:spAutoFit/>
          </a:bodyPr>
          <a:lstStyle/>
          <a:p>
            <a:r>
              <a:rPr lang="ru-RU" dirty="0">
                <a:solidFill>
                  <a:schemeClr val="bg1"/>
                </a:solidFill>
              </a:rPr>
              <a:t>Богдан Коваль, </a:t>
            </a:r>
            <a:r>
              <a:rPr lang="en-US" i="1" dirty="0">
                <a:solidFill>
                  <a:schemeClr val="bg1"/>
                </a:solidFill>
              </a:rPr>
              <a:t>PhD Candidate, AIIAS (Philippines)</a:t>
            </a:r>
          </a:p>
        </p:txBody>
      </p:sp>
    </p:spTree>
    <p:extLst>
      <p:ext uri="{BB962C8B-B14F-4D97-AF65-F5344CB8AC3E}">
        <p14:creationId xmlns:p14="http://schemas.microsoft.com/office/powerpoint/2010/main" val="2954449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ЗАКОНЫ О ВОСКРЕСНОМ ДНЕ</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И ЮРИДИЧЕСКАЯ РИТОРИКА</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6" name="Rectangle 5"/>
          <p:cNvSpPr/>
          <p:nvPr/>
        </p:nvSpPr>
        <p:spPr>
          <a:xfrm>
            <a:off x="4722827" y="1727434"/>
            <a:ext cx="7192652" cy="4601260"/>
          </a:xfrm>
          <a:prstGeom prst="rect">
            <a:avLst/>
          </a:prstGeom>
        </p:spPr>
        <p:txBody>
          <a:bodyPr wrap="square">
            <a:spAutoFit/>
          </a:bodyPr>
          <a:lstStyle/>
          <a:p>
            <a:pPr>
              <a:spcAft>
                <a:spcPts val="600"/>
              </a:spcAft>
            </a:pPr>
            <a:r>
              <a:rPr lang="ru-RU" dirty="0">
                <a:ea typeface="Calibri" panose="020F0502020204030204" pitchFamily="34" charset="0"/>
                <a:cs typeface="Arial" panose="020B0604020202020204" pitchFamily="34" charset="0"/>
              </a:rPr>
              <a:t>Алонзо Т. Джоунс решительно выступал против предлагаемых в США в конце</a:t>
            </a:r>
            <a:r>
              <a:rPr lang="en-PH" dirty="0">
                <a:ea typeface="Calibri" panose="020F0502020204030204" pitchFamily="34" charset="0"/>
                <a:cs typeface="Arial" panose="020B0604020202020204" pitchFamily="34" charset="0"/>
              </a:rPr>
              <a:t> XIX</a:t>
            </a:r>
            <a:r>
              <a:rPr lang="ru-RU" dirty="0">
                <a:ea typeface="Calibri" panose="020F0502020204030204" pitchFamily="34" charset="0"/>
                <a:cs typeface="Arial" panose="020B0604020202020204" pitchFamily="34" charset="0"/>
              </a:rPr>
              <a:t> века национальных «воскресных» законов (т.н. «голубые</a:t>
            </a:r>
            <a:r>
              <a:rPr lang="en-PH" dirty="0">
                <a:ea typeface="Calibri" panose="020F0502020204030204" pitchFamily="34" charset="0"/>
                <a:cs typeface="Arial" panose="020B0604020202020204" pitchFamily="34" charset="0"/>
              </a:rPr>
              <a:t> </a:t>
            </a:r>
            <a:r>
              <a:rPr lang="ru-RU" dirty="0">
                <a:ea typeface="Calibri" panose="020F0502020204030204" pitchFamily="34" charset="0"/>
                <a:cs typeface="Arial" panose="020B0604020202020204" pitchFamily="34" charset="0"/>
              </a:rPr>
              <a:t>законы», продвигаемые пуританами-пресвитерианами, которые ограничивали или запрещали розничную торговлю и продажу алкоголя по воскресеньям) в своей речи перед Комитетом Сената США по образованию и труду в 1888 году. Он утверждал, что такое законодательство нарушает свободу вероисповедания, поскольку устанавливает религиозный, а не гражданский день отдыха</a:t>
            </a:r>
            <a:r>
              <a:rPr lang="en-PH" dirty="0">
                <a:ea typeface="Calibri" panose="020F0502020204030204" pitchFamily="34" charset="0"/>
                <a:cs typeface="Arial" panose="020B0604020202020204" pitchFamily="34" charset="0"/>
              </a:rPr>
              <a:t>.</a:t>
            </a:r>
            <a:r>
              <a:rPr lang="ru-RU" dirty="0">
                <a:ea typeface="Calibri" panose="020F0502020204030204" pitchFamily="34" charset="0"/>
                <a:cs typeface="Arial" panose="020B0604020202020204" pitchFamily="34" charset="0"/>
              </a:rPr>
              <a:t> Джоунс утверждал, что правительство не имеет права принуждать к соблюдению воскресенья, стремясь обеспечить соблюдение «Дня Господня», поскольку это нарушает принцип разделения церкви и государства.</a:t>
            </a:r>
          </a:p>
          <a:p>
            <a:pPr>
              <a:spcAft>
                <a:spcPts val="600"/>
              </a:spcAft>
            </a:pPr>
            <a:r>
              <a:rPr lang="ru-RU" dirty="0"/>
              <a:t>Речь Джоунса тщательно разграничивала теологические убеждения относительно пророчеств и гражданские споры о правах — он не цитировал Откровение 13 в своих показаниях в Сенате, хотя этот отрывок несомненно повлиял на его понимание сути вопроса.</a:t>
            </a:r>
            <a:endParaRPr lang="ru-RU" dirty="0">
              <a:ea typeface="Calibri" panose="020F0502020204030204" pitchFamily="34" charset="0"/>
              <a:cs typeface="Arial" panose="020B0604020202020204" pitchFamily="34" charset="0"/>
            </a:endParaRPr>
          </a:p>
        </p:txBody>
      </p:sp>
      <p:pic>
        <p:nvPicPr>
          <p:cNvPr id="9" name="Picture 8"/>
          <p:cNvPicPr>
            <a:picLocks noChangeAspect="1"/>
          </p:cNvPicPr>
          <p:nvPr/>
        </p:nvPicPr>
        <p:blipFill>
          <a:blip r:embed="rId2"/>
          <a:stretch>
            <a:fillRect/>
          </a:stretch>
        </p:blipFill>
        <p:spPr>
          <a:xfrm>
            <a:off x="323949" y="1727434"/>
            <a:ext cx="2381250" cy="3590925"/>
          </a:xfrm>
          <a:prstGeom prst="rect">
            <a:avLst/>
          </a:prstGeom>
        </p:spPr>
      </p:pic>
      <p:pic>
        <p:nvPicPr>
          <p:cNvPr id="11" name="Picture 10"/>
          <p:cNvPicPr>
            <a:picLocks noChangeAspect="1"/>
          </p:cNvPicPr>
          <p:nvPr/>
        </p:nvPicPr>
        <p:blipFill>
          <a:blip r:embed="rId3"/>
          <a:stretch>
            <a:fillRect/>
          </a:stretch>
        </p:blipFill>
        <p:spPr>
          <a:xfrm>
            <a:off x="1757312" y="3110845"/>
            <a:ext cx="2491741" cy="3149976"/>
          </a:xfrm>
          <a:prstGeom prst="rect">
            <a:avLst/>
          </a:prstGeom>
        </p:spPr>
      </p:pic>
      <p:sp>
        <p:nvSpPr>
          <p:cNvPr id="12" name="Rectangle 11"/>
          <p:cNvSpPr/>
          <p:nvPr/>
        </p:nvSpPr>
        <p:spPr>
          <a:xfrm>
            <a:off x="2137696" y="6326567"/>
            <a:ext cx="1597810" cy="369332"/>
          </a:xfrm>
          <a:prstGeom prst="rect">
            <a:avLst/>
          </a:prstGeom>
        </p:spPr>
        <p:txBody>
          <a:bodyPr wrap="none">
            <a:spAutoFit/>
          </a:bodyPr>
          <a:lstStyle/>
          <a:p>
            <a:r>
              <a:rPr lang="en-PH" dirty="0"/>
              <a:t>Alonzo T. Jones</a:t>
            </a:r>
            <a:endParaRPr lang="en-US" dirty="0"/>
          </a:p>
        </p:txBody>
      </p:sp>
    </p:spTree>
    <p:extLst>
      <p:ext uri="{BB962C8B-B14F-4D97-AF65-F5344CB8AC3E}">
        <p14:creationId xmlns:p14="http://schemas.microsoft.com/office/powerpoint/2010/main" val="225777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2000"/>
                                        <p:tgtEl>
                                          <p:spTgt spid="1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2500"/>
                            </p:stCondLst>
                            <p:childTnLst>
                              <p:par>
                                <p:cTn id="13" presetID="22" presetClass="entr" presetSubtype="1"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«ВЕЛИКАЯ БОРЬБА» ЭЛЛЕН УАЙТ</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И АНТИ-КАТОЛИЧЕСКАЯ РИТОРИКА</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6" name="Rectangle 5"/>
          <p:cNvSpPr/>
          <p:nvPr/>
        </p:nvSpPr>
        <p:spPr>
          <a:xfrm>
            <a:off x="4911365" y="1725106"/>
            <a:ext cx="6900419" cy="2771480"/>
          </a:xfrm>
          <a:prstGeom prst="rect">
            <a:avLst/>
          </a:prstGeom>
        </p:spPr>
        <p:txBody>
          <a:bodyPr wrap="square">
            <a:spAutoFit/>
          </a:bodyPr>
          <a:lstStyle/>
          <a:p>
            <a:pPr marL="285750" indent="-285750">
              <a:spcAft>
                <a:spcPts val="600"/>
              </a:spcAft>
              <a:buFont typeface="Wingdings" panose="05000000000000000000" pitchFamily="2" charset="2"/>
              <a:buChar char="§"/>
            </a:pPr>
            <a:r>
              <a:rPr lang="ru-RU" dirty="0">
                <a:ea typeface="Calibri" panose="020F0502020204030204" pitchFamily="34" charset="0"/>
                <a:cs typeface="Arial" panose="020B0604020202020204" pitchFamily="34" charset="0"/>
              </a:rPr>
              <a:t>В </a:t>
            </a:r>
            <a:r>
              <a:rPr lang="en-PH" dirty="0">
                <a:ea typeface="Calibri" panose="020F0502020204030204" pitchFamily="34" charset="0"/>
                <a:cs typeface="Arial" panose="020B0604020202020204" pitchFamily="34" charset="0"/>
              </a:rPr>
              <a:t>XIX</a:t>
            </a:r>
            <a:r>
              <a:rPr lang="ru-RU" dirty="0">
                <a:ea typeface="Calibri" panose="020F0502020204030204" pitchFamily="34" charset="0"/>
                <a:cs typeface="Arial" panose="020B0604020202020204" pitchFamily="34" charset="0"/>
              </a:rPr>
              <a:t> веке в Америку переселялись ирландские и итальянские эмигранты (католики по вероисповеданию)</a:t>
            </a:r>
          </a:p>
          <a:p>
            <a:pPr marL="285750" indent="-285750">
              <a:spcAft>
                <a:spcPts val="600"/>
              </a:spcAft>
              <a:buFont typeface="Wingdings" panose="05000000000000000000" pitchFamily="2" charset="2"/>
              <a:buChar char="§"/>
            </a:pPr>
            <a:r>
              <a:rPr lang="ru-RU" dirty="0">
                <a:ea typeface="Calibri" panose="020F0502020204030204" pitchFamily="34" charset="0"/>
                <a:cs typeface="Arial" panose="020B0604020202020204" pitchFamily="34" charset="0"/>
              </a:rPr>
              <a:t>Протестанты опасались их политического влияния и культурного захвата приходских школ на фоне роста численности католиков в США</a:t>
            </a:r>
          </a:p>
          <a:p>
            <a:pPr marL="285750" indent="-285750">
              <a:spcAft>
                <a:spcPts val="600"/>
              </a:spcAft>
              <a:buFont typeface="Wingdings" panose="05000000000000000000" pitchFamily="2" charset="2"/>
              <a:buChar char="§"/>
            </a:pPr>
            <a:r>
              <a:rPr lang="ru-RU" dirty="0">
                <a:ea typeface="Calibri" panose="020F0502020204030204" pitchFamily="34" charset="0"/>
                <a:cs typeface="Arial" panose="020B0604020202020204" pitchFamily="34" charset="0"/>
              </a:rPr>
              <a:t>Первый Ватиканский собор (1869–1870), определивший папскую непогрешимость, усилил тревогу; американские протестанты рассматривали его как подтверждение абсолютизма Рима и связывали с пророчествами о папском господстве</a:t>
            </a:r>
          </a:p>
        </p:txBody>
      </p:sp>
      <p:pic>
        <p:nvPicPr>
          <p:cNvPr id="3" name="Picture 2"/>
          <p:cNvPicPr>
            <a:picLocks noChangeAspect="1"/>
          </p:cNvPicPr>
          <p:nvPr/>
        </p:nvPicPr>
        <p:blipFill>
          <a:blip r:embed="rId2"/>
          <a:stretch>
            <a:fillRect/>
          </a:stretch>
        </p:blipFill>
        <p:spPr>
          <a:xfrm>
            <a:off x="419504" y="1574277"/>
            <a:ext cx="4295376" cy="2922309"/>
          </a:xfrm>
          <a:prstGeom prst="rect">
            <a:avLst/>
          </a:prstGeom>
        </p:spPr>
      </p:pic>
      <p:sp>
        <p:nvSpPr>
          <p:cNvPr id="4" name="Rectangle 3"/>
          <p:cNvSpPr/>
          <p:nvPr/>
        </p:nvSpPr>
        <p:spPr>
          <a:xfrm>
            <a:off x="617467" y="4676997"/>
            <a:ext cx="9506921" cy="2031325"/>
          </a:xfrm>
          <a:prstGeom prst="rect">
            <a:avLst/>
          </a:prstGeom>
        </p:spPr>
        <p:txBody>
          <a:bodyPr wrap="square">
            <a:spAutoFit/>
          </a:bodyPr>
          <a:lstStyle/>
          <a:p>
            <a:pPr>
              <a:spcAft>
                <a:spcPts val="600"/>
              </a:spcAft>
            </a:pPr>
            <a:r>
              <a:rPr lang="ru-RU" dirty="0"/>
              <a:t>В книге Эллен Уайт «Великая борьба» используется антикатолическая риторика, изображающая папство как Антихриста, ответственного за исторические гонения и доктринальные искажения. Этот язык, включая такие термины, как «религиозное отступничество», и предупреждения о возобновлении папских гонений, вполне соответствовал духу времени. По сравнению с современниками, такими как Чарльз Шиникуи (обвинявший Ватикан в убийстве Линкольна) или Лайман Бичер, тон Уайт носит богословский и пророческий характер, не столь личностно язвительный.</a:t>
            </a:r>
            <a:endParaRPr lang="ru-RU" dirty="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3"/>
          <a:stretch>
            <a:fillRect/>
          </a:stretch>
        </p:blipFill>
        <p:spPr>
          <a:xfrm>
            <a:off x="10473180" y="4675696"/>
            <a:ext cx="1200929" cy="18803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01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1+#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ID="22" presetClass="entr" presetSubtype="2"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right)">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КАПИТАЛИЗМ </a:t>
            </a:r>
            <a:r>
              <a:rPr lang="en-PH"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vs.</a:t>
            </a:r>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 КОММУНИЗМ</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ГЕОПОЛИТИЧЕСКАЯ РИТОРИКА ВРЕМЕН «ХОЛОДНОЙ ВОЙНЫ»</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6" name="Rectangle 5"/>
          <p:cNvSpPr/>
          <p:nvPr/>
        </p:nvSpPr>
        <p:spPr>
          <a:xfrm>
            <a:off x="3996965" y="1788698"/>
            <a:ext cx="5825766" cy="2662267"/>
          </a:xfrm>
          <a:prstGeom prst="rect">
            <a:avLst/>
          </a:prstGeom>
        </p:spPr>
        <p:txBody>
          <a:bodyPr wrap="square">
            <a:spAutoFit/>
          </a:bodyPr>
          <a:lstStyle/>
          <a:p>
            <a:pPr marL="285750" indent="-285750">
              <a:spcAft>
                <a:spcPts val="600"/>
              </a:spcAft>
              <a:buFont typeface="Wingdings" panose="05000000000000000000" pitchFamily="2" charset="2"/>
              <a:buChar char="§"/>
            </a:pPr>
            <a:r>
              <a:rPr lang="ru-RU" dirty="0"/>
              <a:t>Евангеликалы, включая </a:t>
            </a:r>
            <a:r>
              <a:rPr lang="ru-RU" i="1" dirty="0"/>
              <a:t>Moral Majority </a:t>
            </a:r>
            <a:r>
              <a:rPr lang="ru-RU" dirty="0"/>
              <a:t>Джерри Фолуэлла, сформировали консервативный альянс с президентом США Рональдом Рейганом, обвиняя СССР в агрессии и поддерживая гонку вооружений.</a:t>
            </a:r>
          </a:p>
          <a:p>
            <a:pPr marL="285750" indent="-285750">
              <a:spcAft>
                <a:spcPts val="600"/>
              </a:spcAft>
              <a:buFont typeface="Wingdings" panose="05000000000000000000" pitchFamily="2" charset="2"/>
              <a:buChar char="§"/>
            </a:pPr>
            <a:r>
              <a:rPr lang="ru-RU" dirty="0"/>
              <a:t>В своей речи 8 марта 1983 года перед Национальной ассоциацией евангеликалов Рейган назвал СССР "империей зла" и "фокусом зла в современном мире", призывая к духовному пробуждению против секуляризма и коммунизма.</a:t>
            </a:r>
          </a:p>
        </p:txBody>
      </p:sp>
      <p:sp>
        <p:nvSpPr>
          <p:cNvPr id="4" name="Rectangle 3"/>
          <p:cNvSpPr/>
          <p:nvPr/>
        </p:nvSpPr>
        <p:spPr>
          <a:xfrm>
            <a:off x="296955" y="4609708"/>
            <a:ext cx="8092901" cy="2031325"/>
          </a:xfrm>
          <a:prstGeom prst="rect">
            <a:avLst/>
          </a:prstGeom>
        </p:spPr>
        <p:txBody>
          <a:bodyPr wrap="square">
            <a:spAutoFit/>
          </a:bodyPr>
          <a:lstStyle/>
          <a:p>
            <a:pPr>
              <a:spcAft>
                <a:spcPts val="600"/>
              </a:spcAft>
            </a:pPr>
            <a:r>
              <a:rPr lang="ru-RU" dirty="0"/>
              <a:t>Официальные публикации церкви АСД в эту эпоху, как правило, сохраняли теологическую утонченность, избегая грубого отождествления СССР с конкретными апокалиптическими чудовищами. Евангелизационные серии, такие как передачи Джорджа Вандемана «Так написано», балансировали на тонкой грани, но многочисленные местные евангелисты и докладчики на семинарах по пророчествам могли соскользнуть в более прямые параллели между политикой «холодной войны» и апокалиптическими пророчествами.</a:t>
            </a:r>
            <a:endParaRPr lang="ru-RU" dirty="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69274" y="1767914"/>
            <a:ext cx="3658417" cy="252430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8671110" y="4446350"/>
            <a:ext cx="2961567" cy="219468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4"/>
          <a:stretch>
            <a:fillRect/>
          </a:stretch>
        </p:blipFill>
        <p:spPr>
          <a:xfrm>
            <a:off x="9992005" y="1788698"/>
            <a:ext cx="1578901" cy="2356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096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2" presetClass="entr" presetSubtype="2"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КОНСПИРАЦИОНИЗМ</a:t>
            </a:r>
            <a:r>
              <a:rPr lang="en-PH"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 vs. </a:t>
            </a:r>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АПОКАЛИПТИКА</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ЧТО ДЕЛАЕТ НАС УЯЗВИМЫМИ?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51073498"/>
              </p:ext>
            </p:extLst>
          </p:nvPr>
        </p:nvGraphicFramePr>
        <p:xfrm>
          <a:off x="482338" y="1525661"/>
          <a:ext cx="11227324" cy="2702560"/>
        </p:xfrm>
        <a:graphic>
          <a:graphicData uri="http://schemas.openxmlformats.org/drawingml/2006/table">
            <a:tbl>
              <a:tblPr firstRow="1" bandRow="1">
                <a:tableStyleId>{5C22544A-7EE6-4342-B048-85BDC9FD1C3A}</a:tableStyleId>
              </a:tblPr>
              <a:tblGrid>
                <a:gridCol w="5613662">
                  <a:extLst>
                    <a:ext uri="{9D8B030D-6E8A-4147-A177-3AD203B41FA5}">
                      <a16:colId xmlns:a16="http://schemas.microsoft.com/office/drawing/2014/main" val="1118202415"/>
                    </a:ext>
                  </a:extLst>
                </a:gridCol>
                <a:gridCol w="5613662">
                  <a:extLst>
                    <a:ext uri="{9D8B030D-6E8A-4147-A177-3AD203B41FA5}">
                      <a16:colId xmlns:a16="http://schemas.microsoft.com/office/drawing/2014/main" val="2775240869"/>
                    </a:ext>
                  </a:extLst>
                </a:gridCol>
              </a:tblGrid>
              <a:tr h="370840">
                <a:tc>
                  <a:txBody>
                    <a:bodyPr/>
                    <a:lstStyle/>
                    <a:p>
                      <a:pPr algn="ctr"/>
                      <a:r>
                        <a:rPr lang="ru-RU" sz="2000" dirty="0"/>
                        <a:t>АПОКАЛИПТИЧЕСКАЯ</a:t>
                      </a:r>
                      <a:r>
                        <a:rPr lang="ru-RU" sz="2000" baseline="0" dirty="0"/>
                        <a:t> ТЕОЛОГИЯ</a:t>
                      </a:r>
                      <a:endParaRPr lang="en-US" sz="2000" dirty="0"/>
                    </a:p>
                  </a:txBody>
                  <a:tcPr/>
                </a:tc>
                <a:tc>
                  <a:txBody>
                    <a:bodyPr/>
                    <a:lstStyle/>
                    <a:p>
                      <a:pPr algn="ctr"/>
                      <a:r>
                        <a:rPr lang="ru-RU" sz="2000" dirty="0"/>
                        <a:t>ТЕОРИЯ ЗАГОВОРА</a:t>
                      </a:r>
                      <a:endParaRPr lang="en-US" sz="2000" dirty="0"/>
                    </a:p>
                  </a:txBody>
                  <a:tcPr/>
                </a:tc>
                <a:extLst>
                  <a:ext uri="{0D108BD9-81ED-4DB2-BD59-A6C34878D82A}">
                    <a16:rowId xmlns:a16="http://schemas.microsoft.com/office/drawing/2014/main" val="3122067276"/>
                  </a:ext>
                </a:extLst>
              </a:tr>
              <a:tr h="370840">
                <a:tc gridSpan="2">
                  <a:txBody>
                    <a:bodyPr/>
                    <a:lstStyle/>
                    <a:p>
                      <a:pPr marL="1440000" indent="-285750">
                        <a:buFont typeface="Arial" panose="020B0604020202020204" pitchFamily="34" charset="0"/>
                        <a:buChar char="•"/>
                      </a:pPr>
                      <a:r>
                        <a:rPr lang="ru-RU" sz="1600" kern="1200" dirty="0">
                          <a:solidFill>
                            <a:schemeClr val="dk1"/>
                          </a:solidFill>
                          <a:effectLst/>
                          <a:latin typeface="+mn-lt"/>
                          <a:ea typeface="+mn-ea"/>
                          <a:cs typeface="+mn-cs"/>
                        </a:rPr>
                        <a:t>обе</a:t>
                      </a:r>
                      <a:r>
                        <a:rPr lang="ru-RU" sz="1600" kern="1200" baseline="0" dirty="0">
                          <a:solidFill>
                            <a:schemeClr val="dk1"/>
                          </a:solidFill>
                          <a:effectLst/>
                          <a:latin typeface="+mn-lt"/>
                          <a:ea typeface="+mn-ea"/>
                          <a:cs typeface="+mn-cs"/>
                        </a:rPr>
                        <a:t> </a:t>
                      </a:r>
                      <a:r>
                        <a:rPr lang="ru-RU" sz="1600" kern="1200" dirty="0">
                          <a:solidFill>
                            <a:schemeClr val="dk1"/>
                          </a:solidFill>
                          <a:effectLst/>
                          <a:latin typeface="+mn-lt"/>
                          <a:ea typeface="+mn-ea"/>
                          <a:cs typeface="+mn-cs"/>
                        </a:rPr>
                        <a:t>раскрывают скрытые реальности</a:t>
                      </a:r>
                    </a:p>
                    <a:p>
                      <a:pPr marL="1440000" indent="-285750">
                        <a:buFont typeface="Arial" panose="020B0604020202020204" pitchFamily="34" charset="0"/>
                        <a:buChar char="•"/>
                      </a:pPr>
                      <a:r>
                        <a:rPr lang="ru-RU" sz="1600" kern="1200" dirty="0">
                          <a:solidFill>
                            <a:schemeClr val="dk1"/>
                          </a:solidFill>
                          <a:effectLst/>
                          <a:latin typeface="+mn-lt"/>
                          <a:ea typeface="+mn-ea"/>
                          <a:cs typeface="+mn-cs"/>
                        </a:rPr>
                        <a:t>обе интерпретируют события как часть более масштабных закономерностей</a:t>
                      </a:r>
                    </a:p>
                    <a:p>
                      <a:pPr marL="1440000" indent="-285750">
                        <a:buFont typeface="Arial" panose="020B0604020202020204" pitchFamily="34" charset="0"/>
                        <a:buChar char="•"/>
                      </a:pPr>
                      <a:r>
                        <a:rPr lang="ru-RU" sz="1600" kern="1200" dirty="0">
                          <a:solidFill>
                            <a:schemeClr val="dk1"/>
                          </a:solidFill>
                          <a:effectLst/>
                          <a:latin typeface="+mn-lt"/>
                          <a:ea typeface="+mn-ea"/>
                          <a:cs typeface="+mn-cs"/>
                        </a:rPr>
                        <a:t>обе позиционируют своих приверженцев как обладающих особым прозрением </a:t>
                      </a:r>
                      <a:endParaRPr lang="en-US" sz="1600" dirty="0"/>
                    </a:p>
                  </a:txBody>
                  <a:tcPr/>
                </a:tc>
                <a:tc hMerge="1">
                  <a:txBody>
                    <a:bodyPr/>
                    <a:lstStyle/>
                    <a:p>
                      <a:endParaRPr lang="en-US" dirty="0"/>
                    </a:p>
                  </a:txBody>
                  <a:tcPr/>
                </a:tc>
                <a:extLst>
                  <a:ext uri="{0D108BD9-81ED-4DB2-BD59-A6C34878D82A}">
                    <a16:rowId xmlns:a16="http://schemas.microsoft.com/office/drawing/2014/main" val="3185499143"/>
                  </a:ext>
                </a:extLst>
              </a:tr>
              <a:tr h="370840">
                <a:tc>
                  <a:txBody>
                    <a:bodyPr/>
                    <a:lstStyle/>
                    <a:p>
                      <a:pPr algn="ctr"/>
                      <a:r>
                        <a:rPr lang="ru-RU" sz="1600" dirty="0"/>
                        <a:t>Божественный cуверенитет</a:t>
                      </a:r>
                      <a:endParaRPr lang="en-US" sz="16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dirty="0"/>
                        <a:t>Человеческий контроль </a:t>
                      </a:r>
                      <a:endParaRPr lang="en-US" sz="1600" dirty="0"/>
                    </a:p>
                  </a:txBody>
                  <a:tcPr/>
                </a:tc>
                <a:extLst>
                  <a:ext uri="{0D108BD9-81ED-4DB2-BD59-A6C34878D82A}">
                    <a16:rowId xmlns:a16="http://schemas.microsoft.com/office/drawing/2014/main" val="2165314845"/>
                  </a:ext>
                </a:extLst>
              </a:tr>
              <a:tr h="370840">
                <a:tc>
                  <a:txBody>
                    <a:bodyPr/>
                    <a:lstStyle/>
                    <a:p>
                      <a:pPr algn="ctr"/>
                      <a:r>
                        <a:rPr lang="ru-RU" sz="1600" dirty="0"/>
                        <a:t>Герменевтика: теологические символы</a:t>
                      </a:r>
                      <a:endParaRPr lang="en-US" sz="1600" dirty="0"/>
                    </a:p>
                  </a:txBody>
                  <a:tcPr/>
                </a:tc>
                <a:tc>
                  <a:txBody>
                    <a:bodyPr/>
                    <a:lstStyle/>
                    <a:p>
                      <a:pPr algn="ctr"/>
                      <a:r>
                        <a:rPr lang="ru-RU" sz="1600" dirty="0"/>
                        <a:t>Герменевтика: тайные коды</a:t>
                      </a:r>
                      <a:endParaRPr lang="en-US" sz="1600" dirty="0"/>
                    </a:p>
                  </a:txBody>
                  <a:tcPr/>
                </a:tc>
                <a:extLst>
                  <a:ext uri="{0D108BD9-81ED-4DB2-BD59-A6C34878D82A}">
                    <a16:rowId xmlns:a16="http://schemas.microsoft.com/office/drawing/2014/main" val="425276282"/>
                  </a:ext>
                </a:extLst>
              </a:tr>
              <a:tr h="370840">
                <a:tc>
                  <a:txBody>
                    <a:bodyPr/>
                    <a:lstStyle/>
                    <a:p>
                      <a:pPr algn="ctr"/>
                      <a:r>
                        <a:rPr lang="ru-RU" sz="1600" dirty="0"/>
                        <a:t>Ориентация</a:t>
                      </a:r>
                      <a:r>
                        <a:rPr lang="ru-RU" sz="1600" baseline="0" dirty="0"/>
                        <a:t> на</a:t>
                      </a:r>
                      <a:r>
                        <a:rPr lang="ru-RU" sz="1600" dirty="0"/>
                        <a:t> верность</a:t>
                      </a:r>
                      <a:endParaRPr lang="en-US" sz="1600" dirty="0"/>
                    </a:p>
                  </a:txBody>
                  <a:tcPr/>
                </a:tc>
                <a:tc>
                  <a:txBody>
                    <a:bodyPr/>
                    <a:lstStyle/>
                    <a:p>
                      <a:pPr algn="ctr"/>
                      <a:r>
                        <a:rPr lang="ru-RU" sz="1600" dirty="0"/>
                        <a:t>Ориентация</a:t>
                      </a:r>
                      <a:r>
                        <a:rPr lang="ru-RU" sz="1600" baseline="0" dirty="0"/>
                        <a:t> на </a:t>
                      </a:r>
                      <a:r>
                        <a:rPr lang="ru-RU" sz="1600" dirty="0"/>
                        <a:t>подозрительность</a:t>
                      </a:r>
                      <a:endParaRPr lang="en-US" sz="1600" dirty="0"/>
                    </a:p>
                  </a:txBody>
                  <a:tcPr/>
                </a:tc>
                <a:extLst>
                  <a:ext uri="{0D108BD9-81ED-4DB2-BD59-A6C34878D82A}">
                    <a16:rowId xmlns:a16="http://schemas.microsoft.com/office/drawing/2014/main" val="3933939091"/>
                  </a:ext>
                </a:extLst>
              </a:tr>
              <a:tr h="370840">
                <a:tc>
                  <a:txBody>
                    <a:bodyPr/>
                    <a:lstStyle/>
                    <a:p>
                      <a:pPr algn="ctr"/>
                      <a:r>
                        <a:rPr lang="ru-RU" sz="1600" dirty="0"/>
                        <a:t>Эпистемология: общественная истина</a:t>
                      </a:r>
                      <a:endParaRPr lang="en-US" sz="1600" dirty="0"/>
                    </a:p>
                  </a:txBody>
                  <a:tcPr/>
                </a:tc>
                <a:tc>
                  <a:txBody>
                    <a:bodyPr/>
                    <a:lstStyle/>
                    <a:p>
                      <a:pPr algn="ctr"/>
                      <a:r>
                        <a:rPr lang="ru-RU" sz="1600" dirty="0"/>
                        <a:t>Эпистемология: эзотерическое знание</a:t>
                      </a:r>
                      <a:endParaRPr lang="en-US" sz="1600" dirty="0"/>
                    </a:p>
                  </a:txBody>
                  <a:tcPr/>
                </a:tc>
                <a:extLst>
                  <a:ext uri="{0D108BD9-81ED-4DB2-BD59-A6C34878D82A}">
                    <a16:rowId xmlns:a16="http://schemas.microsoft.com/office/drawing/2014/main" val="600270891"/>
                  </a:ext>
                </a:extLst>
              </a:tr>
            </a:tbl>
          </a:graphicData>
        </a:graphic>
      </p:graphicFrame>
      <p:sp>
        <p:nvSpPr>
          <p:cNvPr id="7" name="Rectangle 6"/>
          <p:cNvSpPr/>
          <p:nvPr/>
        </p:nvSpPr>
        <p:spPr>
          <a:xfrm>
            <a:off x="482338" y="4289432"/>
            <a:ext cx="9217843" cy="2554545"/>
          </a:xfrm>
          <a:prstGeom prst="rect">
            <a:avLst/>
          </a:prstGeom>
        </p:spPr>
        <p:txBody>
          <a:bodyPr wrap="square">
            <a:spAutoFit/>
          </a:bodyPr>
          <a:lstStyle/>
          <a:p>
            <a:pPr marL="285750" indent="-285750">
              <a:spcAft>
                <a:spcPts val="600"/>
              </a:spcAft>
              <a:buFont typeface="Wingdings" panose="05000000000000000000" pitchFamily="2" charset="2"/>
              <a:buChar char="§"/>
            </a:pPr>
            <a:r>
              <a:rPr lang="ru-RU" sz="1600" b="1" dirty="0">
                <a:ea typeface="Calibri" panose="020F0502020204030204" pitchFamily="34" charset="0"/>
                <a:cs typeface="Arial" panose="020B0604020202020204" pitchFamily="34" charset="0"/>
              </a:rPr>
              <a:t>Когнитивная замкнутость в условиях неопределенности:</a:t>
            </a:r>
            <a:r>
              <a:rPr lang="ru-RU" sz="1600" dirty="0">
                <a:ea typeface="Calibri" panose="020F0502020204030204" pitchFamily="34" charset="0"/>
                <a:cs typeface="Arial" panose="020B0604020202020204" pitchFamily="34" charset="0"/>
              </a:rPr>
              <a:t> </a:t>
            </a:r>
            <a:r>
              <a:rPr lang="ru-RU" sz="1600" dirty="0"/>
              <a:t>сталкиваясь с неоднозначными или угрожающими ситуациями, люди часто принимают объяснения, которые обеспечивают определенность и замкнутость, даже если эти объяснения упрощены или необоснованны.</a:t>
            </a:r>
            <a:endParaRPr lang="ru-RU" sz="1600" dirty="0">
              <a:ea typeface="Calibri" panose="020F0502020204030204" pitchFamily="34" charset="0"/>
              <a:cs typeface="Arial" panose="020B0604020202020204" pitchFamily="34" charset="0"/>
            </a:endParaRPr>
          </a:p>
          <a:p>
            <a:pPr marL="285750" indent="-285750">
              <a:spcAft>
                <a:spcPts val="600"/>
              </a:spcAft>
              <a:buFont typeface="Wingdings" panose="05000000000000000000" pitchFamily="2" charset="2"/>
              <a:buChar char="§"/>
            </a:pPr>
            <a:r>
              <a:rPr lang="ru-RU" sz="1600" b="1" dirty="0">
                <a:ea typeface="Calibri" panose="020F0502020204030204" pitchFamily="34" charset="0"/>
                <a:cs typeface="Arial" panose="020B0604020202020204" pitchFamily="34" charset="0"/>
              </a:rPr>
              <a:t>Стремление к моральной ясности в сложных системах: </a:t>
            </a:r>
            <a:r>
              <a:rPr lang="ru-RU" sz="1600" dirty="0">
                <a:ea typeface="Calibri" panose="020F0502020204030204" pitchFamily="34" charset="0"/>
                <a:cs typeface="Arial" panose="020B0604020202020204" pitchFamily="34" charset="0"/>
              </a:rPr>
              <a:t>с</a:t>
            </a:r>
            <a:r>
              <a:rPr lang="ru-RU" sz="1600" dirty="0"/>
              <a:t>овременные глобальные системы — политические, экономические, технологические, культурные — функционируют со сложностью, которая бросает вызов простым моральным нарративам.</a:t>
            </a:r>
          </a:p>
          <a:p>
            <a:pPr marL="285750" indent="-285750">
              <a:spcAft>
                <a:spcPts val="600"/>
              </a:spcAft>
              <a:buFont typeface="Wingdings" panose="05000000000000000000" pitchFamily="2" charset="2"/>
              <a:buChar char="§"/>
            </a:pPr>
            <a:r>
              <a:rPr lang="ru-RU" sz="1600" b="1" dirty="0"/>
              <a:t>Усиление влияния цифровых медиа: </a:t>
            </a:r>
            <a:r>
              <a:rPr lang="ru-RU" sz="1600" dirty="0"/>
              <a:t>алгоритмы социальных сетей отдают приоритет вовлеченности, а конспирологический контент вызывает высокую вовлеченность за счет эмоционального возбуждения — страха, гнева, праведного негодования, племенной солидарности.</a:t>
            </a:r>
            <a:endParaRPr lang="ru-RU" sz="1600" dirty="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a:off x="9972748" y="4303454"/>
            <a:ext cx="1736914" cy="2306472"/>
          </a:xfrm>
          <a:prstGeom prst="rect">
            <a:avLst/>
          </a:prstGeom>
        </p:spPr>
      </p:pic>
    </p:spTree>
    <p:extLst>
      <p:ext uri="{BB962C8B-B14F-4D97-AF65-F5344CB8AC3E}">
        <p14:creationId xmlns:p14="http://schemas.microsoft.com/office/powerpoint/2010/main" val="39766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ЭТИЧЕСКАЯ ОТВЕТСТВЕННОСТЬ</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ФУНДАМЕНТАЛЬНОЕ ОГРАНИЧЕНИЕ ПРОРОЧЕСКОЙ РЕЧИ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6" name="Rectangle 5"/>
          <p:cNvSpPr/>
          <p:nvPr/>
        </p:nvSpPr>
        <p:spPr>
          <a:xfrm>
            <a:off x="216816" y="2356703"/>
            <a:ext cx="6598763" cy="4385816"/>
          </a:xfrm>
          <a:prstGeom prst="rect">
            <a:avLst/>
          </a:prstGeom>
        </p:spPr>
        <p:txBody>
          <a:bodyPr wrap="square">
            <a:spAutoFit/>
          </a:bodyPr>
          <a:lstStyle/>
          <a:p>
            <a:pPr>
              <a:spcAft>
                <a:spcPts val="600"/>
              </a:spcAft>
            </a:pPr>
            <a:r>
              <a:rPr lang="ru-RU" sz="1600" dirty="0">
                <a:ea typeface="Calibri" panose="020F0502020204030204" pitchFamily="34" charset="0"/>
                <a:cs typeface="Arial" panose="020B0604020202020204" pitchFamily="34" charset="0"/>
              </a:rPr>
              <a:t>Иисус изложил принцип, который сделал бы клятвы ненужными. Он учит, что точная правда должна быть законом речи. «Да будет ваше слово: да, да; нет, нет; а всё, что сверх этого, то от лукавого». Эти слова осуждают все бессмысленные фразы и ругательства, граничащие с кощунством. Они осуждают обманчивые комплименты, уклонение от истины, лестные фразы, преувеличения, искажения в торговле, которые распространены в обществе и деловом мире. Они учат, что никто, кто пытается казаться тем, кем он не является, или чьи слова не передают истинных чувств его сердца, не может быть назван правдивым. Если бы к этим словам Христа прислушались, они бы остановили произнесение злых предположений и недоброй критики; ибо, комментируя действия и мотивы другого, кто может быть уверен, что говорит точную правду? Как часто гордость, страсть, личная обида окрашивают создаваемое впечатление! Взгляд, слово, даже интонация голоса могут сыграть решающую роль в борьбе с ложью. Даже факты могут быть изложены таким образом, что создадут ложное впечатление. И «всё, что больше» истины, «от лукавого».</a:t>
            </a:r>
          </a:p>
          <a:p>
            <a:pPr algn="r">
              <a:spcAft>
                <a:spcPts val="600"/>
              </a:spcAft>
            </a:pPr>
            <a:r>
              <a:rPr lang="ru-RU" sz="1600" dirty="0">
                <a:ea typeface="Calibri" panose="020F0502020204030204" pitchFamily="34" charset="0"/>
                <a:cs typeface="Arial" panose="020B0604020202020204" pitchFamily="34" charset="0"/>
              </a:rPr>
              <a:t>Эллен Уайт, </a:t>
            </a:r>
            <a:r>
              <a:rPr lang="ru-RU" sz="1600" i="1" dirty="0">
                <a:ea typeface="Calibri" panose="020F0502020204030204" pitchFamily="34" charset="0"/>
                <a:cs typeface="Arial" panose="020B0604020202020204" pitchFamily="34" charset="0"/>
              </a:rPr>
              <a:t>Мысли с горы благословений </a:t>
            </a:r>
            <a:r>
              <a:rPr lang="ru-RU" sz="1600" dirty="0">
                <a:ea typeface="Calibri" panose="020F0502020204030204" pitchFamily="34" charset="0"/>
                <a:cs typeface="Arial" panose="020B0604020202020204" pitchFamily="34" charset="0"/>
              </a:rPr>
              <a:t>(англ.), с. 68</a:t>
            </a:r>
          </a:p>
        </p:txBody>
      </p:sp>
      <p:sp>
        <p:nvSpPr>
          <p:cNvPr id="3" name="Rectangle 2"/>
          <p:cNvSpPr/>
          <p:nvPr/>
        </p:nvSpPr>
        <p:spPr>
          <a:xfrm>
            <a:off x="1663555" y="1672733"/>
            <a:ext cx="9342173" cy="461665"/>
          </a:xfrm>
          <a:prstGeom prst="rect">
            <a:avLst/>
          </a:prstGeom>
        </p:spPr>
        <p:txBody>
          <a:bodyPr wrap="none">
            <a:spAutoFit/>
          </a:bodyPr>
          <a:lstStyle/>
          <a:p>
            <a:r>
              <a:rPr lang="ru-RU" sz="2400" dirty="0"/>
              <a:t>Не произноси </a:t>
            </a:r>
            <a:r>
              <a:rPr lang="ru-RU" sz="2400" b="1" dirty="0">
                <a:solidFill>
                  <a:srgbClr val="FF0000"/>
                </a:solidFill>
              </a:rPr>
              <a:t>ложного свидетельства </a:t>
            </a:r>
            <a:r>
              <a:rPr lang="ru-RU" sz="2400" dirty="0"/>
              <a:t>на ближнего твоего (Исх. 20:16)</a:t>
            </a:r>
            <a:endParaRPr lang="en-US" sz="2400" dirty="0"/>
          </a:p>
        </p:txBody>
      </p:sp>
      <p:sp>
        <p:nvSpPr>
          <p:cNvPr id="4" name="Rectangle 3"/>
          <p:cNvSpPr/>
          <p:nvPr/>
        </p:nvSpPr>
        <p:spPr>
          <a:xfrm>
            <a:off x="7334053" y="4146736"/>
            <a:ext cx="4524866" cy="2477601"/>
          </a:xfrm>
          <a:prstGeom prst="rect">
            <a:avLst/>
          </a:prstGeom>
        </p:spPr>
        <p:txBody>
          <a:bodyPr wrap="square">
            <a:spAutoFit/>
          </a:bodyPr>
          <a:lstStyle/>
          <a:p>
            <a:pPr>
              <a:spcAft>
                <a:spcPts val="600"/>
              </a:spcAft>
            </a:pPr>
            <a:r>
              <a:rPr lang="ru-RU" sz="1400" dirty="0"/>
              <a:t>Прежде чем публично отождествить кого-либо или какое-либо учреждение/институт/государство с отрицательным библейским персонажем в толковании пророчеств о последних временах, мы должны:</a:t>
            </a:r>
          </a:p>
          <a:p>
            <a:pPr marL="285750" indent="-285750">
              <a:spcAft>
                <a:spcPts val="600"/>
              </a:spcAft>
              <a:buFont typeface="Wingdings" panose="05000000000000000000" pitchFamily="2" charset="2"/>
              <a:buChar char="§"/>
            </a:pPr>
            <a:r>
              <a:rPr lang="ru-RU" sz="1400" dirty="0"/>
              <a:t>предоставить четкое библейское определение, дающее право на такую интерпретацию</a:t>
            </a:r>
          </a:p>
          <a:p>
            <a:pPr marL="285750" indent="-285750">
              <a:spcAft>
                <a:spcPts val="600"/>
              </a:spcAft>
              <a:buFont typeface="Wingdings" panose="05000000000000000000" pitchFamily="2" charset="2"/>
              <a:buChar char="§"/>
            </a:pPr>
            <a:r>
              <a:rPr lang="ru-RU" sz="1400" dirty="0"/>
              <a:t>существенные исторические и современные доказательства, подтверждающие это</a:t>
            </a:r>
          </a:p>
          <a:p>
            <a:pPr marL="285750" indent="-285750">
              <a:spcAft>
                <a:spcPts val="600"/>
              </a:spcAft>
              <a:buFont typeface="Wingdings" panose="05000000000000000000" pitchFamily="2" charset="2"/>
              <a:buChar char="§"/>
            </a:pPr>
            <a:r>
              <a:rPr lang="ru-RU" sz="1400" dirty="0"/>
              <a:t>тщательное обоснование, которое можно публично проверить!</a:t>
            </a:r>
            <a:endParaRPr lang="en-US" sz="1400" dirty="0"/>
          </a:p>
        </p:txBody>
      </p:sp>
      <p:pic>
        <p:nvPicPr>
          <p:cNvPr id="7" name="Picture 6"/>
          <p:cNvPicPr>
            <a:picLocks noChangeAspect="1"/>
          </p:cNvPicPr>
          <p:nvPr/>
        </p:nvPicPr>
        <p:blipFill rotWithShape="1">
          <a:blip r:embed="rId2"/>
          <a:srcRect l="9835" t="18855" r="8640" b="20898"/>
          <a:stretch/>
        </p:blipFill>
        <p:spPr>
          <a:xfrm>
            <a:off x="8144760" y="2356703"/>
            <a:ext cx="2308868" cy="1706250"/>
          </a:xfrm>
          <a:prstGeom prst="rect">
            <a:avLst/>
          </a:prstGeom>
        </p:spPr>
      </p:pic>
    </p:spTree>
    <p:extLst>
      <p:ext uri="{BB962C8B-B14F-4D97-AF65-F5344CB8AC3E}">
        <p14:creationId xmlns:p14="http://schemas.microsoft.com/office/powerpoint/2010/main" val="478450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22" presetClass="entr" presetSubtype="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ИДЕНТИЧНОСТЬ ОСТАТКА</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ПРОВОЗГЛАШАТЬ ИСТИНУ В ПОСЛЕДНИЕ ДНИ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6" name="Rectangle 5"/>
          <p:cNvSpPr/>
          <p:nvPr/>
        </p:nvSpPr>
        <p:spPr>
          <a:xfrm>
            <a:off x="113122" y="2194988"/>
            <a:ext cx="8286161" cy="4508927"/>
          </a:xfrm>
          <a:prstGeom prst="rect">
            <a:avLst/>
          </a:prstGeom>
        </p:spPr>
        <p:txBody>
          <a:bodyPr wrap="square">
            <a:spAutoFit/>
          </a:bodyPr>
          <a:lstStyle/>
          <a:p>
            <a:pPr marL="285750" indent="-285750">
              <a:spcAft>
                <a:spcPts val="600"/>
              </a:spcAft>
              <a:buFont typeface="Wingdings" panose="05000000000000000000" pitchFamily="2" charset="2"/>
              <a:buChar char="§"/>
            </a:pPr>
            <a:r>
              <a:rPr lang="ru-RU" sz="1600" b="1" dirty="0"/>
              <a:t>Эпистемологическая скромность:</a:t>
            </a:r>
            <a:r>
              <a:rPr lang="ru-RU" sz="1600" dirty="0"/>
              <a:t> признание ограничений нашего знания, условности некоторых интерпретаций и возможности того, что наше прочтение текущих событий через призму пророчеств может быть ошибочным (это ни в коем случае не означает отказа от убежденности в авторитете Писания или надежности пророчеств!</a:t>
            </a:r>
            <a:r>
              <a:rPr lang="ru-RU" sz="1600" dirty="0">
                <a:ea typeface="Calibri" panose="020F0502020204030204" pitchFamily="34" charset="0"/>
                <a:cs typeface="Arial" panose="020B0604020202020204" pitchFamily="34" charset="0"/>
              </a:rPr>
              <a:t>)</a:t>
            </a:r>
          </a:p>
          <a:p>
            <a:pPr marL="285750" indent="-285750">
              <a:spcAft>
                <a:spcPts val="600"/>
              </a:spcAft>
              <a:buFont typeface="Wingdings" panose="05000000000000000000" pitchFamily="2" charset="2"/>
              <a:buChar char="§"/>
            </a:pPr>
            <a:r>
              <a:rPr lang="ru-RU" sz="1600" b="1" dirty="0"/>
              <a:t>Проверка перед распространением: </a:t>
            </a:r>
            <a:r>
              <a:rPr lang="ru-RU" sz="1600" dirty="0"/>
              <a:t>обязательство не распространять непроверенные утверждения, сенсационные заявления или конспирологические интерпретации без тщательного исследования их правдивости.</a:t>
            </a:r>
          </a:p>
          <a:p>
            <a:pPr marL="285750" indent="-285750">
              <a:spcAft>
                <a:spcPts val="600"/>
              </a:spcAft>
              <a:buFont typeface="Wingdings" panose="05000000000000000000" pitchFamily="2" charset="2"/>
              <a:buChar char="§"/>
            </a:pPr>
            <a:r>
              <a:rPr lang="ru-RU" sz="1600" b="1" dirty="0"/>
              <a:t>Благожелательная интерпретация: </a:t>
            </a:r>
            <a:r>
              <a:rPr lang="ru-RU" sz="1600" dirty="0"/>
              <a:t>распространение на других, включая тех, с кем мы не согласны, или институты, которые мы критикуем, той же благожелательной интерпретации, которую мы желаем для себя (не предполагать худших мотивов, не интерпретировать двусмысленные утверждения самым зловещим образом и не рассматривать различия в доктрине или политике как доказательство злонамеренных намерений)</a:t>
            </a:r>
          </a:p>
          <a:p>
            <a:pPr marL="285750" indent="-285750">
              <a:spcAft>
                <a:spcPts val="600"/>
              </a:spcAft>
              <a:buFont typeface="Wingdings" panose="05000000000000000000" pitchFamily="2" charset="2"/>
              <a:buChar char="§"/>
            </a:pPr>
            <a:r>
              <a:rPr lang="ru-RU" sz="1600" b="1" dirty="0"/>
              <a:t>Подотчетность перед церковью и богословским сообществом: </a:t>
            </a:r>
            <a:r>
              <a:rPr lang="ru-RU" sz="1600" dirty="0"/>
              <a:t>подвергать интерпретации проверке со стороны более широкого церковного сообщества и квалифицированных богословов, а не полагаться на индивидуальное понимание или независимое откровение.</a:t>
            </a:r>
            <a:endParaRPr lang="ru-RU" sz="1600" dirty="0">
              <a:ea typeface="Calibri" panose="020F0502020204030204" pitchFamily="34" charset="0"/>
              <a:cs typeface="Arial" panose="020B0604020202020204" pitchFamily="34" charset="0"/>
            </a:endParaRPr>
          </a:p>
        </p:txBody>
      </p:sp>
      <p:sp>
        <p:nvSpPr>
          <p:cNvPr id="7" name="Rectangle 6"/>
          <p:cNvSpPr/>
          <p:nvPr/>
        </p:nvSpPr>
        <p:spPr>
          <a:xfrm>
            <a:off x="421064" y="1562340"/>
            <a:ext cx="11349871" cy="461665"/>
          </a:xfrm>
          <a:prstGeom prst="rect">
            <a:avLst/>
          </a:prstGeom>
        </p:spPr>
        <p:txBody>
          <a:bodyPr wrap="square">
            <a:spAutoFit/>
          </a:bodyPr>
          <a:lstStyle/>
          <a:p>
            <a:pPr algn="ctr"/>
            <a:r>
              <a:rPr lang="ru-RU" sz="2400" dirty="0"/>
              <a:t>...</a:t>
            </a:r>
            <a:r>
              <a:rPr lang="ru-RU" sz="2400" b="1" dirty="0">
                <a:solidFill>
                  <a:srgbClr val="FF0000"/>
                </a:solidFill>
              </a:rPr>
              <a:t>и в устах их нет лукавства</a:t>
            </a:r>
            <a:r>
              <a:rPr lang="ru-RU" sz="2400" dirty="0"/>
              <a:t>; они непорочны пред престолом Божиим (Откр. 14:5)</a:t>
            </a:r>
            <a:endParaRPr lang="en-US" sz="2400" dirty="0"/>
          </a:p>
        </p:txBody>
      </p:sp>
      <p:pic>
        <p:nvPicPr>
          <p:cNvPr id="3" name="Picture 2"/>
          <p:cNvPicPr>
            <a:picLocks noChangeAspect="1"/>
          </p:cNvPicPr>
          <p:nvPr/>
        </p:nvPicPr>
        <p:blipFill rotWithShape="1">
          <a:blip r:embed="rId2"/>
          <a:srcRect l="10847" r="40537"/>
          <a:stretch/>
        </p:blipFill>
        <p:spPr>
          <a:xfrm>
            <a:off x="8682087" y="2356701"/>
            <a:ext cx="3139124" cy="41854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552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4120" t="17758" r="7058" b="7398"/>
          <a:stretch/>
        </p:blipFill>
        <p:spPr>
          <a:xfrm>
            <a:off x="650448" y="1423447"/>
            <a:ext cx="11029361" cy="5227728"/>
          </a:xfrm>
          <a:prstGeom prst="rect">
            <a:avLst/>
          </a:prstGeom>
        </p:spPr>
      </p:pic>
      <p:sp>
        <p:nvSpPr>
          <p:cNvPr id="5" name="Rectangle 4"/>
          <p:cNvSpPr/>
          <p:nvPr/>
        </p:nvSpPr>
        <p:spPr>
          <a:xfrm>
            <a:off x="395924" y="416292"/>
            <a:ext cx="11364842" cy="461665"/>
          </a:xfrm>
          <a:prstGeom prst="rect">
            <a:avLst/>
          </a:prstGeom>
        </p:spPr>
        <p:txBody>
          <a:bodyPr wrap="none">
            <a:spAutoFit/>
          </a:bodyPr>
          <a:lstStyle/>
          <a:p>
            <a:r>
              <a:rPr lang="ru-RU" sz="2400" b="1" dirty="0"/>
              <a:t>Институт библейских исследований (</a:t>
            </a:r>
            <a:r>
              <a:rPr lang="en-PH" sz="2400" b="1" dirty="0"/>
              <a:t>BRI</a:t>
            </a:r>
            <a:r>
              <a:rPr lang="ru-RU" sz="2400" b="1" dirty="0"/>
              <a:t>) при ГК: </a:t>
            </a:r>
            <a:r>
              <a:rPr lang="en-US" sz="2400" dirty="0"/>
              <a:t>https://adventistbiblicalresearch.org/</a:t>
            </a:r>
          </a:p>
        </p:txBody>
      </p:sp>
    </p:spTree>
    <p:extLst>
      <p:ext uri="{BB962C8B-B14F-4D97-AF65-F5344CB8AC3E}">
        <p14:creationId xmlns:p14="http://schemas.microsoft.com/office/powerpoint/2010/main" val="3765551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44337" y="491707"/>
            <a:ext cx="9510809" cy="461665"/>
          </a:xfrm>
          <a:prstGeom prst="rect">
            <a:avLst/>
          </a:prstGeom>
        </p:spPr>
        <p:txBody>
          <a:bodyPr wrap="none">
            <a:spAutoFit/>
          </a:bodyPr>
          <a:lstStyle/>
          <a:p>
            <a:r>
              <a:rPr lang="ru-RU" sz="2400" b="1" dirty="0"/>
              <a:t>Институт библейских исследований ЕАД: </a:t>
            </a:r>
            <a:r>
              <a:rPr lang="en-US" sz="2400" dirty="0"/>
              <a:t>https://bri.esd.adventist.org/</a:t>
            </a:r>
          </a:p>
        </p:txBody>
      </p:sp>
      <p:pic>
        <p:nvPicPr>
          <p:cNvPr id="2" name="Picture 1"/>
          <p:cNvPicPr>
            <a:picLocks noChangeAspect="1"/>
          </p:cNvPicPr>
          <p:nvPr/>
        </p:nvPicPr>
        <p:blipFill rotWithShape="1">
          <a:blip r:embed="rId2"/>
          <a:srcRect t="18661" r="4310"/>
          <a:stretch/>
        </p:blipFill>
        <p:spPr>
          <a:xfrm>
            <a:off x="273375" y="1414021"/>
            <a:ext cx="11654920" cy="5180814"/>
          </a:xfrm>
          <a:prstGeom prst="rect">
            <a:avLst/>
          </a:prstGeom>
        </p:spPr>
      </p:pic>
    </p:spTree>
    <p:extLst>
      <p:ext uri="{BB962C8B-B14F-4D97-AF65-F5344CB8AC3E}">
        <p14:creationId xmlns:p14="http://schemas.microsoft.com/office/powerpoint/2010/main" val="114297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ПУБЛИЧНАЯ РИТОРИКА</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КАК ВОСПРИНИМАЕТСЯ АПОКАЛИПТИЧЕСКАЯ ПРОПОВЕДЬ?</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846167591"/>
              </p:ext>
            </p:extLst>
          </p:nvPr>
        </p:nvGraphicFramePr>
        <p:xfrm>
          <a:off x="200319" y="1610502"/>
          <a:ext cx="11791362" cy="4998720"/>
        </p:xfrm>
        <a:graphic>
          <a:graphicData uri="http://schemas.openxmlformats.org/drawingml/2006/table">
            <a:tbl>
              <a:tblPr firstRow="1" bandRow="1">
                <a:tableStyleId>{5C22544A-7EE6-4342-B048-85BDC9FD1C3A}</a:tableStyleId>
              </a:tblPr>
              <a:tblGrid>
                <a:gridCol w="2008781">
                  <a:extLst>
                    <a:ext uri="{9D8B030D-6E8A-4147-A177-3AD203B41FA5}">
                      <a16:colId xmlns:a16="http://schemas.microsoft.com/office/drawing/2014/main" val="3065975099"/>
                    </a:ext>
                  </a:extLst>
                </a:gridCol>
                <a:gridCol w="9782581">
                  <a:extLst>
                    <a:ext uri="{9D8B030D-6E8A-4147-A177-3AD203B41FA5}">
                      <a16:colId xmlns:a16="http://schemas.microsoft.com/office/drawing/2014/main" val="1118202415"/>
                    </a:ext>
                  </a:extLst>
                </a:gridCol>
              </a:tblGrid>
              <a:tr h="370840">
                <a:tc>
                  <a:txBody>
                    <a:bodyPr/>
                    <a:lstStyle/>
                    <a:p>
                      <a:pPr algn="ctr"/>
                      <a:endParaRPr lang="en-US" sz="2000" dirty="0"/>
                    </a:p>
                  </a:txBody>
                  <a:tcPr/>
                </a:tc>
                <a:tc>
                  <a:txBody>
                    <a:bodyPr/>
                    <a:lstStyle/>
                    <a:p>
                      <a:pPr algn="ctr"/>
                      <a:r>
                        <a:rPr lang="ru-RU" sz="2400" dirty="0"/>
                        <a:t>ПОМНИТЕ!!!</a:t>
                      </a:r>
                      <a:endParaRPr lang="en-US" sz="2400" dirty="0"/>
                    </a:p>
                  </a:txBody>
                  <a:tcPr/>
                </a:tc>
                <a:extLst>
                  <a:ext uri="{0D108BD9-81ED-4DB2-BD59-A6C34878D82A}">
                    <a16:rowId xmlns:a16="http://schemas.microsoft.com/office/drawing/2014/main" val="3122067276"/>
                  </a:ext>
                </a:extLst>
              </a:tr>
              <a:tr h="370840">
                <a:tc>
                  <a:txBody>
                    <a:bodyPr/>
                    <a:lstStyle/>
                    <a:p>
                      <a:pPr algn="l"/>
                      <a:r>
                        <a:rPr lang="ru-RU" sz="1600" b="1" dirty="0"/>
                        <a:t>Разные коммуникативные контексты</a:t>
                      </a:r>
                      <a:endParaRPr lang="en-US" sz="1600" b="1" dirty="0"/>
                    </a:p>
                  </a:txBody>
                  <a:tcPr anchor="ctr"/>
                </a:tc>
                <a:tc>
                  <a:txBody>
                    <a:bodyPr/>
                    <a:lstStyle/>
                    <a:p>
                      <a:pPr algn="l"/>
                      <a:r>
                        <a:rPr lang="ru-RU" sz="1400" kern="1200" dirty="0">
                          <a:solidFill>
                            <a:schemeClr val="dk1"/>
                          </a:solidFill>
                          <a:effectLst/>
                          <a:latin typeface="+mn-lt"/>
                          <a:ea typeface="+mn-ea"/>
                          <a:cs typeface="+mn-cs"/>
                        </a:rPr>
                        <a:t>В академической среде — в аудиториях семинарий, научном симпозиуме, научных публикациях — интерпретация апокалиптических идей происходит в рамках критического исследования, где утверждения могут быть подвергнуты сомнению, доказательства рассмотрены, а выводы обсуждены. Кафедра функционирует совершенно иначе:</a:t>
                      </a:r>
                      <a:r>
                        <a:rPr lang="ru-RU" sz="1400" kern="1200" baseline="0" dirty="0">
                          <a:solidFill>
                            <a:schemeClr val="dk1"/>
                          </a:solidFill>
                          <a:effectLst/>
                          <a:latin typeface="+mn-lt"/>
                          <a:ea typeface="+mn-ea"/>
                          <a:cs typeface="+mn-cs"/>
                        </a:rPr>
                        <a:t> </a:t>
                      </a:r>
                      <a:r>
                        <a:rPr lang="ru-RU" sz="1400" kern="1200" dirty="0">
                          <a:solidFill>
                            <a:schemeClr val="dk1"/>
                          </a:solidFill>
                          <a:effectLst/>
                          <a:latin typeface="+mn-lt"/>
                          <a:ea typeface="+mn-ea"/>
                          <a:cs typeface="+mn-cs"/>
                        </a:rPr>
                        <a:t>проповедь работает</a:t>
                      </a:r>
                      <a:r>
                        <a:rPr lang="ru-RU" sz="1400" kern="1200" baseline="0" dirty="0">
                          <a:solidFill>
                            <a:schemeClr val="dk1"/>
                          </a:solidFill>
                          <a:effectLst/>
                          <a:latin typeface="+mn-lt"/>
                          <a:ea typeface="+mn-ea"/>
                          <a:cs typeface="+mn-cs"/>
                        </a:rPr>
                        <a:t> как </a:t>
                      </a:r>
                      <a:r>
                        <a:rPr lang="ru-RU" sz="1400" kern="1200" dirty="0">
                          <a:solidFill>
                            <a:schemeClr val="dk1"/>
                          </a:solidFill>
                          <a:effectLst/>
                          <a:latin typeface="+mn-lt"/>
                          <a:ea typeface="+mn-ea"/>
                          <a:cs typeface="+mn-cs"/>
                        </a:rPr>
                        <a:t>провозглашение, а не как</a:t>
                      </a:r>
                      <a:r>
                        <a:rPr lang="ru-RU" sz="1400" kern="1200" baseline="0" dirty="0">
                          <a:solidFill>
                            <a:schemeClr val="dk1"/>
                          </a:solidFill>
                          <a:effectLst/>
                          <a:latin typeface="+mn-lt"/>
                          <a:ea typeface="+mn-ea"/>
                          <a:cs typeface="+mn-cs"/>
                        </a:rPr>
                        <a:t> </a:t>
                      </a:r>
                      <a:r>
                        <a:rPr lang="ru-RU" sz="1400" kern="1200" dirty="0">
                          <a:solidFill>
                            <a:schemeClr val="dk1"/>
                          </a:solidFill>
                          <a:effectLst/>
                          <a:latin typeface="+mn-lt"/>
                          <a:ea typeface="+mn-ea"/>
                          <a:cs typeface="+mn-cs"/>
                        </a:rPr>
                        <a:t>утверждение, как свидетельство, а не как лекция, как формирующая речь, которая формирует сообщество, а не просто информирует отдельных людей. Слушатели подходят к проповедям не столько для оценки аргументов, сколько для встречи с Богом, получения духовной пищи и понимания последствий для вечной жизни.</a:t>
                      </a:r>
                      <a:endParaRPr lang="en-US" sz="1400" dirty="0"/>
                    </a:p>
                  </a:txBody>
                  <a:tcPr/>
                </a:tc>
                <a:extLst>
                  <a:ext uri="{0D108BD9-81ED-4DB2-BD59-A6C34878D82A}">
                    <a16:rowId xmlns:a16="http://schemas.microsoft.com/office/drawing/2014/main" val="2165314845"/>
                  </a:ext>
                </a:extLst>
              </a:tr>
              <a:tr h="370840">
                <a:tc>
                  <a:txBody>
                    <a:bodyPr/>
                    <a:lstStyle/>
                    <a:p>
                      <a:pPr algn="l"/>
                      <a:r>
                        <a:rPr lang="ru-RU" sz="1600" b="1" dirty="0"/>
                        <a:t>Перформативная природа проповеди</a:t>
                      </a:r>
                      <a:endParaRPr lang="en-US" sz="1600" b="1" dirty="0"/>
                    </a:p>
                  </a:txBody>
                  <a:tcPr anchor="ctr"/>
                </a:tc>
                <a:tc>
                  <a:txBody>
                    <a:bodyPr/>
                    <a:lstStyle/>
                    <a:p>
                      <a:r>
                        <a:rPr lang="ru-RU" sz="1400" kern="1200" dirty="0">
                          <a:solidFill>
                            <a:schemeClr val="dk1"/>
                          </a:solidFill>
                          <a:effectLst/>
                          <a:latin typeface="+mn-lt"/>
                          <a:ea typeface="+mn-ea"/>
                          <a:cs typeface="+mn-cs"/>
                        </a:rPr>
                        <a:t>Проповедь не просто описывает реальность, но и активно формирует её</a:t>
                      </a:r>
                      <a:r>
                        <a:rPr lang="ru-RU" sz="1400" kern="1200" baseline="0" dirty="0">
                          <a:solidFill>
                            <a:schemeClr val="dk1"/>
                          </a:solidFill>
                          <a:effectLst/>
                          <a:latin typeface="+mn-lt"/>
                          <a:ea typeface="+mn-ea"/>
                          <a:cs typeface="+mn-cs"/>
                        </a:rPr>
                        <a:t> (к</a:t>
                      </a:r>
                      <a:r>
                        <a:rPr lang="ru-RU" sz="1400" kern="1200" dirty="0">
                          <a:solidFill>
                            <a:schemeClr val="dk1"/>
                          </a:solidFill>
                          <a:effectLst/>
                          <a:latin typeface="+mn-lt"/>
                          <a:ea typeface="+mn-ea"/>
                          <a:cs typeface="+mn-cs"/>
                        </a:rPr>
                        <a:t>огда проповедник провозглашает «Христос воскрес!» на служении, посвящённом Пасхе, это не просто передача информации; это перформативная речь, которая восстанавливает идентичность общины как воскресшего народа). Когда проповедники определяют конкретные институты или движения как проявления зверей из Откровения, они не просто предлагают интерпретационные гипотезы — они перформативно конструируют социальный мир общины, устанавливая границы между «своими» и «чужими» и формируя аффективные ориентации (страх перед угрозами, подозрительность к выявленным врагам, солидарность</a:t>
                      </a:r>
                      <a:r>
                        <a:rPr lang="ru-RU" sz="1400" kern="1200" baseline="0" dirty="0">
                          <a:solidFill>
                            <a:schemeClr val="dk1"/>
                          </a:solidFill>
                          <a:effectLst/>
                          <a:latin typeface="+mn-lt"/>
                          <a:ea typeface="+mn-ea"/>
                          <a:cs typeface="+mn-cs"/>
                        </a:rPr>
                        <a:t> «верного остатка»</a:t>
                      </a:r>
                      <a:r>
                        <a:rPr lang="ru-RU" sz="1400" kern="1200" dirty="0">
                          <a:solidFill>
                            <a:schemeClr val="dk1"/>
                          </a:solidFill>
                          <a:effectLst/>
                          <a:latin typeface="+mn-lt"/>
                          <a:ea typeface="+mn-ea"/>
                          <a:cs typeface="+mn-cs"/>
                        </a:rPr>
                        <a:t>). </a:t>
                      </a:r>
                      <a:endParaRPr lang="en-US" sz="1400" dirty="0"/>
                    </a:p>
                  </a:txBody>
                  <a:tcPr/>
                </a:tc>
                <a:extLst>
                  <a:ext uri="{0D108BD9-81ED-4DB2-BD59-A6C34878D82A}">
                    <a16:rowId xmlns:a16="http://schemas.microsoft.com/office/drawing/2014/main" val="425276282"/>
                  </a:ext>
                </a:extLst>
              </a:tr>
              <a:tr h="370840">
                <a:tc>
                  <a:txBody>
                    <a:bodyPr/>
                    <a:lstStyle/>
                    <a:p>
                      <a:pPr algn="l"/>
                      <a:r>
                        <a:rPr lang="ru-RU" sz="1600" b="1" dirty="0"/>
                        <a:t>Гетерогенность аудитории и ответственность за толкование</a:t>
                      </a:r>
                      <a:endParaRPr lang="en-US" sz="1600" b="1" dirty="0"/>
                    </a:p>
                  </a:txBody>
                  <a:tcPr anchor="ctr"/>
                </a:tc>
                <a:tc>
                  <a:txBody>
                    <a:bodyPr/>
                    <a:lstStyle/>
                    <a:p>
                      <a:r>
                        <a:rPr lang="ru-RU" sz="1400" kern="1200" dirty="0">
                          <a:solidFill>
                            <a:schemeClr val="dk1"/>
                          </a:solidFill>
                          <a:effectLst/>
                          <a:latin typeface="+mn-lt"/>
                          <a:ea typeface="+mn-ea"/>
                          <a:cs typeface="+mn-cs"/>
                        </a:rPr>
                        <a:t>Неоднородность аудитории требует риторической ответственности. То, что слышит в проповеди зрелый член адвентистской церкви, обладающий многолетним опытом изучения субботней школы и богословской подготовки, может кардинально отличаться от того, что слышит посетитель или онлайн-зритель. Устоявшийся член церкви понимает неявные оговорки, признает традиционные адвентистские интерпретационные рамки и помещает конкретные утверждения в более широкие богословские рамки. Посторонний человек не имеет этого контекста и может услышать антикатолическую нетерпимость там, где проповедник намеревался подвергнуть богословской критике докрину о папском примате, политический экстремизм там, где проповедник намеревался предупредить об угрозах религиозной свободе, или теории заговора там, где проповедник намеревался ограничиться историцистской пророческой интерпретацией.</a:t>
                      </a:r>
                      <a:endParaRPr lang="en-US" sz="1400" dirty="0"/>
                    </a:p>
                  </a:txBody>
                  <a:tcPr/>
                </a:tc>
                <a:extLst>
                  <a:ext uri="{0D108BD9-81ED-4DB2-BD59-A6C34878D82A}">
                    <a16:rowId xmlns:a16="http://schemas.microsoft.com/office/drawing/2014/main" val="3933939091"/>
                  </a:ext>
                </a:extLst>
              </a:tr>
            </a:tbl>
          </a:graphicData>
        </a:graphic>
      </p:graphicFrame>
    </p:spTree>
    <p:extLst>
      <p:ext uri="{BB962C8B-B14F-4D97-AF65-F5344CB8AC3E}">
        <p14:creationId xmlns:p14="http://schemas.microsoft.com/office/powerpoint/2010/main" val="15639829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ВОСПРИЯТИЕ НЕАДВЕНТИСТАМИ</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АПОКАЛИПТИЧЕСКОЙ РИТОРИКИ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3" name="AutoShape 2" descr="370+ Unconcerned Attitude Stock Photos, Pictures &amp; Royalty-Free Images -  i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9453" b="100000" l="1144" r="63072">
                        <a14:backgroundMark x1="40686" y1="38557" x2="33497" y2="49005"/>
                      </a14:backgroundRemoval>
                    </a14:imgEffect>
                  </a14:imgLayer>
                </a14:imgProps>
              </a:ext>
            </a:extLst>
          </a:blip>
          <a:srcRect l="-1" t="7717" r="41376" b="7593"/>
          <a:stretch/>
        </p:blipFill>
        <p:spPr>
          <a:xfrm>
            <a:off x="0" y="3389040"/>
            <a:ext cx="3655727" cy="3468960"/>
          </a:xfrm>
          <a:prstGeom prst="rect">
            <a:avLst/>
          </a:prstGeom>
        </p:spPr>
      </p:pic>
      <p:sp>
        <p:nvSpPr>
          <p:cNvPr id="7" name="Pentagon 6"/>
          <p:cNvSpPr/>
          <p:nvPr/>
        </p:nvSpPr>
        <p:spPr>
          <a:xfrm>
            <a:off x="3940405" y="1725623"/>
            <a:ext cx="7899662" cy="3939540"/>
          </a:xfrm>
          <a:prstGeom prst="homePlate">
            <a:avLst>
              <a:gd name="adj" fmla="val 13327"/>
            </a:avLst>
          </a:prstGeom>
          <a:ln>
            <a:solidFill>
              <a:schemeClr val="accent1">
                <a:lumMod val="50000"/>
              </a:schemeClr>
            </a:solidFill>
          </a:ln>
        </p:spPr>
        <p:txBody>
          <a:bodyPr wrap="square" anchor="ctr">
            <a:spAutoFit/>
          </a:bodyPr>
          <a:lstStyle/>
          <a:p>
            <a:pPr marL="171450" indent="-171450">
              <a:spcAft>
                <a:spcPts val="600"/>
              </a:spcAft>
              <a:buFont typeface="Wingdings" panose="05000000000000000000" pitchFamily="2" charset="2"/>
              <a:buChar char="§"/>
            </a:pPr>
            <a:r>
              <a:rPr lang="ru-RU" sz="1600" dirty="0"/>
              <a:t>Неадвентистская аудитория, особенно государственные чиновники, сотрудники правоохранительных органов и основные средства массовой информации, часто воспринимают апокалиптическую риторику в контексте опасений по поводу антиправительственного экстремизма и потенциального насилия</a:t>
            </a:r>
          </a:p>
          <a:p>
            <a:pPr marL="171450" indent="-171450">
              <a:spcAft>
                <a:spcPts val="600"/>
              </a:spcAft>
              <a:buFont typeface="Wingdings" panose="05000000000000000000" pitchFamily="2" charset="2"/>
              <a:buChar char="§"/>
            </a:pPr>
            <a:r>
              <a:rPr lang="ru-RU" sz="1600" dirty="0"/>
              <a:t>Когда адвентисты публично предупреждают, что папство представляет собой апокалиптическую угрозу, что протестанты объединятся с католиками для преследования истинных верующих и что религиозная свобода будет систематически нарушаться, католические и протестантские соседи воспринимают эти предупреждения как проявление антикатолических и антипротестантских предрассудков, а не как принципиальные богословские соображения</a:t>
            </a:r>
          </a:p>
          <a:p>
            <a:pPr marL="171450" indent="-171450">
              <a:spcAft>
                <a:spcPts val="600"/>
              </a:spcAft>
              <a:buFont typeface="Wingdings" panose="05000000000000000000" pitchFamily="2" charset="2"/>
              <a:buChar char="§"/>
            </a:pPr>
            <a:r>
              <a:rPr lang="ru-RU" sz="1600" dirty="0"/>
              <a:t>Когда апокалиптическая риторика адвентистов использует заявления о неминуемых преследованиях, предупреждения о заговорах против истины, предсказания механизмов принудительного исполнения, посторонние могут воспринимать это как сектантский комплекс преследований, а не как целостное видение, основанное на библейских пророчествах</a:t>
            </a:r>
            <a:endParaRPr lang="en-US" sz="1600" dirty="0"/>
          </a:p>
        </p:txBody>
      </p:sp>
      <p:pic>
        <p:nvPicPr>
          <p:cNvPr id="10" name="Picture 9"/>
          <p:cNvPicPr>
            <a:picLocks noChangeAspect="1"/>
          </p:cNvPicPr>
          <p:nvPr/>
        </p:nvPicPr>
        <p:blipFill>
          <a:blip r:embed="rId4"/>
          <a:stretch>
            <a:fillRect/>
          </a:stretch>
        </p:blipFill>
        <p:spPr>
          <a:xfrm>
            <a:off x="1403499" y="1594892"/>
            <a:ext cx="2252228" cy="1665441"/>
          </a:xfrm>
          <a:prstGeom prst="cloudCallout">
            <a:avLst>
              <a:gd name="adj1" fmla="val -44691"/>
              <a:gd name="adj2" fmla="val 55142"/>
            </a:avLst>
          </a:prstGeom>
        </p:spPr>
      </p:pic>
      <p:sp>
        <p:nvSpPr>
          <p:cNvPr id="11" name="Rectangle 10"/>
          <p:cNvSpPr/>
          <p:nvPr/>
        </p:nvSpPr>
        <p:spPr>
          <a:xfrm>
            <a:off x="2890887" y="5868937"/>
            <a:ext cx="9147142" cy="830997"/>
          </a:xfrm>
          <a:prstGeom prst="rect">
            <a:avLst/>
          </a:prstGeom>
        </p:spPr>
        <p:txBody>
          <a:bodyPr wrap="square">
            <a:spAutoFit/>
          </a:bodyPr>
          <a:lstStyle/>
          <a:p>
            <a:pPr algn="ctr"/>
            <a:r>
              <a:rPr lang="ru-RU" sz="1600" dirty="0"/>
              <a:t>Когда адвентисты предупреждают мир о грядущих событиях последних дней в контексте, где многочисленные другие группы выдвигают аналогичные нарративы преследования по совершенно иным причинам, отличительный богословский характер адвентистской эсхатологии затушевывается... </a:t>
            </a:r>
            <a:endParaRPr lang="en-US" sz="1600" dirty="0"/>
          </a:p>
        </p:txBody>
      </p:sp>
    </p:spTree>
    <p:extLst>
      <p:ext uri="{BB962C8B-B14F-4D97-AF65-F5344CB8AC3E}">
        <p14:creationId xmlns:p14="http://schemas.microsoft.com/office/powerpoint/2010/main" val="15441327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55699"/>
          </a:xfrm>
          <a:solidFill>
            <a:schemeClr val="accent5">
              <a:lumMod val="50000"/>
            </a:schemeClr>
          </a:solidFill>
        </p:spPr>
        <p:txBody>
          <a:bodyPr>
            <a:norm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АКТУАЛЬНОСТЬ ИССЛЕДОВАНИЯ</a:t>
            </a:r>
            <a:endParaRPr lang="en-US"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4" name="Rectangle 3"/>
          <p:cNvSpPr/>
          <p:nvPr/>
        </p:nvSpPr>
        <p:spPr>
          <a:xfrm>
            <a:off x="199951" y="1450605"/>
            <a:ext cx="6388100" cy="5232202"/>
          </a:xfrm>
          <a:prstGeom prst="rect">
            <a:avLst/>
          </a:prstGeom>
        </p:spPr>
        <p:txBody>
          <a:bodyPr wrap="square">
            <a:spAutoFit/>
          </a:bodyPr>
          <a:lstStyle/>
          <a:p>
            <a:pPr marL="285750" indent="-285750">
              <a:spcAft>
                <a:spcPts val="600"/>
              </a:spcAft>
              <a:buFont typeface="Wingdings" panose="05000000000000000000" pitchFamily="2" charset="2"/>
              <a:buChar char="§"/>
            </a:pPr>
            <a:r>
              <a:rPr lang="ru-RU" dirty="0">
                <a:latin typeface="Calibri" panose="020F0502020204030204" pitchFamily="34" charset="0"/>
                <a:ea typeface="Calibri" panose="020F0502020204030204" pitchFamily="34" charset="0"/>
                <a:cs typeface="Calibri" panose="020F0502020204030204" pitchFamily="34" charset="0"/>
              </a:rPr>
              <a:t>Книги Даниила и Откровения в адвентизме — это не маргинальные тексты, а основополагающие линзы, через которые интерпретируются Писание, история и миссия; они лежат в основе таких ключевых доктрин, как святилище, второе пришествие, суббота как эсхатологическое знамение и историцистское понимание Божьего провиденциального управления историей.</a:t>
            </a:r>
          </a:p>
          <a:p>
            <a:pPr marL="285750" indent="-285750">
              <a:spcAft>
                <a:spcPts val="600"/>
              </a:spcAft>
              <a:buFont typeface="Wingdings" panose="05000000000000000000" pitchFamily="2" charset="2"/>
              <a:buChar char="§"/>
            </a:pPr>
            <a:r>
              <a:rPr lang="ru-RU" dirty="0"/>
              <a:t>Символическая насыщенность, выразительные образы и сконцентрированность на великой борьбе между добром и злом в этих текстах легко могут быть упрощенно соотнесены с современными политическими противостояниями.</a:t>
            </a:r>
          </a:p>
          <a:p>
            <a:pPr marL="285750" indent="-285750">
              <a:spcAft>
                <a:spcPts val="600"/>
              </a:spcAft>
              <a:buFont typeface="Wingdings" panose="05000000000000000000" pitchFamily="2" charset="2"/>
              <a:buChar char="§"/>
            </a:pPr>
            <a:r>
              <a:rPr lang="ru-RU" dirty="0"/>
              <a:t>Проповедь АСД на апокалиптическую тематику находится под двойным давлением: внутри — оставаться верными пророческому самопониманию деноминации, и снаружи — говорить понятно и ответственно в публичной сфере, уже готовой интерпретировать апокалиптический язык через призму идеологии и подозрения.</a:t>
            </a:r>
            <a:endParaRPr lang="en-US" dirty="0">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srcRect l="16667" r="16667"/>
          <a:stretch/>
        </p:blipFill>
        <p:spPr>
          <a:xfrm>
            <a:off x="7034323" y="1525033"/>
            <a:ext cx="4874142" cy="48741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22634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eft-Right Arrow 7"/>
          <p:cNvSpPr/>
          <p:nvPr/>
        </p:nvSpPr>
        <p:spPr>
          <a:xfrm>
            <a:off x="6871498" y="2501598"/>
            <a:ext cx="2630721" cy="49803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РИТОРИКА, ОСНОВАННАЯ НА СТРАХЕ</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ПСИХОЛОГИЧЕСКИЕ ЭФФЕКТЫ</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3" name="Rectangle 2"/>
          <p:cNvSpPr/>
          <p:nvPr/>
        </p:nvSpPr>
        <p:spPr>
          <a:xfrm>
            <a:off x="276519" y="1557683"/>
            <a:ext cx="4361468" cy="5155257"/>
          </a:xfrm>
          <a:prstGeom prst="rect">
            <a:avLst/>
          </a:prstGeom>
        </p:spPr>
        <p:txBody>
          <a:bodyPr wrap="square">
            <a:spAutoFit/>
          </a:bodyPr>
          <a:lstStyle/>
          <a:p>
            <a:pPr>
              <a:spcAft>
                <a:spcPts val="600"/>
              </a:spcAft>
            </a:pPr>
            <a:r>
              <a:rPr lang="ru-RU" dirty="0"/>
              <a:t>Не возбуждение в умах мы хотели бы вызывать, но глубокие, искренние размышления, чтобы слышащие нас совершали основательную, реальную, глубокую, подлинную работу, столь же непреходящую, как вечность. Мы не жаждем возбуждения или чего-то чувственного; чем меньше у нас будет этого, тем лучше. Спокойные, искренние размышления о сказанном в Писаниях — вот что драгоценно и плодотворно. Секрет успеха нашей работы заключается в проповедовании живого личного Спасителя настолько простыми и искренними методами, чтобы люди смогли приобщиться с верой к силе Слова жизни.</a:t>
            </a:r>
          </a:p>
          <a:p>
            <a:pPr algn="r"/>
            <a:r>
              <a:rPr lang="ru-RU" dirty="0"/>
              <a:t>Эллен Уайт, </a:t>
            </a:r>
            <a:r>
              <a:rPr lang="ru-RU" i="1" dirty="0"/>
              <a:t>Евангелизм</a:t>
            </a:r>
            <a:r>
              <a:rPr lang="ru-RU" dirty="0"/>
              <a:t>, с. 170</a:t>
            </a:r>
            <a:endParaRPr lang="en-US" dirty="0"/>
          </a:p>
        </p:txBody>
      </p:sp>
      <p:sp>
        <p:nvSpPr>
          <p:cNvPr id="5" name="Rectangle 4"/>
          <p:cNvSpPr/>
          <p:nvPr/>
        </p:nvSpPr>
        <p:spPr>
          <a:xfrm>
            <a:off x="4423135" y="1915706"/>
            <a:ext cx="2450328" cy="1754326"/>
          </a:xfrm>
          <a:prstGeom prst="rect">
            <a:avLst/>
          </a:prstGeom>
        </p:spPr>
        <p:txBody>
          <a:bodyPr wrap="square">
            <a:spAutoFit/>
          </a:bodyPr>
          <a:lstStyle/>
          <a:p>
            <a:pPr algn="ctr"/>
            <a:r>
              <a:rPr lang="ru-RU" b="1" dirty="0"/>
              <a:t>ОБОСНОВАННАЯ ОБЕСПОКОЕННОСТЬ ПОТЕНЦИАЛЬНЫМИ ТРУДНОСТЯМИ</a:t>
            </a:r>
          </a:p>
          <a:p>
            <a:pPr algn="ctr"/>
            <a:r>
              <a:rPr lang="ru-RU" dirty="0"/>
              <a:t>мотивирует готовность и верность</a:t>
            </a:r>
            <a:endParaRPr lang="en-US" dirty="0"/>
          </a:p>
        </p:txBody>
      </p:sp>
      <p:sp>
        <p:nvSpPr>
          <p:cNvPr id="6" name="Rectangle 5"/>
          <p:cNvSpPr/>
          <p:nvPr/>
        </p:nvSpPr>
        <p:spPr>
          <a:xfrm>
            <a:off x="9502219" y="1716768"/>
            <a:ext cx="2489199" cy="2031325"/>
          </a:xfrm>
          <a:prstGeom prst="rect">
            <a:avLst/>
          </a:prstGeom>
        </p:spPr>
        <p:txBody>
          <a:bodyPr wrap="square">
            <a:spAutoFit/>
          </a:bodyPr>
          <a:lstStyle/>
          <a:p>
            <a:pPr algn="ctr"/>
            <a:r>
              <a:rPr lang="ru-RU" b="1" dirty="0"/>
              <a:t>РИТОРИКА, ОСНОВАННАЯ НА СТРАХЕ</a:t>
            </a:r>
          </a:p>
          <a:p>
            <a:pPr algn="ctr"/>
            <a:r>
              <a:rPr lang="ru-RU" dirty="0"/>
              <a:t> наносит психологический вред, противоречащий характеру Евангелия</a:t>
            </a:r>
            <a:endParaRPr lang="en-US" dirty="0"/>
          </a:p>
        </p:txBody>
      </p:sp>
      <p:pic>
        <p:nvPicPr>
          <p:cNvPr id="7" name="Picture 6"/>
          <p:cNvPicPr>
            <a:picLocks noChangeAspect="1"/>
          </p:cNvPicPr>
          <p:nvPr/>
        </p:nvPicPr>
        <p:blipFill>
          <a:blip r:embed="rId2"/>
          <a:stretch>
            <a:fillRect/>
          </a:stretch>
        </p:blipFill>
        <p:spPr>
          <a:xfrm>
            <a:off x="6875427" y="1604653"/>
            <a:ext cx="2120099" cy="2376433"/>
          </a:xfrm>
          <a:prstGeom prst="rect">
            <a:avLst/>
          </a:prstGeom>
        </p:spPr>
      </p:pic>
      <p:sp>
        <p:nvSpPr>
          <p:cNvPr id="9" name="Rectangle 8"/>
          <p:cNvSpPr/>
          <p:nvPr/>
        </p:nvSpPr>
        <p:spPr>
          <a:xfrm>
            <a:off x="4923467" y="4135311"/>
            <a:ext cx="7067951" cy="2631490"/>
          </a:xfrm>
          <a:prstGeom prst="rect">
            <a:avLst/>
          </a:prstGeom>
        </p:spPr>
        <p:txBody>
          <a:bodyPr wrap="square">
            <a:spAutoFit/>
          </a:bodyPr>
          <a:lstStyle/>
          <a:p>
            <a:pPr marL="285750" indent="-285750">
              <a:spcAft>
                <a:spcPts val="600"/>
              </a:spcAft>
              <a:buFont typeface="Wingdings" panose="05000000000000000000" pitchFamily="2" charset="2"/>
              <a:buChar char="§"/>
            </a:pPr>
            <a:r>
              <a:rPr lang="ru-RU" sz="1600" dirty="0"/>
              <a:t>Религиозные общины, сформированные на основе апокалиптической риторики, основанной на страхе, часто развивают культуру подозрительности, повышенной бдительности в отношении потенциальных угроз и испытывают трудности с доверием к институциям или конструктивным взаимодействием с более широким обществом</a:t>
            </a:r>
            <a:endParaRPr lang="en-PH" sz="1600" dirty="0"/>
          </a:p>
          <a:p>
            <a:pPr marL="285750" indent="-285750">
              <a:spcAft>
                <a:spcPts val="600"/>
              </a:spcAft>
              <a:buFont typeface="Wingdings" panose="05000000000000000000" pitchFamily="2" charset="2"/>
              <a:buChar char="§"/>
            </a:pPr>
            <a:r>
              <a:rPr lang="ru-RU" sz="1600" dirty="0"/>
              <a:t>Дети, воспитанные в такой среде, могут развить нездоровую тревожность, трудности с планированием будущего (зачем получать образование или строить карьеру, если конец неизбежен?) и испытывать трудности с сохранением веры, когда предсказанные кризисы не материализуются в ожидаемые сроки</a:t>
            </a:r>
            <a:endParaRPr lang="en-US" sz="1600" dirty="0"/>
          </a:p>
        </p:txBody>
      </p:sp>
    </p:spTree>
    <p:extLst>
      <p:ext uri="{BB962C8B-B14F-4D97-AF65-F5344CB8AC3E}">
        <p14:creationId xmlns:p14="http://schemas.microsoft.com/office/powerpoint/2010/main" val="1282955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ГЕРМЕНЕВТИЧЕСКИЕ ПРИНЦИПЫ</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 ВСЕЛЯЮЩИЕ НАДЕЖДУ, А НЕ ТРЕВОГУ</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3" name="Rectangle 2"/>
          <p:cNvSpPr/>
          <p:nvPr/>
        </p:nvSpPr>
        <p:spPr>
          <a:xfrm>
            <a:off x="314228" y="1585297"/>
            <a:ext cx="6576766" cy="5186035"/>
          </a:xfrm>
          <a:prstGeom prst="rect">
            <a:avLst/>
          </a:prstGeom>
        </p:spPr>
        <p:txBody>
          <a:bodyPr wrap="square">
            <a:spAutoFit/>
          </a:bodyPr>
          <a:lstStyle/>
          <a:p>
            <a:pPr marL="285750" indent="-285750">
              <a:spcBef>
                <a:spcPts val="600"/>
              </a:spcBef>
              <a:buFont typeface="Wingdings" panose="05000000000000000000" pitchFamily="2" charset="2"/>
              <a:buChar char="§"/>
            </a:pPr>
            <a:r>
              <a:rPr lang="ru-RU" b="1" dirty="0"/>
              <a:t>Каноническое, а не журналистское прочтение символов</a:t>
            </a:r>
          </a:p>
          <a:p>
            <a:pPr>
              <a:spcBef>
                <a:spcPts val="600"/>
              </a:spcBef>
            </a:pPr>
            <a:r>
              <a:rPr lang="ru-RU" sz="1400" dirty="0"/>
              <a:t>Журналистский подход рассматривает апокалиптические символы как закодированные отсылки к современным явлениям, предполагая, что «зверь», «Вавилон» или «два свидетеля» должны соответствовать конкретным институтам, нациям или отдельным лицам, которых можно идентифицировать в сегодняшних заголовках. Канонический подход признает, что апокалиптические символы черпают свое значение из более широкой символической вселенной Писания, из интертекстуальных отголосков и из богословских моделей, вплетенных в библейское откровение.</a:t>
            </a:r>
          </a:p>
          <a:p>
            <a:pPr marL="285750" indent="-285750">
              <a:spcBef>
                <a:spcPts val="600"/>
              </a:spcBef>
              <a:buFont typeface="Wingdings" panose="05000000000000000000" pitchFamily="2" charset="2"/>
              <a:buChar char="§"/>
            </a:pPr>
            <a:r>
              <a:rPr lang="ru-RU" b="1" dirty="0"/>
              <a:t>Приоритет христологии</a:t>
            </a:r>
          </a:p>
          <a:p>
            <a:pPr>
              <a:spcBef>
                <a:spcPts val="600"/>
              </a:spcBef>
            </a:pPr>
            <a:r>
              <a:rPr lang="ru-RU" sz="1400" dirty="0"/>
              <a:t>Апокалиптическая проповедь должна отдавать приоритет христологии — откровению личности, деяний и победы Христа. И книга Даниила, и Откровение являются по своей сути христологическими текстами, и проповедь, теряющая этот центр, в корне упускает их цель. </a:t>
            </a:r>
          </a:p>
          <a:p>
            <a:pPr marL="285750" indent="-285750">
              <a:spcBef>
                <a:spcPts val="600"/>
              </a:spcBef>
              <a:buFont typeface="Wingdings" panose="05000000000000000000" pitchFamily="2" charset="2"/>
              <a:buChar char="§"/>
            </a:pPr>
            <a:r>
              <a:rPr lang="ru-RU" b="1" dirty="0"/>
              <a:t>Сцены поклонения предшествуют сценам конфликта</a:t>
            </a:r>
          </a:p>
          <a:p>
            <a:pPr>
              <a:spcBef>
                <a:spcPts val="600"/>
              </a:spcBef>
            </a:pPr>
            <a:r>
              <a:rPr lang="ru-RU" sz="1400" dirty="0"/>
              <a:t>Сцены поклонения раскрывают небесную перспективу на земные конфликты, демонстрируя, что, несмотря на внешние проявления, Бог остается всевластным и достойным поклонения. Они позиционируют верующих как участников космического поклонения, а не просто жертв земных преследований. Они показывают, что поклонение, а не политическое сопротивление или разоблачение заговоров, является центральным вопросом в великой борьбе.</a:t>
            </a:r>
            <a:endParaRPr lang="ru-RU" sz="1200" dirty="0"/>
          </a:p>
        </p:txBody>
      </p:sp>
      <p:pic>
        <p:nvPicPr>
          <p:cNvPr id="7" name="Picture 6"/>
          <p:cNvPicPr>
            <a:picLocks noChangeAspect="1"/>
          </p:cNvPicPr>
          <p:nvPr/>
        </p:nvPicPr>
        <p:blipFill>
          <a:blip r:embed="rId2"/>
          <a:stretch>
            <a:fillRect/>
          </a:stretch>
        </p:blipFill>
        <p:spPr>
          <a:xfrm>
            <a:off x="7050346" y="1696824"/>
            <a:ext cx="4901939" cy="49019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46176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ПРАКТИЧЕСКИЕ ВОПРОСЫ</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ИНСТРУМЕНТ ДЛЯ ОЦЕНКИ И ПЕРЕСМОТРА ПРОПОВЕДИ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3" name="Rectangle 2"/>
          <p:cNvSpPr/>
          <p:nvPr/>
        </p:nvSpPr>
        <p:spPr>
          <a:xfrm>
            <a:off x="342508" y="1613577"/>
            <a:ext cx="6227974" cy="4985980"/>
          </a:xfrm>
          <a:prstGeom prst="rect">
            <a:avLst/>
          </a:prstGeom>
        </p:spPr>
        <p:txBody>
          <a:bodyPr wrap="square">
            <a:spAutoFit/>
          </a:bodyPr>
          <a:lstStyle/>
          <a:p>
            <a:r>
              <a:rPr lang="ru-RU" dirty="0"/>
              <a:t>Проповедники, готовящиеся проводить семинары по пророческим книгам, могут изучить свои рукописи или заметки, задавая себе вопросы:</a:t>
            </a:r>
          </a:p>
          <a:p>
            <a:pPr marL="285750" indent="-285750">
              <a:spcBef>
                <a:spcPts val="600"/>
              </a:spcBef>
              <a:buFont typeface="Wingdings" panose="05000000000000000000" pitchFamily="2" charset="2"/>
              <a:buChar char="§"/>
            </a:pPr>
            <a:r>
              <a:rPr lang="ru-RU" sz="1600" dirty="0"/>
              <a:t>Каков основной эмоциональный тон? На чем делается акцент — на угрозе или на надежде?</a:t>
            </a:r>
          </a:p>
          <a:p>
            <a:pPr marL="285750" indent="-285750">
              <a:spcBef>
                <a:spcPts val="600"/>
              </a:spcBef>
              <a:buFont typeface="Wingdings" panose="05000000000000000000" pitchFamily="2" charset="2"/>
              <a:buChar char="§"/>
            </a:pPr>
            <a:r>
              <a:rPr lang="ru-RU" sz="1600" dirty="0"/>
              <a:t>Какие качества я культивирую — доверие к Богу или подозрительность по отношению к другим?</a:t>
            </a:r>
          </a:p>
          <a:p>
            <a:pPr marL="285750" indent="-285750">
              <a:spcBef>
                <a:spcPts val="600"/>
              </a:spcBef>
              <a:buFont typeface="Wingdings" panose="05000000000000000000" pitchFamily="2" charset="2"/>
              <a:buChar char="§"/>
            </a:pPr>
            <a:r>
              <a:rPr lang="ru-RU" sz="1600" dirty="0"/>
              <a:t>Каких людей сформирует эта проповедь — учеников или воинов?</a:t>
            </a:r>
          </a:p>
          <a:p>
            <a:pPr marL="285750" indent="-285750">
              <a:spcBef>
                <a:spcPts val="600"/>
              </a:spcBef>
              <a:buFont typeface="Wingdings" panose="05000000000000000000" pitchFamily="2" charset="2"/>
              <a:buChar char="§"/>
            </a:pPr>
            <a:r>
              <a:rPr lang="ru-RU" sz="1600" dirty="0"/>
              <a:t>Подчеркивал ли я верность Бога перед лицом человеческих неудач?</a:t>
            </a:r>
          </a:p>
          <a:p>
            <a:pPr marL="285750" indent="-285750">
              <a:spcBef>
                <a:spcPts val="600"/>
              </a:spcBef>
              <a:buFont typeface="Wingdings" panose="05000000000000000000" pitchFamily="2" charset="2"/>
              <a:buChar char="§"/>
            </a:pPr>
            <a:r>
              <a:rPr lang="ru-RU" sz="1600" dirty="0"/>
              <a:t>Сосредоточился ли я на теме стойкости христианина перед лицом опасности, а не на разоблачении врагов?</a:t>
            </a:r>
          </a:p>
          <a:p>
            <a:pPr marL="285750" indent="-285750">
              <a:spcBef>
                <a:spcPts val="600"/>
              </a:spcBef>
              <a:buFont typeface="Wingdings" panose="05000000000000000000" pitchFamily="2" charset="2"/>
              <a:buChar char="§"/>
            </a:pPr>
            <a:r>
              <a:rPr lang="ru-RU" sz="1600" dirty="0"/>
              <a:t>Избегал ли я спекулятивной хронологии и использования цитат из текущих событий?</a:t>
            </a:r>
          </a:p>
          <a:p>
            <a:pPr marL="285750" indent="-285750">
              <a:spcBef>
                <a:spcPts val="600"/>
              </a:spcBef>
              <a:buFont typeface="Wingdings" panose="05000000000000000000" pitchFamily="2" charset="2"/>
              <a:buChar char="§"/>
            </a:pPr>
            <a:r>
              <a:rPr lang="ru-RU" sz="1600" dirty="0"/>
              <a:t>Читал ли я символы канонически, а не журналистски?</a:t>
            </a:r>
          </a:p>
          <a:p>
            <a:pPr marL="285750" indent="-285750">
              <a:spcBef>
                <a:spcPts val="600"/>
              </a:spcBef>
              <a:buFont typeface="Wingdings" panose="05000000000000000000" pitchFamily="2" charset="2"/>
              <a:buChar char="§"/>
            </a:pPr>
            <a:r>
              <a:rPr lang="ru-RU" sz="1600" dirty="0"/>
              <a:t>Уделял ли я первостепенное внимание христологии и богослужению?</a:t>
            </a:r>
          </a:p>
        </p:txBody>
      </p:sp>
      <p:pic>
        <p:nvPicPr>
          <p:cNvPr id="6" name="Picture 5"/>
          <p:cNvPicPr>
            <a:picLocks noChangeAspect="1"/>
          </p:cNvPicPr>
          <p:nvPr/>
        </p:nvPicPr>
        <p:blipFill>
          <a:blip r:embed="rId2"/>
          <a:stretch>
            <a:fillRect/>
          </a:stretch>
        </p:blipFill>
        <p:spPr>
          <a:xfrm>
            <a:off x="7013542" y="1669341"/>
            <a:ext cx="4896440" cy="48964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679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55699"/>
          </a:xfrm>
          <a:solidFill>
            <a:schemeClr val="accent5">
              <a:lumMod val="50000"/>
            </a:schemeClr>
          </a:solidFill>
        </p:spPr>
        <p:txBody>
          <a:bodyPr>
            <a:norm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ПОСТАНОВКА ПРОБЛЕМЫ</a:t>
            </a:r>
            <a:endParaRPr lang="en-US"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4" name="Rectangle 3"/>
          <p:cNvSpPr/>
          <p:nvPr/>
        </p:nvSpPr>
        <p:spPr>
          <a:xfrm>
            <a:off x="419692" y="4268057"/>
            <a:ext cx="7958764" cy="2385268"/>
          </a:xfrm>
          <a:prstGeom prst="rect">
            <a:avLst/>
          </a:prstGeom>
        </p:spPr>
        <p:txBody>
          <a:bodyPr wrap="square">
            <a:spAutoFit/>
          </a:bodyPr>
          <a:lstStyle/>
          <a:p>
            <a:pPr marL="285750" indent="-285750">
              <a:spcAft>
                <a:spcPts val="600"/>
              </a:spcAft>
              <a:buFont typeface="Wingdings" panose="05000000000000000000" pitchFamily="2" charset="2"/>
              <a:buChar char="§"/>
            </a:pPr>
            <a:r>
              <a:rPr lang="ru-RU" dirty="0"/>
              <a:t>Смелость легко можно спутать с громкостью, реактивностью или постоянным кризисом, особенно когда публичный дискурс поощряет тех, кто говорит крайности.</a:t>
            </a:r>
            <a:endParaRPr lang="ru-RU" dirty="0">
              <a:latin typeface="Calibri" panose="020F0502020204030204" pitchFamily="34" charset="0"/>
              <a:ea typeface="Calibri" panose="020F0502020204030204" pitchFamily="34" charset="0"/>
              <a:cs typeface="Calibri" panose="020F0502020204030204" pitchFamily="34" charset="0"/>
            </a:endParaRPr>
          </a:p>
          <a:p>
            <a:pPr marL="285750" indent="-285750">
              <a:spcAft>
                <a:spcPts val="600"/>
              </a:spcAft>
              <a:buFont typeface="Wingdings" panose="05000000000000000000" pitchFamily="2" charset="2"/>
              <a:buChar char="§"/>
            </a:pPr>
            <a:r>
              <a:rPr lang="ru-RU" dirty="0"/>
              <a:t>Апокалиптическая теология может вновь стать даром для более широкого христианского и гражданского сообщества: ресурсом для осмысления истории под Божьим провидением, критикой идолопоклонства без скатывания к партийности и поддержанием надежды, которая не является ни наивным оптимизмом, ни параноидальной подозрительностью.</a:t>
            </a:r>
            <a:endParaRPr lang="en-US"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2"/>
          <a:srcRect l="14861" r="14861"/>
          <a:stretch/>
        </p:blipFill>
        <p:spPr>
          <a:xfrm>
            <a:off x="8644268" y="4268057"/>
            <a:ext cx="3066755" cy="2300066"/>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405809" y="3143673"/>
            <a:ext cx="11380381" cy="954107"/>
          </a:xfrm>
          <a:prstGeom prst="rect">
            <a:avLst/>
          </a:prstGeom>
        </p:spPr>
        <p:txBody>
          <a:bodyPr wrap="square">
            <a:spAutoFit/>
          </a:bodyPr>
          <a:lstStyle/>
          <a:p>
            <a:pPr algn="ctr"/>
            <a:r>
              <a:rPr lang="ru-RU" sz="2800" b="1" dirty="0">
                <a:solidFill>
                  <a:schemeClr val="accent5">
                    <a:lumMod val="50000"/>
                  </a:schemeClr>
                </a:solidFill>
                <a:ea typeface="Calibri" panose="020F0502020204030204" pitchFamily="34" charset="0"/>
                <a:cs typeface="Arial" panose="020B0604020202020204" pitchFamily="34" charset="0"/>
              </a:rPr>
              <a:t>Как адвентистская проповедь может оставаться пророчески смелой, не становясь при этом политически реактивной или конспирологической? </a:t>
            </a:r>
            <a:endParaRPr lang="en-US" sz="2800" b="1" dirty="0">
              <a:solidFill>
                <a:schemeClr val="accent5">
                  <a:lumMod val="50000"/>
                </a:schemeClr>
              </a:solidFill>
            </a:endParaRPr>
          </a:p>
        </p:txBody>
      </p:sp>
      <p:sp>
        <p:nvSpPr>
          <p:cNvPr id="7" name="Rectangle 6"/>
          <p:cNvSpPr/>
          <p:nvPr/>
        </p:nvSpPr>
        <p:spPr>
          <a:xfrm>
            <a:off x="187595" y="1395549"/>
            <a:ext cx="5231220" cy="1661993"/>
          </a:xfrm>
          <a:prstGeom prst="rect">
            <a:avLst/>
          </a:prstGeom>
        </p:spPr>
        <p:txBody>
          <a:bodyPr wrap="square">
            <a:spAutoFit/>
          </a:bodyPr>
          <a:lstStyle/>
          <a:p>
            <a:pPr algn="ctr"/>
            <a:r>
              <a:rPr lang="ru-RU" dirty="0">
                <a:solidFill>
                  <a:srgbClr val="FF0000"/>
                </a:solidFill>
                <a:cs typeface="Arial" panose="020B0604020202020204" pitchFamily="34" charset="0"/>
              </a:rPr>
              <a:t>!! РИСК !! </a:t>
            </a:r>
          </a:p>
          <a:p>
            <a:pPr algn="ctr"/>
            <a:r>
              <a:rPr lang="ru-RU" sz="2000" b="1" dirty="0">
                <a:solidFill>
                  <a:srgbClr val="FF0000"/>
                </a:solidFill>
                <a:effectLst>
                  <a:outerShdw blurRad="38100" dist="38100" dir="2700000" algn="tl">
                    <a:srgbClr val="000000">
                      <a:alpha val="43137"/>
                    </a:srgbClr>
                  </a:outerShdw>
                </a:effectLst>
                <a:cs typeface="Arial" panose="020B0604020202020204" pitchFamily="34" charset="0"/>
              </a:rPr>
              <a:t>ПОЛИТИЧЕСКОЕ ПРИМЕНЕНИЕ</a:t>
            </a:r>
          </a:p>
          <a:p>
            <a:pPr algn="ctr"/>
            <a:r>
              <a:rPr lang="ru-RU" sz="1600" dirty="0">
                <a:cs typeface="Arial" panose="020B0604020202020204" pitchFamily="34" charset="0"/>
              </a:rPr>
              <a:t>Апокалиптические образы </a:t>
            </a:r>
            <a:r>
              <a:rPr lang="ru-RU" sz="1600" dirty="0"/>
              <a:t>проецируются на нынешних политических деятелей, партии или политические события таким образом, что это отражает логику культурных войн, а не библейское вероучение</a:t>
            </a:r>
            <a:endParaRPr lang="en-US" sz="1600" dirty="0"/>
          </a:p>
        </p:txBody>
      </p:sp>
      <p:sp>
        <p:nvSpPr>
          <p:cNvPr id="8" name="Rectangle 7"/>
          <p:cNvSpPr/>
          <p:nvPr/>
        </p:nvSpPr>
        <p:spPr>
          <a:xfrm>
            <a:off x="5418815" y="1395549"/>
            <a:ext cx="6553200" cy="1661993"/>
          </a:xfrm>
          <a:prstGeom prst="rect">
            <a:avLst/>
          </a:prstGeom>
        </p:spPr>
        <p:txBody>
          <a:bodyPr wrap="square">
            <a:spAutoFit/>
          </a:bodyPr>
          <a:lstStyle/>
          <a:p>
            <a:pPr algn="ctr"/>
            <a:r>
              <a:rPr lang="ru-RU" dirty="0">
                <a:solidFill>
                  <a:srgbClr val="FF0000"/>
                </a:solidFill>
                <a:cs typeface="Arial" panose="020B0604020202020204" pitchFamily="34" charset="0"/>
              </a:rPr>
              <a:t>!! РИСК !! </a:t>
            </a:r>
          </a:p>
          <a:p>
            <a:pPr algn="ctr"/>
            <a:r>
              <a:rPr lang="ru-RU" sz="2000" b="1" dirty="0">
                <a:solidFill>
                  <a:srgbClr val="FF0000"/>
                </a:solidFill>
                <a:effectLst>
                  <a:outerShdw blurRad="38100" dist="38100" dir="2700000" algn="tl">
                    <a:srgbClr val="000000">
                      <a:alpha val="43137"/>
                    </a:srgbClr>
                  </a:outerShdw>
                </a:effectLst>
                <a:cs typeface="Arial" panose="020B0604020202020204" pitchFamily="34" charset="0"/>
              </a:rPr>
              <a:t>КОНСПИРОЛОГИЧЕСКОЕ ВООБРАЖЕНИЕ</a:t>
            </a:r>
          </a:p>
          <a:p>
            <a:pPr algn="ctr"/>
            <a:r>
              <a:rPr lang="ru-RU" sz="1600" dirty="0"/>
              <a:t>Апокалиптические мотивы разоблачения и преследования используются для того, чтобы представить сложные социальные проблемы как продукт злонамеренных элит и тайных заговоров, а не как арену для разумного этического осмысления и коллективной ответственности</a:t>
            </a:r>
            <a:endParaRPr lang="en-US" sz="1400" dirty="0"/>
          </a:p>
        </p:txBody>
      </p:sp>
    </p:spTree>
    <p:extLst>
      <p:ext uri="{BB962C8B-B14F-4D97-AF65-F5344CB8AC3E}">
        <p14:creationId xmlns:p14="http://schemas.microsoft.com/office/powerpoint/2010/main" val="12617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22" presetClass="entr" presetSubtype="8"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55699"/>
          </a:xfrm>
          <a:solidFill>
            <a:schemeClr val="accent5">
              <a:lumMod val="50000"/>
            </a:schemeClr>
          </a:solidFill>
        </p:spPr>
        <p:txBody>
          <a:bodyPr>
            <a:norm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ПРЕДВАРИТЕЛЬНЫЕ ТРЕБОВАНИЯ</a:t>
            </a:r>
            <a:endParaRPr lang="en-US"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4" name="Rectangle 3"/>
          <p:cNvSpPr/>
          <p:nvPr/>
        </p:nvSpPr>
        <p:spPr>
          <a:xfrm>
            <a:off x="260911" y="1277885"/>
            <a:ext cx="6282130" cy="5386090"/>
          </a:xfrm>
          <a:prstGeom prst="rect">
            <a:avLst/>
          </a:prstGeom>
        </p:spPr>
        <p:txBody>
          <a:bodyPr wrap="square">
            <a:spAutoFit/>
          </a:bodyPr>
          <a:lstStyle/>
          <a:p>
            <a:pPr>
              <a:spcAft>
                <a:spcPts val="600"/>
              </a:spcAft>
            </a:pPr>
            <a:r>
              <a:rPr lang="ru-RU" dirty="0"/>
              <a:t>Адвентистская проповедь на апокалиптические темы в публичной сфере должна соответствовать четырем взаимосвязанным критериям. Она должна быть:</a:t>
            </a:r>
            <a:endParaRPr lang="ru-RU" dirty="0">
              <a:latin typeface="Calibri" panose="020F0502020204030204" pitchFamily="34" charset="0"/>
              <a:ea typeface="Calibri" panose="020F0502020204030204" pitchFamily="34" charset="0"/>
              <a:cs typeface="Calibri" panose="020F0502020204030204" pitchFamily="34" charset="0"/>
            </a:endParaRPr>
          </a:p>
          <a:p>
            <a:pPr marL="285750" indent="-285750">
              <a:spcAft>
                <a:spcPts val="600"/>
              </a:spcAft>
              <a:buFont typeface="Wingdings" panose="05000000000000000000" pitchFamily="2" charset="2"/>
              <a:buChar char="§"/>
            </a:pPr>
            <a:r>
              <a:rPr lang="ru-RU" b="1" dirty="0"/>
              <a:t>христоцентричной</a:t>
            </a:r>
            <a:r>
              <a:rPr lang="ru-RU" dirty="0"/>
              <a:t> (все символы, временные рамки и суды должны интерпретироваться в связи с распятым и воскресшим Христом и Его миссией)</a:t>
            </a:r>
          </a:p>
          <a:p>
            <a:pPr marL="285750" indent="-285750">
              <a:spcAft>
                <a:spcPts val="600"/>
              </a:spcAft>
              <a:buFont typeface="Wingdings" panose="05000000000000000000" pitchFamily="2" charset="2"/>
              <a:buChar char="§"/>
            </a:pPr>
            <a:r>
              <a:rPr lang="ru-RU" b="1" dirty="0"/>
              <a:t>исторически обоснованной </a:t>
            </a:r>
            <a:r>
              <a:rPr lang="ru-RU" dirty="0"/>
              <a:t>(тщательная экзегеза и изучение истории толкования </a:t>
            </a:r>
            <a:r>
              <a:rPr lang="ru-RU" dirty="0">
                <a:latin typeface="Times New Roman" panose="02020603050405020304" pitchFamily="18" charset="0"/>
                <a:cs typeface="Times New Roman" panose="02020603050405020304" pitchFamily="18" charset="0"/>
              </a:rPr>
              <a:t>—</a:t>
            </a:r>
            <a:r>
              <a:rPr lang="ru-RU" dirty="0"/>
              <a:t> символический язык возникает из конкретных социально-политических условий и отвечает им)</a:t>
            </a:r>
          </a:p>
          <a:p>
            <a:pPr marL="285750" indent="-285750">
              <a:spcAft>
                <a:spcPts val="600"/>
              </a:spcAft>
              <a:buFont typeface="Wingdings" panose="05000000000000000000" pitchFamily="2" charset="2"/>
              <a:buChar char="§"/>
            </a:pPr>
            <a:r>
              <a:rPr lang="ru-RU" b="1" dirty="0"/>
              <a:t>этически ориентированной </a:t>
            </a:r>
            <a:r>
              <a:rPr lang="ru-RU" dirty="0"/>
              <a:t>(не столько удовлетворение любопытства о будущем или обозначение политических/идеологических врагов, сколько формирование сообщества веры с христоподобным характером)</a:t>
            </a:r>
          </a:p>
          <a:p>
            <a:pPr marL="285750" indent="-285750">
              <a:spcAft>
                <a:spcPts val="600"/>
              </a:spcAft>
              <a:buFont typeface="Wingdings" panose="05000000000000000000" pitchFamily="2" charset="2"/>
              <a:buChar char="§"/>
            </a:pPr>
            <a:r>
              <a:rPr lang="ru-RU" b="1" dirty="0"/>
              <a:t>риторически сдержанной </a:t>
            </a:r>
            <a:r>
              <a:rPr lang="ru-RU" dirty="0"/>
              <a:t>(дисциплинированный отказ от преувеличения, сенсационализма или утверждений, превосходящих непосредственное содержание текста)</a:t>
            </a:r>
          </a:p>
        </p:txBody>
      </p:sp>
      <p:pic>
        <p:nvPicPr>
          <p:cNvPr id="3" name="Picture 2"/>
          <p:cNvPicPr>
            <a:picLocks noChangeAspect="1"/>
          </p:cNvPicPr>
          <p:nvPr/>
        </p:nvPicPr>
        <p:blipFill rotWithShape="1">
          <a:blip r:embed="rId2"/>
          <a:srcRect l="6226" t="-500" r="31090" b="500"/>
          <a:stretch/>
        </p:blipFill>
        <p:spPr>
          <a:xfrm>
            <a:off x="6901444" y="1511565"/>
            <a:ext cx="4980675" cy="4980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7928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БОГОСЛОВСКИЕ ОСНОВАНИЯ</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ИСТОРИЦИЗМ КАК ТЕОЛОГИЧЕСКИЙ МЕТОД</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4" name="Rectangle 3"/>
          <p:cNvSpPr/>
          <p:nvPr/>
        </p:nvSpPr>
        <p:spPr>
          <a:xfrm>
            <a:off x="389486" y="4225882"/>
            <a:ext cx="4365393" cy="2573868"/>
          </a:xfrm>
          <a:prstGeom prst="rect">
            <a:avLst/>
          </a:prstGeom>
        </p:spPr>
        <p:txBody>
          <a:bodyPr wrap="square">
            <a:spAutoFit/>
          </a:bodyPr>
          <a:lstStyle/>
          <a:p>
            <a:pPr>
              <a:spcAft>
                <a:spcPts val="600"/>
              </a:spcAft>
            </a:pPr>
            <a:r>
              <a:rPr lang="ru-RU" sz="2800" b="1" dirty="0"/>
              <a:t>ИСТОРИЦИЗМ</a:t>
            </a:r>
          </a:p>
          <a:p>
            <a:pPr>
              <a:spcAft>
                <a:spcPts val="600"/>
              </a:spcAft>
            </a:pPr>
            <a:r>
              <a:rPr lang="ru-RU" sz="2000" dirty="0">
                <a:solidFill>
                  <a:srgbClr val="FF0000"/>
                </a:solidFill>
                <a:latin typeface="Times New Roman" panose="02020603050405020304" pitchFamily="18" charset="0"/>
                <a:cs typeface="Times New Roman" panose="02020603050405020304" pitchFamily="18" charset="0"/>
              </a:rPr>
              <a:t>≠  </a:t>
            </a:r>
            <a:r>
              <a:rPr lang="ru-RU" sz="2000" dirty="0">
                <a:solidFill>
                  <a:srgbClr val="FF0000"/>
                </a:solidFill>
              </a:rPr>
              <a:t>инструмент политической дешифровки для выявления современных злодеев</a:t>
            </a:r>
          </a:p>
          <a:p>
            <a:pPr>
              <a:spcAft>
                <a:spcPts val="600"/>
              </a:spcAft>
            </a:pPr>
            <a:r>
              <a:rPr lang="ru-RU" sz="2000" dirty="0">
                <a:solidFill>
                  <a:schemeClr val="accent1">
                    <a:lumMod val="50000"/>
                  </a:schemeClr>
                </a:solidFill>
              </a:rPr>
              <a:t>= теологический метод, основанный на Божьем суверенитете над историей</a:t>
            </a:r>
            <a:endParaRPr lang="ru-RU" sz="2000" dirty="0">
              <a:solidFill>
                <a:schemeClr val="accent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Rectangle 4"/>
          <p:cNvSpPr/>
          <p:nvPr/>
        </p:nvSpPr>
        <p:spPr>
          <a:xfrm>
            <a:off x="5019040" y="1629104"/>
            <a:ext cx="6952241" cy="5170646"/>
          </a:xfrm>
          <a:prstGeom prst="rect">
            <a:avLst/>
          </a:prstGeom>
        </p:spPr>
        <p:txBody>
          <a:bodyPr wrap="square">
            <a:spAutoFit/>
          </a:bodyPr>
          <a:lstStyle/>
          <a:p>
            <a:pPr>
              <a:spcAft>
                <a:spcPts val="600"/>
              </a:spcAft>
            </a:pPr>
            <a:r>
              <a:rPr lang="ru-RU" sz="1600" dirty="0"/>
              <a:t>Божий Дух осветил каждую страницу Священного Писания, но на отдельных братьев оно производит слабое впечатление, потому что недостаточно понято ими. Когда происходит потрясение через проникновение ложных учений, эти поверхностные читатели, не утвержденные ни в чем, становятся похожими на зыбучий песок. </a:t>
            </a:r>
            <a:r>
              <a:rPr lang="ru-RU" sz="1600" b="1" dirty="0"/>
              <a:t>Они могут занять любую позицию, соответствующую чувству горечи, которое их наполняет… </a:t>
            </a:r>
            <a:r>
              <a:rPr lang="ru-RU" sz="1600" dirty="0"/>
              <a:t>Необходимо изучать Книги Даниила и Откровение, а также и другие пророчества Ветхого и Нового Заветов. Пусть в наших жилищах сияет свет. Об этом мы должны молиться. Святой Дух, сияя на святые страницы, откроет наше разумение, дабы мы узнали, что есть истина… </a:t>
            </a:r>
          </a:p>
          <a:p>
            <a:pPr>
              <a:spcAft>
                <a:spcPts val="600"/>
              </a:spcAft>
            </a:pPr>
            <a:r>
              <a:rPr lang="ru-RU" sz="1600" dirty="0"/>
              <a:t>Необходимо намного более тщательное изучение Слова Божьего. Как никогда прежде в истории нашего движения именно теперь </a:t>
            </a:r>
            <a:r>
              <a:rPr lang="ru-RU" sz="1600" b="1" dirty="0"/>
              <a:t>следует уделять особенное внимание Книге Даниила и Откровению</a:t>
            </a:r>
            <a:r>
              <a:rPr lang="ru-RU" sz="1600" dirty="0"/>
              <a:t>. Иногда нам нужно </a:t>
            </a:r>
            <a:r>
              <a:rPr lang="ru-RU" sz="1600" b="1" dirty="0"/>
              <a:t>меньше говорить о власти Рима, о папстве, но больше привлекать внимание к тому, что писали пророки и апостолы под влиянием Святого Духа Божьего. Святой Дух так преподнес фактический материал, чтобы и в передаваемом пророчестве, и в описываемых событиях показать, что смертному человеческому существу следует держаться в тени, сокрыться в Христе, а возвеличить надо Господа Бога и Его законы</a:t>
            </a:r>
            <a:r>
              <a:rPr lang="ru-RU" sz="1600" dirty="0"/>
              <a:t>.</a:t>
            </a:r>
          </a:p>
          <a:p>
            <a:pPr algn="r"/>
            <a:r>
              <a:rPr lang="ru-RU" sz="1600" dirty="0"/>
              <a:t>Эллен Уайт, </a:t>
            </a:r>
            <a:r>
              <a:rPr lang="ru-RU" sz="1600" i="1" dirty="0"/>
              <a:t>Свидетельства для проповедников</a:t>
            </a:r>
            <a:r>
              <a:rPr lang="ru-RU" sz="1600" dirty="0"/>
              <a:t>, с. 112</a:t>
            </a:r>
            <a:endParaRPr lang="en-US" sz="1600" dirty="0"/>
          </a:p>
        </p:txBody>
      </p:sp>
      <p:pic>
        <p:nvPicPr>
          <p:cNvPr id="6" name="Picture 5"/>
          <p:cNvPicPr>
            <a:picLocks noChangeAspect="1"/>
          </p:cNvPicPr>
          <p:nvPr/>
        </p:nvPicPr>
        <p:blipFill>
          <a:blip r:embed="rId2"/>
          <a:stretch>
            <a:fillRect/>
          </a:stretch>
        </p:blipFill>
        <p:spPr>
          <a:xfrm>
            <a:off x="733876" y="1629104"/>
            <a:ext cx="3423042" cy="24721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1162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БОГОСЛОВСКИЕ ОСНОВАНИЯ</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МЕТАНАРРАТИВЫ, ПРИДАЮЩИЕ СВЯЗНОСТЬ ВЕСТИ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7" name="Rectangle 6"/>
          <p:cNvSpPr/>
          <p:nvPr/>
        </p:nvSpPr>
        <p:spPr>
          <a:xfrm>
            <a:off x="230430" y="1633485"/>
            <a:ext cx="7978850" cy="5001369"/>
          </a:xfrm>
          <a:prstGeom prst="rect">
            <a:avLst/>
          </a:prstGeom>
        </p:spPr>
        <p:txBody>
          <a:bodyPr wrap="square">
            <a:spAutoFit/>
          </a:bodyPr>
          <a:lstStyle/>
          <a:p>
            <a:pPr marL="285750" indent="-285750">
              <a:spcAft>
                <a:spcPts val="600"/>
              </a:spcAft>
              <a:buFont typeface="Wingdings" panose="05000000000000000000" pitchFamily="2" charset="2"/>
              <a:buChar char="§"/>
            </a:pPr>
            <a:r>
              <a:rPr lang="ru-RU" b="1" dirty="0"/>
              <a:t>ВЕЛИКАЯ БОРЬБА</a:t>
            </a:r>
            <a:endParaRPr lang="ru-RU" dirty="0"/>
          </a:p>
          <a:p>
            <a:pPr>
              <a:spcAft>
                <a:spcPts val="600"/>
              </a:spcAft>
            </a:pPr>
            <a:r>
              <a:rPr lang="ru-RU" sz="1600" dirty="0"/>
              <a:t>Великая борьба фокусируется на характере Бога как любящего и справедливого, противостоящего обвинениям сатаны через жизнь, смерть и небесное служение Христа; современные конспирологические прочтения переворачивают этот фокус, помещая в центр внимания светские силы, тенденции и даже конкретных политических деятелей.</a:t>
            </a:r>
          </a:p>
          <a:p>
            <a:pPr marL="285750" indent="-285750">
              <a:spcAft>
                <a:spcPts val="600"/>
              </a:spcAft>
              <a:buFont typeface="Wingdings" panose="05000000000000000000" pitchFamily="2" charset="2"/>
              <a:buChar char="§"/>
            </a:pPr>
            <a:r>
              <a:rPr lang="ru-RU" b="1" dirty="0"/>
              <a:t>СВЯТИЛИЩЕ</a:t>
            </a:r>
          </a:p>
          <a:p>
            <a:pPr>
              <a:spcAft>
                <a:spcPts val="600"/>
              </a:spcAft>
            </a:pPr>
            <a:r>
              <a:rPr lang="ru-RU" sz="1600" dirty="0"/>
              <a:t>Доктрины о святилище и следственном суде еще больше укореняют апокалиптическую теологию адвентистов в теоцентрическом прочтении: оба учения направляют внимание исследователей на Божью судебную деятельность, а не на человеческие политические интриги; мотив святилища в книгах Даниила и Откровении последовательно подчеркивает пребывание Бога с человечеством, посредничество Христа и окончательное разрешение проблемы греха.</a:t>
            </a:r>
          </a:p>
          <a:p>
            <a:pPr marL="285750" indent="-285750">
              <a:spcAft>
                <a:spcPts val="600"/>
              </a:spcAft>
              <a:buFont typeface="Wingdings" panose="05000000000000000000" pitchFamily="2" charset="2"/>
              <a:buChar char="§"/>
            </a:pPr>
            <a:r>
              <a:rPr lang="ru-RU" b="1" dirty="0"/>
              <a:t>ТРЕХАНГЕЛЬСКАЯ ВЕСТЬ</a:t>
            </a:r>
          </a:p>
          <a:p>
            <a:pPr>
              <a:spcAft>
                <a:spcPts val="600"/>
              </a:spcAft>
            </a:pPr>
            <a:r>
              <a:rPr lang="ru-RU" sz="1600" dirty="0"/>
              <a:t>Когда адвентисты интерпретируют послания трех ангелов из Откровения 14 через призму святилища и суда, они помещают эсхатологию в контекст поклонения, а не политики. Призыв «убойтесь Бога и воздайте Ему славу, ибо наступил час суда Его» (Откр. 14:7) призывает людей к правильным отношениям с божественным Судьей, а не к политическому союзу против предполагаемых врагов. </a:t>
            </a:r>
          </a:p>
        </p:txBody>
      </p:sp>
      <p:pic>
        <p:nvPicPr>
          <p:cNvPr id="8" name="Picture 7"/>
          <p:cNvPicPr>
            <a:picLocks noChangeAspect="1"/>
          </p:cNvPicPr>
          <p:nvPr/>
        </p:nvPicPr>
        <p:blipFill>
          <a:blip r:embed="rId2"/>
          <a:stretch>
            <a:fillRect/>
          </a:stretch>
        </p:blipFill>
        <p:spPr>
          <a:xfrm>
            <a:off x="8664796" y="1710200"/>
            <a:ext cx="3096280" cy="4847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488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БОГОСЛОВСКИЕ ОСНОВАНИЯ</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ДАНИИЛ И ОТКРОВЕНИЕ КАК ЛИТЕРАТУРА ПРЕМУДРОСТИ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5" name="Rectangle 4"/>
          <p:cNvSpPr/>
          <p:nvPr/>
        </p:nvSpPr>
        <p:spPr>
          <a:xfrm>
            <a:off x="5113309" y="1717521"/>
            <a:ext cx="6773892" cy="2385268"/>
          </a:xfrm>
          <a:prstGeom prst="rect">
            <a:avLst/>
          </a:prstGeom>
        </p:spPr>
        <p:txBody>
          <a:bodyPr wrap="square">
            <a:spAutoFit/>
          </a:bodyPr>
          <a:lstStyle/>
          <a:p>
            <a:pPr>
              <a:spcAft>
                <a:spcPts val="600"/>
              </a:spcAft>
            </a:pPr>
            <a:r>
              <a:rPr lang="ru-RU" dirty="0"/>
              <a:t>Даниил отвечал царю и сказал: ...</a:t>
            </a:r>
            <a:r>
              <a:rPr lang="ru-RU" b="1" dirty="0"/>
              <a:t>есть на небесах Бог, открывающий тайны</a:t>
            </a:r>
            <a:r>
              <a:rPr lang="ru-RU" dirty="0"/>
              <a:t>; и Он открыл царю Навуходоносору, что будет в последние дни. ...Ты, царь, на ложе твоем думал о том, что будет после сего, и Открывающий тайны показал тебе то, что будет. А мне тайна сия открыта не потому, чтобы я был мудрее всех живущих, но </a:t>
            </a:r>
            <a:r>
              <a:rPr lang="ru-RU" b="1" dirty="0"/>
              <a:t>для того, чтобы открыто было царю разумение и чтобы ты узнал помышления сердца твоего</a:t>
            </a:r>
            <a:r>
              <a:rPr lang="ru-RU" dirty="0"/>
              <a:t>.</a:t>
            </a:r>
          </a:p>
          <a:p>
            <a:pPr algn="r"/>
            <a:r>
              <a:rPr lang="ru-RU" i="1" dirty="0"/>
              <a:t>Дан. </a:t>
            </a:r>
            <a:r>
              <a:rPr lang="en-US" i="1" dirty="0"/>
              <a:t>2:27-30</a:t>
            </a:r>
            <a:endParaRPr lang="en-US" sz="1600" i="1" dirty="0"/>
          </a:p>
        </p:txBody>
      </p:sp>
      <p:pic>
        <p:nvPicPr>
          <p:cNvPr id="3" name="Picture 2"/>
          <p:cNvPicPr>
            <a:picLocks noChangeAspect="1"/>
          </p:cNvPicPr>
          <p:nvPr/>
        </p:nvPicPr>
        <p:blipFill>
          <a:blip r:embed="rId2"/>
          <a:stretch>
            <a:fillRect/>
          </a:stretch>
        </p:blipFill>
        <p:spPr>
          <a:xfrm>
            <a:off x="399855" y="1717521"/>
            <a:ext cx="4253078" cy="238526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3"/>
          <a:stretch>
            <a:fillRect/>
          </a:stretch>
        </p:blipFill>
        <p:spPr>
          <a:xfrm>
            <a:off x="173610" y="4458235"/>
            <a:ext cx="1947420" cy="2252897"/>
          </a:xfrm>
          <a:prstGeom prst="rect">
            <a:avLst/>
          </a:prstGeom>
        </p:spPr>
      </p:pic>
      <p:sp>
        <p:nvSpPr>
          <p:cNvPr id="9" name="Rounded Rectangular Callout 8"/>
          <p:cNvSpPr/>
          <p:nvPr/>
        </p:nvSpPr>
        <p:spPr>
          <a:xfrm>
            <a:off x="2309566" y="4344527"/>
            <a:ext cx="6042582" cy="2366605"/>
          </a:xfrm>
          <a:prstGeom prst="wedgeRoundRectCallout">
            <a:avLst>
              <a:gd name="adj1" fmla="val -56556"/>
              <a:gd name="adj2" fmla="val 17050"/>
              <a:gd name="adj3" fmla="val 16667"/>
            </a:avLst>
          </a:prstGeom>
          <a:ln>
            <a:solidFill>
              <a:schemeClr val="accent1"/>
            </a:solidFill>
          </a:ln>
        </p:spPr>
        <p:txBody>
          <a:bodyPr wrap="square">
            <a:spAutoFit/>
          </a:bodyPr>
          <a:lstStyle/>
          <a:p>
            <a:r>
              <a:rPr lang="ru-RU" sz="1600" dirty="0"/>
              <a:t>Апокалиптическая литература использует «символическое сжатие» — множество исторических реальностей и богословских истин, сжатых в единые образы. Зверь из моря в Откровении 13 одновременно вызывает в памяти Римскую империю, череду империй в Данииле 7, чудовище хаоса из древневосточной мифологии и любую систему власти, требующую поклонения, по праву принадлежащего только Богу</a:t>
            </a:r>
            <a:r>
              <a:rPr lang="en-US" sz="1600" dirty="0"/>
              <a:t>.</a:t>
            </a:r>
          </a:p>
          <a:p>
            <a:pPr algn="ctr">
              <a:spcBef>
                <a:spcPts val="600"/>
              </a:spcBef>
            </a:pPr>
            <a:r>
              <a:rPr lang="ru-RU" sz="1600" i="1" dirty="0"/>
              <a:t>Жак Дюкан</a:t>
            </a:r>
            <a:endParaRPr lang="en-US" sz="1600" i="1" dirty="0"/>
          </a:p>
        </p:txBody>
      </p:sp>
      <p:sp>
        <p:nvSpPr>
          <p:cNvPr id="10" name="Rectangle 9"/>
          <p:cNvSpPr/>
          <p:nvPr/>
        </p:nvSpPr>
        <p:spPr>
          <a:xfrm>
            <a:off x="9034020" y="4512166"/>
            <a:ext cx="2758911" cy="2031325"/>
          </a:xfrm>
          <a:prstGeom prst="rect">
            <a:avLst/>
          </a:prstGeom>
        </p:spPr>
        <p:txBody>
          <a:bodyPr wrap="square">
            <a:spAutoFit/>
          </a:bodyPr>
          <a:lstStyle/>
          <a:p>
            <a:r>
              <a:rPr lang="ru-RU" dirty="0">
                <a:ea typeface="Calibri" panose="020F0502020204030204" pitchFamily="34" charset="0"/>
                <a:cs typeface="Arial" panose="020B0604020202020204" pitchFamily="34" charset="0"/>
              </a:rPr>
              <a:t>Видения не просто предсказывают, что произойдет; они формируют то, </a:t>
            </a:r>
            <a:r>
              <a:rPr lang="ru-RU" dirty="0">
                <a:solidFill>
                  <a:srgbClr val="FF0000"/>
                </a:solidFill>
                <a:ea typeface="Calibri" panose="020F0502020204030204" pitchFamily="34" charset="0"/>
                <a:cs typeface="Arial" panose="020B0604020202020204" pitchFamily="34" charset="0"/>
              </a:rPr>
              <a:t>как верующие должны реагировать на происходящее</a:t>
            </a:r>
            <a:r>
              <a:rPr lang="en-PH" dirty="0">
                <a:ea typeface="Calibri" panose="020F0502020204030204" pitchFamily="34" charset="0"/>
                <a:cs typeface="Arial" panose="020B0604020202020204" pitchFamily="34" charset="0"/>
              </a:rPr>
              <a:t>!</a:t>
            </a:r>
            <a:endParaRPr lang="en-US" dirty="0"/>
          </a:p>
        </p:txBody>
      </p:sp>
    </p:spTree>
    <p:extLst>
      <p:ext uri="{BB962C8B-B14F-4D97-AF65-F5344CB8AC3E}">
        <p14:creationId xmlns:p14="http://schemas.microsoft.com/office/powerpoint/2010/main" val="2001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БОГОСЛОВСКИЕ ОСНОВАНИЯ</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УТВЕРЖДЕНИЕ ИДЕНТИЧНОСТИ И ВОСПИТАНИЕ СТОЙКОСТИ</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7" name="Rectangle 6"/>
          <p:cNvSpPr/>
          <p:nvPr/>
        </p:nvSpPr>
        <p:spPr>
          <a:xfrm>
            <a:off x="6212264" y="1661982"/>
            <a:ext cx="5514680" cy="1061829"/>
          </a:xfrm>
          <a:prstGeom prst="rect">
            <a:avLst/>
          </a:prstGeom>
        </p:spPr>
        <p:txBody>
          <a:bodyPr wrap="square">
            <a:spAutoFit/>
          </a:bodyPr>
          <a:lstStyle/>
          <a:p>
            <a:pPr>
              <a:spcAft>
                <a:spcPts val="600"/>
              </a:spcAft>
            </a:pPr>
            <a:r>
              <a:rPr lang="ru-RU" sz="2000" dirty="0"/>
              <a:t>Здесь терпение (</a:t>
            </a:r>
            <a:r>
              <a:rPr lang="el-GR" sz="2000" dirty="0">
                <a:solidFill>
                  <a:srgbClr val="FF0000"/>
                </a:solidFill>
              </a:rPr>
              <a:t>ὑπομονὴ</a:t>
            </a:r>
            <a:r>
              <a:rPr lang="ru-RU" sz="2000" dirty="0"/>
              <a:t>) святых, соблюдающих заповеди Божии и веру в Иисуса</a:t>
            </a:r>
            <a:r>
              <a:rPr lang="en-US" sz="2000" dirty="0"/>
              <a:t>!</a:t>
            </a:r>
          </a:p>
          <a:p>
            <a:pPr algn="r">
              <a:spcAft>
                <a:spcPts val="600"/>
              </a:spcAft>
            </a:pPr>
            <a:r>
              <a:rPr lang="ru-RU" i="1" dirty="0"/>
              <a:t>Откр</a:t>
            </a:r>
            <a:r>
              <a:rPr lang="en-US" i="1" dirty="0"/>
              <a:t>. 14:12</a:t>
            </a:r>
            <a:endParaRPr lang="ru-RU" sz="1600" i="1" dirty="0"/>
          </a:p>
        </p:txBody>
      </p:sp>
      <p:pic>
        <p:nvPicPr>
          <p:cNvPr id="3" name="Picture 2"/>
          <p:cNvPicPr>
            <a:picLocks noChangeAspect="1"/>
          </p:cNvPicPr>
          <p:nvPr/>
        </p:nvPicPr>
        <p:blipFill>
          <a:blip r:embed="rId2"/>
          <a:stretch>
            <a:fillRect/>
          </a:stretch>
        </p:blipFill>
        <p:spPr>
          <a:xfrm>
            <a:off x="194773" y="1661982"/>
            <a:ext cx="2781116" cy="2160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a:stretch>
            <a:fillRect/>
          </a:stretch>
        </p:blipFill>
        <p:spPr>
          <a:xfrm rot="324202">
            <a:off x="2114757" y="2839090"/>
            <a:ext cx="3329218" cy="2160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stretch>
            <a:fillRect/>
          </a:stretch>
        </p:blipFill>
        <p:spPr>
          <a:xfrm>
            <a:off x="194773" y="4615589"/>
            <a:ext cx="3651363" cy="2060107"/>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5901179" y="2935365"/>
            <a:ext cx="5825765" cy="3770263"/>
          </a:xfrm>
          <a:prstGeom prst="rect">
            <a:avLst/>
          </a:prstGeom>
        </p:spPr>
        <p:txBody>
          <a:bodyPr wrap="square">
            <a:spAutoFit/>
          </a:bodyPr>
          <a:lstStyle/>
          <a:p>
            <a:pPr marL="285750" indent="-285750">
              <a:spcAft>
                <a:spcPts val="600"/>
              </a:spcAft>
              <a:buFont typeface="Wingdings" panose="05000000000000000000" pitchFamily="2" charset="2"/>
              <a:buChar char="§"/>
            </a:pPr>
            <a:r>
              <a:rPr lang="ru-RU" dirty="0">
                <a:solidFill>
                  <a:schemeClr val="accent1">
                    <a:lumMod val="50000"/>
                  </a:schemeClr>
                </a:solidFill>
                <a:ea typeface="Calibri" panose="020F0502020204030204" pitchFamily="34" charset="0"/>
                <a:cs typeface="Arial" panose="020B0604020202020204" pitchFamily="34" charset="0"/>
              </a:rPr>
              <a:t>Апокалиптическая литература</a:t>
            </a:r>
            <a:r>
              <a:rPr lang="ru-RU" dirty="0">
                <a:ea typeface="Calibri" panose="020F0502020204030204" pitchFamily="34" charset="0"/>
                <a:cs typeface="Arial" panose="020B0604020202020204" pitchFamily="34" charset="0"/>
              </a:rPr>
              <a:t> функционирует через </a:t>
            </a:r>
            <a:r>
              <a:rPr lang="ru-RU" b="1" dirty="0">
                <a:ea typeface="Calibri" panose="020F0502020204030204" pitchFamily="34" charset="0"/>
                <a:cs typeface="Arial" panose="020B0604020202020204" pitchFamily="34" charset="0"/>
              </a:rPr>
              <a:t>«память Завета» </a:t>
            </a:r>
            <a:r>
              <a:rPr lang="ru-RU" dirty="0">
                <a:ea typeface="Calibri" panose="020F0502020204030204" pitchFamily="34" charset="0"/>
                <a:cs typeface="Arial" panose="020B0604020202020204" pitchFamily="34" charset="0"/>
              </a:rPr>
              <a:t>(постоянные отсылки к более ранним библейским текстам и темам) и основывает эсхатологическую надежду на доказанной во многих исторических обстоятельствах </a:t>
            </a:r>
            <a:r>
              <a:rPr lang="ru-RU" b="1" dirty="0">
                <a:ea typeface="Calibri" panose="020F0502020204030204" pitchFamily="34" charset="0"/>
                <a:cs typeface="Arial" panose="020B0604020202020204" pitchFamily="34" charset="0"/>
              </a:rPr>
              <a:t>верности Бога </a:t>
            </a:r>
            <a:r>
              <a:rPr lang="ru-RU" dirty="0">
                <a:ea typeface="Calibri" panose="020F0502020204030204" pitchFamily="34" charset="0"/>
                <a:cs typeface="Arial" panose="020B0604020202020204" pitchFamily="34" charset="0"/>
              </a:rPr>
              <a:t>(Бог, выведший Свой народ из Египта, сохранивший верный остаток в Вавилоне и воскресивший Иисуса из мертвых, обязательно завершит обещанное восстановление!)</a:t>
            </a:r>
          </a:p>
          <a:p>
            <a:pPr marL="285750" indent="-285750">
              <a:spcAft>
                <a:spcPts val="600"/>
              </a:spcAft>
              <a:buFont typeface="Wingdings" panose="05000000000000000000" pitchFamily="2" charset="2"/>
              <a:buChar char="§"/>
            </a:pPr>
            <a:r>
              <a:rPr lang="ru-RU" dirty="0">
                <a:solidFill>
                  <a:schemeClr val="accent1">
                    <a:lumMod val="50000"/>
                  </a:schemeClr>
                </a:solidFill>
                <a:ea typeface="Calibri" panose="020F0502020204030204" pitchFamily="34" charset="0"/>
                <a:cs typeface="Arial" panose="020B0604020202020204" pitchFamily="34" charset="0"/>
              </a:rPr>
              <a:t>Конспирационизм,</a:t>
            </a:r>
            <a:r>
              <a:rPr lang="ru-RU" dirty="0">
                <a:ea typeface="Calibri" panose="020F0502020204030204" pitchFamily="34" charset="0"/>
                <a:cs typeface="Arial" panose="020B0604020202020204" pitchFamily="34" charset="0"/>
              </a:rPr>
              <a:t> напротив, обычно страдает от </a:t>
            </a:r>
            <a:r>
              <a:rPr lang="ru-RU" dirty="0">
                <a:solidFill>
                  <a:srgbClr val="FF0000"/>
                </a:solidFill>
                <a:ea typeface="Calibri" panose="020F0502020204030204" pitchFamily="34" charset="0"/>
                <a:cs typeface="Arial" panose="020B0604020202020204" pitchFamily="34" charset="0"/>
              </a:rPr>
              <a:t>исторической амнезии </a:t>
            </a:r>
            <a:r>
              <a:rPr lang="ru-RU" dirty="0">
                <a:ea typeface="Calibri" panose="020F0502020204030204" pitchFamily="34" charset="0"/>
                <a:cs typeface="Arial" panose="020B0604020202020204" pitchFamily="34" charset="0"/>
              </a:rPr>
              <a:t>— каждый кризис становится беспрецедентным, каждое испытание уникальным, каждый враг новым...</a:t>
            </a:r>
            <a:endParaRPr lang="en-US" dirty="0"/>
          </a:p>
        </p:txBody>
      </p:sp>
    </p:spTree>
    <p:extLst>
      <p:ext uri="{BB962C8B-B14F-4D97-AF65-F5344CB8AC3E}">
        <p14:creationId xmlns:p14="http://schemas.microsoft.com/office/powerpoint/2010/main" val="62209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2"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3599" y="1901686"/>
            <a:ext cx="3332562" cy="2889315"/>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1"/>
            <a:ext cx="12192000" cy="1450427"/>
          </a:xfrm>
          <a:solidFill>
            <a:schemeClr val="accent5">
              <a:lumMod val="50000"/>
            </a:schemeClr>
          </a:solidFill>
        </p:spPr>
        <p:txBody>
          <a:bodyPr>
            <a:noAutofit/>
          </a:bodyPr>
          <a:lstStyle/>
          <a:p>
            <a:pPr marL="180000"/>
            <a: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ВЕЛИКОЕ РАЗОЧАРОВАНИЕ</a:t>
            </a:r>
            <a:br>
              <a:rPr lang="ru-RU" sz="48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br>
            <a:r>
              <a:rPr lang="ru-RU"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rPr>
              <a:t>И ОТНОШЕНИЕ К НАЗНАЧЕНИЮ ДАТ</a:t>
            </a:r>
            <a:endParaRPr lang="en-US" sz="2400" b="1" dirty="0">
              <a:solidFill>
                <a:schemeClr val="bg1"/>
              </a:solidFill>
              <a:effectLst>
                <a:glow rad="139700">
                  <a:schemeClr val="accent2">
                    <a:satMod val="175000"/>
                    <a:alpha val="40000"/>
                  </a:schemeClr>
                </a:glow>
              </a:effectLst>
              <a:latin typeface="Calibri" panose="020F0502020204030204" pitchFamily="34" charset="0"/>
              <a:cs typeface="Calibri" panose="020F0502020204030204" pitchFamily="34" charset="0"/>
            </a:endParaRPr>
          </a:p>
        </p:txBody>
      </p:sp>
      <p:sp>
        <p:nvSpPr>
          <p:cNvPr id="5" name="Rectangle 4"/>
          <p:cNvSpPr/>
          <p:nvPr/>
        </p:nvSpPr>
        <p:spPr>
          <a:xfrm>
            <a:off x="2624634" y="4237003"/>
            <a:ext cx="2088768" cy="1107996"/>
          </a:xfrm>
          <a:prstGeom prst="rect">
            <a:avLst/>
          </a:prstGeom>
        </p:spPr>
        <p:txBody>
          <a:bodyPr wrap="square">
            <a:spAutoFit/>
          </a:bodyPr>
          <a:lstStyle/>
          <a:p>
            <a:pPr>
              <a:spcAft>
                <a:spcPts val="600"/>
              </a:spcAft>
            </a:pPr>
            <a:r>
              <a:rPr lang="en-PH" sz="6600" b="1" dirty="0">
                <a:solidFill>
                  <a:srgbClr val="FF0000"/>
                </a:solidFill>
                <a:effectLst>
                  <a:outerShdw blurRad="38100" dist="38100" dir="2700000" algn="tl">
                    <a:srgbClr val="000000">
                      <a:alpha val="43137"/>
                    </a:srgbClr>
                  </a:outerShdw>
                </a:effectLst>
              </a:rPr>
              <a:t>1844</a:t>
            </a:r>
            <a:endParaRPr lang="en-US" sz="6000" b="1" i="1" dirty="0">
              <a:solidFill>
                <a:srgbClr val="FF0000"/>
              </a:solidFill>
              <a:effectLst>
                <a:outerShdw blurRad="38100" dist="38100" dir="2700000" algn="tl">
                  <a:srgbClr val="000000">
                    <a:alpha val="43137"/>
                  </a:srgbClr>
                </a:outerShdw>
              </a:effectLst>
            </a:endParaRPr>
          </a:p>
        </p:txBody>
      </p:sp>
      <p:sp>
        <p:nvSpPr>
          <p:cNvPr id="10" name="Rectangle 9"/>
          <p:cNvSpPr/>
          <p:nvPr/>
        </p:nvSpPr>
        <p:spPr>
          <a:xfrm>
            <a:off x="1762814" y="5344999"/>
            <a:ext cx="9040304" cy="1292662"/>
          </a:xfrm>
          <a:prstGeom prst="rect">
            <a:avLst/>
          </a:prstGeom>
        </p:spPr>
        <p:txBody>
          <a:bodyPr wrap="square">
            <a:spAutoFit/>
          </a:bodyPr>
          <a:lstStyle/>
          <a:p>
            <a:pPr algn="ctr"/>
            <a:r>
              <a:rPr lang="ru-RU" dirty="0"/>
              <a:t>формирующееся поколение адвентистов между 1844 и 1863 годами развило</a:t>
            </a:r>
          </a:p>
          <a:p>
            <a:pPr algn="ctr"/>
            <a:r>
              <a:rPr lang="ru-RU" sz="2400" b="1" dirty="0">
                <a:solidFill>
                  <a:srgbClr val="FF0000"/>
                </a:solidFill>
                <a:effectLst>
                  <a:outerShdw blurRad="38100" dist="38100" dir="2700000" algn="tl">
                    <a:srgbClr val="000000">
                      <a:alpha val="43137"/>
                    </a:srgbClr>
                  </a:outerShdw>
                </a:effectLst>
              </a:rPr>
              <a:t>«эсхатологическую осторожность»</a:t>
            </a:r>
          </a:p>
          <a:p>
            <a:pPr algn="ctr"/>
            <a:r>
              <a:rPr lang="ru-RU" dirty="0"/>
              <a:t>= настороженность в отношении установления дат и определения конкретных политических деятелей как исполнителей пророчеств</a:t>
            </a:r>
            <a:endParaRPr lang="en-US" dirty="0"/>
          </a:p>
        </p:txBody>
      </p:sp>
      <p:pic>
        <p:nvPicPr>
          <p:cNvPr id="6" name="Picture 5"/>
          <p:cNvPicPr>
            <a:picLocks noChangeAspect="1"/>
          </p:cNvPicPr>
          <p:nvPr/>
        </p:nvPicPr>
        <p:blipFill>
          <a:blip r:embed="rId3"/>
          <a:stretch>
            <a:fillRect/>
          </a:stretch>
        </p:blipFill>
        <p:spPr>
          <a:xfrm>
            <a:off x="8125551" y="1798071"/>
            <a:ext cx="1260000" cy="1800000"/>
          </a:xfrm>
          <a:prstGeom prst="rect">
            <a:avLst/>
          </a:prstGeom>
        </p:spPr>
      </p:pic>
      <p:sp>
        <p:nvSpPr>
          <p:cNvPr id="7" name="Rectangle 6"/>
          <p:cNvSpPr/>
          <p:nvPr/>
        </p:nvSpPr>
        <p:spPr>
          <a:xfrm>
            <a:off x="7803206" y="3685001"/>
            <a:ext cx="1904689" cy="369332"/>
          </a:xfrm>
          <a:prstGeom prst="rect">
            <a:avLst/>
          </a:prstGeom>
        </p:spPr>
        <p:txBody>
          <a:bodyPr wrap="none">
            <a:spAutoFit/>
          </a:bodyPr>
          <a:lstStyle/>
          <a:p>
            <a:r>
              <a:rPr lang="en-PH" dirty="0"/>
              <a:t>Nelson H. Barbour</a:t>
            </a:r>
            <a:endParaRPr lang="en-US" dirty="0"/>
          </a:p>
        </p:txBody>
      </p:sp>
      <p:sp>
        <p:nvSpPr>
          <p:cNvPr id="11" name="Rectangle 10"/>
          <p:cNvSpPr/>
          <p:nvPr/>
        </p:nvSpPr>
        <p:spPr>
          <a:xfrm>
            <a:off x="5957195" y="4237003"/>
            <a:ext cx="2449977" cy="1107996"/>
          </a:xfrm>
          <a:prstGeom prst="rect">
            <a:avLst/>
          </a:prstGeom>
        </p:spPr>
        <p:txBody>
          <a:bodyPr wrap="square">
            <a:spAutoFit/>
          </a:bodyPr>
          <a:lstStyle/>
          <a:p>
            <a:pPr>
              <a:spcAft>
                <a:spcPts val="600"/>
              </a:spcAft>
            </a:pPr>
            <a:r>
              <a:rPr lang="en-PH" sz="6600" b="1" dirty="0">
                <a:effectLst>
                  <a:outerShdw blurRad="38100" dist="38100" dir="2700000" algn="tl">
                    <a:srgbClr val="000000">
                      <a:alpha val="43137"/>
                    </a:srgbClr>
                  </a:outerShdw>
                </a:effectLst>
              </a:rPr>
              <a:t>1860?</a:t>
            </a:r>
            <a:endParaRPr lang="en-US" sz="6000" b="1" i="1" dirty="0">
              <a:effectLst>
                <a:outerShdw blurRad="38100" dist="38100" dir="2700000" algn="tl">
                  <a:srgbClr val="000000">
                    <a:alpha val="43137"/>
                  </a:srgbClr>
                </a:outerShdw>
              </a:effectLst>
            </a:endParaRPr>
          </a:p>
        </p:txBody>
      </p:sp>
      <p:sp>
        <p:nvSpPr>
          <p:cNvPr id="12" name="Rectangle 11"/>
          <p:cNvSpPr/>
          <p:nvPr/>
        </p:nvSpPr>
        <p:spPr>
          <a:xfrm>
            <a:off x="9650966" y="4237003"/>
            <a:ext cx="2395945" cy="1107996"/>
          </a:xfrm>
          <a:prstGeom prst="rect">
            <a:avLst/>
          </a:prstGeom>
        </p:spPr>
        <p:txBody>
          <a:bodyPr wrap="square">
            <a:spAutoFit/>
          </a:bodyPr>
          <a:lstStyle/>
          <a:p>
            <a:pPr>
              <a:spcAft>
                <a:spcPts val="600"/>
              </a:spcAft>
            </a:pPr>
            <a:r>
              <a:rPr lang="en-PH" sz="6600" b="1" dirty="0">
                <a:effectLst>
                  <a:outerShdw blurRad="38100" dist="38100" dir="2700000" algn="tl">
                    <a:srgbClr val="000000">
                      <a:alpha val="43137"/>
                    </a:srgbClr>
                  </a:outerShdw>
                </a:effectLst>
              </a:rPr>
              <a:t>1873?</a:t>
            </a:r>
            <a:endParaRPr lang="en-US" sz="6000" b="1" i="1" dirty="0">
              <a:effectLst>
                <a:outerShdw blurRad="38100" dist="38100" dir="2700000" algn="tl">
                  <a:srgbClr val="000000">
                    <a:alpha val="43137"/>
                  </a:srgbClr>
                </a:outerShdw>
              </a:effectLst>
            </a:endParaRPr>
          </a:p>
        </p:txBody>
      </p:sp>
      <p:sp>
        <p:nvSpPr>
          <p:cNvPr id="13" name="Rectangle 12"/>
          <p:cNvSpPr/>
          <p:nvPr/>
        </p:nvSpPr>
        <p:spPr>
          <a:xfrm>
            <a:off x="9829652" y="3685001"/>
            <a:ext cx="2038571" cy="369332"/>
          </a:xfrm>
          <a:prstGeom prst="rect">
            <a:avLst/>
          </a:prstGeom>
        </p:spPr>
        <p:txBody>
          <a:bodyPr wrap="none">
            <a:spAutoFit/>
          </a:bodyPr>
          <a:lstStyle/>
          <a:p>
            <a:r>
              <a:rPr lang="en-PH" dirty="0"/>
              <a:t>Charles Taze Russell</a:t>
            </a:r>
            <a:endParaRPr lang="en-US" dirty="0"/>
          </a:p>
        </p:txBody>
      </p:sp>
      <p:sp>
        <p:nvSpPr>
          <p:cNvPr id="14" name="Right Arrow 13"/>
          <p:cNvSpPr/>
          <p:nvPr/>
        </p:nvSpPr>
        <p:spPr>
          <a:xfrm>
            <a:off x="4634672" y="4584704"/>
            <a:ext cx="1243793" cy="412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8330069" y="4645385"/>
            <a:ext cx="1243793" cy="41259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stretch>
            <a:fillRect/>
          </a:stretch>
        </p:blipFill>
        <p:spPr>
          <a:xfrm>
            <a:off x="10095922" y="1798071"/>
            <a:ext cx="1288906" cy="1800000"/>
          </a:xfrm>
          <a:prstGeom prst="rect">
            <a:avLst/>
          </a:prstGeom>
        </p:spPr>
      </p:pic>
      <p:pic>
        <p:nvPicPr>
          <p:cNvPr id="18" name="Picture 17"/>
          <p:cNvPicPr>
            <a:picLocks noChangeAspect="1"/>
          </p:cNvPicPr>
          <p:nvPr/>
        </p:nvPicPr>
        <p:blipFill>
          <a:blip r:embed="rId5"/>
          <a:stretch>
            <a:fillRect/>
          </a:stretch>
        </p:blipFill>
        <p:spPr>
          <a:xfrm>
            <a:off x="4385365" y="1747129"/>
            <a:ext cx="2467922" cy="1850942"/>
          </a:xfrm>
          <a:prstGeom prst="cloudCallout">
            <a:avLst>
              <a:gd name="adj1" fmla="val -61066"/>
              <a:gd name="adj2" fmla="val 47294"/>
            </a:avLst>
          </a:prstGeom>
        </p:spPr>
      </p:pic>
    </p:spTree>
    <p:extLst>
      <p:ext uri="{BB962C8B-B14F-4D97-AF65-F5344CB8AC3E}">
        <p14:creationId xmlns:p14="http://schemas.microsoft.com/office/powerpoint/2010/main" val="6731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2000"/>
                                        <p:tgtEl>
                                          <p:spTgt spid="4"/>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par>
                          <p:cTn id="40" fill="hold">
                            <p:stCondLst>
                              <p:cond delay="1000"/>
                            </p:stCondLst>
                            <p:childTnLst>
                              <p:par>
                                <p:cTn id="41" presetID="2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par>
                          <p:cTn id="44" fill="hold">
                            <p:stCondLst>
                              <p:cond delay="1500"/>
                            </p:stCondLst>
                            <p:childTnLst>
                              <p:par>
                                <p:cTn id="45" presetID="22" presetClass="entr" presetSubtype="8"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7" grpId="0"/>
      <p:bldP spid="11" grpId="0"/>
      <p:bldP spid="12" grpId="0"/>
      <p:bldP spid="13" grpId="0"/>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3098</TotalTime>
  <Words>3302</Words>
  <Application>Microsoft Macintosh PowerPoint</Application>
  <PresentationFormat>Широкоэкранный</PresentationFormat>
  <Paragraphs>143</Paragraphs>
  <Slides>22</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22</vt:i4>
      </vt:variant>
    </vt:vector>
  </HeadingPairs>
  <TitlesOfParts>
    <vt:vector size="28" baseType="lpstr">
      <vt:lpstr>Arial</vt:lpstr>
      <vt:lpstr>Calibri</vt:lpstr>
      <vt:lpstr>Calibri Light</vt:lpstr>
      <vt:lpstr>Times New Roman</vt:lpstr>
      <vt:lpstr>Wingdings</vt:lpstr>
      <vt:lpstr>Office Theme</vt:lpstr>
      <vt:lpstr>АПОКАЛИПТИЧЕСКОЕ БОГОСЛОВИЕ АСД И ОБЩЕСТВЕННАЯ РИТОРИКА КАК ПРОПОВЕДОВАТЬ НА КНИГИ ДАНИИЛА И ОТКРОВЕНИЕ, НЕ УХОДЯ В ПОЛИТИЗАЦИЮ И КОНСПИРОЛОГИЮ</vt:lpstr>
      <vt:lpstr>АКТУАЛЬНОСТЬ ИССЛЕДОВАНИЯ</vt:lpstr>
      <vt:lpstr>ПОСТАНОВКА ПРОБЛЕМЫ</vt:lpstr>
      <vt:lpstr>ПРЕДВАРИТЕЛЬНЫЕ ТРЕБОВАНИЯ</vt:lpstr>
      <vt:lpstr>БОГОСЛОВСКИЕ ОСНОВАНИЯ ИСТОРИЦИЗМ КАК ТЕОЛОГИЧЕСКИЙ МЕТОД</vt:lpstr>
      <vt:lpstr>БОГОСЛОВСКИЕ ОСНОВАНИЯ МЕТАНАРРАТИВЫ, ПРИДАЮЩИЕ СВЯЗНОСТЬ ВЕСТИ</vt:lpstr>
      <vt:lpstr>БОГОСЛОВСКИЕ ОСНОВАНИЯ ДАНИИЛ И ОТКРОВЕНИЕ КАК ЛИТЕРАТУРА ПРЕМУДРОСТИ</vt:lpstr>
      <vt:lpstr>БОГОСЛОВСКИЕ ОСНОВАНИЯ УТВЕРЖДЕНИЕ ИДЕНТИЧНОСТИ И ВОСПИТАНИЕ СТОЙКОСТИ</vt:lpstr>
      <vt:lpstr>ВЕЛИКОЕ РАЗОЧАРОВАНИЕ И ОТНОШЕНИЕ К НАЗНАЧЕНИЮ ДАТ</vt:lpstr>
      <vt:lpstr>ЗАКОНЫ О ВОСКРЕСНОМ ДНЕ И ЮРИДИЧЕСКАЯ РИТОРИКА</vt:lpstr>
      <vt:lpstr>«ВЕЛИКАЯ БОРЬБА» ЭЛЛЕН УАЙТ И АНТИ-КАТОЛИЧЕСКАЯ РИТОРИКА</vt:lpstr>
      <vt:lpstr>КАПИТАЛИЗМ vs. КОММУНИЗМ ГЕОПОЛИТИЧЕСКАЯ РИТОРИКА ВРЕМЕН «ХОЛОДНОЙ ВОЙНЫ»</vt:lpstr>
      <vt:lpstr>КОНСПИРАЦИОНИЗМ vs. АПОКАЛИПТИКА ЧТО ДЕЛАЕТ НАС УЯЗВИМЫМИ?</vt:lpstr>
      <vt:lpstr>ЭТИЧЕСКАЯ ОТВЕТСТВЕННОСТЬ ФУНДАМЕНТАЛЬНОЕ ОГРАНИЧЕНИЕ ПРОРОЧЕСКОЙ РЕЧИ</vt:lpstr>
      <vt:lpstr>ИДЕНТИЧНОСТЬ ОСТАТКА ПРОВОЗГЛАШАТЬ ИСТИНУ В ПОСЛЕДНИЕ ДНИ</vt:lpstr>
      <vt:lpstr>Презентация PowerPoint</vt:lpstr>
      <vt:lpstr>Презентация PowerPoint</vt:lpstr>
      <vt:lpstr>ПУБЛИЧНАЯ РИТОРИКА КАК ВОСПРИНИМАЕТСЯ АПОКАЛИПТИЧЕСКАЯ ПРОПОВЕДЬ?</vt:lpstr>
      <vt:lpstr>ВОСПРИЯТИЕ НЕАДВЕНТИСТАМИ АПОКАЛИПТИЧЕСКОЙ РИТОРИКИ</vt:lpstr>
      <vt:lpstr>РИТОРИКА, ОСНОВАННАЯ НА СТРАХЕ ПСИХОЛОГИЧЕСКИЕ ЭФФЕКТЫ</vt:lpstr>
      <vt:lpstr>ГЕРМЕНЕВТИЧЕСКИЕ ПРИНЦИПЫ  ВСЕЛЯЮЩИЕ НАДЕЖДУ, А НЕ ТРЕВОГУ</vt:lpstr>
      <vt:lpstr>ПРАКТИЧЕСКИЕ ВОПРОСЫ ИНСТРУМЕНТ ДЛЯ ОЦЕНКИ И ПЕРЕСМОТРА ПРОПОВЕДИ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АПОКАЛИПТИЧЕСКОЕ БОГОСЛОВИЕ АСД И ОБЩЕСТВЕННАЯ РИТОРИКА КАК ПРОПОВЕДОВАТЬ НА КНИГИ ДАНИИЛА И ОТКРОВЕНИЕ, НЕ УХОДЯ В ПОЛИТИЗАЦИЮ И КОНСПИРОЛОГИЮ</dc:title>
  <dc:creator>DELL E7450</dc:creator>
  <cp:lastModifiedBy>Eugine Zaytsev</cp:lastModifiedBy>
  <cp:revision>64</cp:revision>
  <dcterms:created xsi:type="dcterms:W3CDTF">2026-02-01T02:47:10Z</dcterms:created>
  <dcterms:modified xsi:type="dcterms:W3CDTF">2026-02-11T11:48:57Z</dcterms:modified>
</cp:coreProperties>
</file>