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68" r:id="rId2"/>
    <p:sldId id="256" r:id="rId3"/>
    <p:sldId id="261" r:id="rId4"/>
    <p:sldId id="272" r:id="rId5"/>
    <p:sldId id="270" r:id="rId6"/>
    <p:sldId id="269" r:id="rId7"/>
    <p:sldId id="281" r:id="rId8"/>
    <p:sldId id="277" r:id="rId9"/>
    <p:sldId id="282" r:id="rId10"/>
    <p:sldId id="276" r:id="rId11"/>
    <p:sldId id="273" r:id="rId12"/>
    <p:sldId id="283" r:id="rId13"/>
    <p:sldId id="275" r:id="rId14"/>
    <p:sldId id="284" r:id="rId15"/>
    <p:sldId id="278" r:id="rId16"/>
    <p:sldId id="285" r:id="rId17"/>
    <p:sldId id="279" r:id="rId18"/>
    <p:sldId id="286" r:id="rId19"/>
    <p:sldId id="287" r:id="rId20"/>
    <p:sldId id="280" r:id="rId21"/>
    <p:sldId id="288" r:id="rId22"/>
    <p:sldId id="257" r:id="rId23"/>
    <p:sldId id="258" r:id="rId24"/>
    <p:sldId id="259" r:id="rId25"/>
    <p:sldId id="266" r:id="rId26"/>
    <p:sldId id="289" r:id="rId27"/>
    <p:sldId id="290" r:id="rId28"/>
    <p:sldId id="291" r:id="rId29"/>
    <p:sldId id="267" r:id="rId30"/>
  </p:sldIdLst>
  <p:sldSz cx="9144000" cy="5143500" type="screen16x9"/>
  <p:notesSz cx="6858000" cy="9144000"/>
  <p:embeddedFontLst>
    <p:embeddedFont>
      <p:font typeface="Poppins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a Davide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00"/>
    <a:srgbClr val="25263A"/>
    <a:srgbClr val="776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74924"/>
  </p:normalViewPr>
  <p:slideViewPr>
    <p:cSldViewPr snapToGrid="0">
      <p:cViewPr varScale="1">
        <p:scale>
          <a:sx n="111" d="100"/>
          <a:sy n="111" d="100"/>
        </p:scale>
        <p:origin x="1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4712FB79-DBDE-277C-4A95-ADDAB5A6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85F5270A-E8C6-AA46-EE89-7509A10D8F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2F56DBE2-2F9C-0D4D-1F59-E9240A884E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Приветствую вас, уважаемые коллеги. Прежде всего позвольте поблагодарить за возможность и высокую честь участвовать в данной конференции и представить свой доклад. 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51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9A5A3D9B-ED8C-49A8-E179-64858FE20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0c918baa3_0_15:notes">
            <a:extLst>
              <a:ext uri="{FF2B5EF4-FFF2-40B4-BE49-F238E27FC236}">
                <a16:creationId xmlns:a16="http://schemas.microsoft.com/office/drawing/2014/main" id="{B0B9F09E-1691-24C1-6600-ADC97B8B71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0c918baa3_0_15:notes">
            <a:extLst>
              <a:ext uri="{FF2B5EF4-FFF2-40B4-BE49-F238E27FC236}">
                <a16:creationId xmlns:a16="http://schemas.microsoft.com/office/drawing/2014/main" id="{5440FDBA-90D6-4A68-7FCF-67EC918A9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«Да и теперь, не говоря обо всем остальном, я каждодневно несу бремя забот о жизни всех церквей» 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 Коринф 11:28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155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058F8053-2366-66BB-0DB6-DF1CD110C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40c918baa3_0_96:notes">
            <a:extLst>
              <a:ext uri="{FF2B5EF4-FFF2-40B4-BE49-F238E27FC236}">
                <a16:creationId xmlns:a16="http://schemas.microsoft.com/office/drawing/2014/main" id="{6DC0BAAE-7F58-15B3-234D-32BC91560F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40c918baa3_0_96:notes">
            <a:extLst>
              <a:ext uri="{FF2B5EF4-FFF2-40B4-BE49-F238E27FC236}">
                <a16:creationId xmlns:a16="http://schemas.microsoft.com/office/drawing/2014/main" id="{60D90292-D5BA-8F1A-0B48-A88C44142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Хочу поделиться с вами относительно недавним исследованием среди пасторов которые испытывали желание оставить служение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Источник: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Barna Group, 2022.</a:t>
            </a:r>
          </a:p>
          <a:p>
            <a:endParaRPr lang="ru-RU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Вопрос: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«Были ли среди следующих причин те, из-за которых вы задумывались об уходе из полного служения? Выберите все подходящие варианты».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Выборка: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 = 221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пастор протестантских церквей США, которые рассматривали возможность ухода из полного служения в течение последнего года.</a:t>
            </a:r>
          </a:p>
          <a:p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Период опроса: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10–16 марта 2022 г.</a:t>
            </a:r>
          </a:p>
          <a:p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База: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% среди тех, кто рассматривал возможность ухода из полного служения.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Причины: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Чрезмерный стресс, связанный с работой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56%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Я чувствую себя одиноким и изолированным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43%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Текущие политические разногласия — 38%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Я недоволен тем, как эта роль повлияла на мою семью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29%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Я не испытываю оптимизма относительно будущего моей церкви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29%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Моё видение развития церкви расходится с направлением, в котором она движется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29%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Моя церковь постепенно сокращается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24%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Я не удовлетворён своей работой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22%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Я не чувствую уважения со стороны членов общины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21%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Я не чувствую себя подготовленным к требованиям служения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19%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У меня нет всего необходимого для успешного служения — 12%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Я не чувствую поддержки со стороны сотрудников (служительской команды) — 12%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Я ощущаю призвание к другой профессии вне церковного служения — 10%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Я пережил личный кризис веры — 6%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Служение оказалось не тем, чем я его представлял — 6%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Я не чувствую уважения со стороны людей вне церкви — 6%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Ничего из перечисленного — 2%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Другое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21%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323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D2CAB8C-5F45-67F9-72B6-9C56D602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E470054B-D640-46E9-2DE4-554DE1559F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6A51A6CE-7D58-96F5-5E00-A04D80F61C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Современные исследования показывают взаимосвязь стрессов и зависимого поведения (в том числе сексуальной зависимости) 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Такая связь рассматривается в нескольких научных направлениях: нейробиология стресса, теория саморегуляции, модели зависимости и исследования профессионального выгорания. 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Важно подчеркнуть: стресс не является прямой причиной сексуальных злоупотреблений, но он существенно повышает уязвимость к импульсивному и компульсивному поведению.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Нейробиологическая связь: стресс и импульсивность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Хронический стресс: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повышает уровень кортизола,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снижает активность префронтальной коры (зона самоконтроля),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усиливает реактивность системы вознаграждения (дофамин).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Это ведёт к: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снижению торможения,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усилению поиска быстрого облегчения,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повышению риска аддиктивного поведения.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Авторитетные исследования: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Koob &amp; Volkow (2016). Neurobiology of addiction: a neurocircuitry analysis. The Lancet Psychiatry.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Показано, что стресс активирует анти-вознаграждающую систему и усиливает компульсивный поиск стимуляции.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Sinha (2008, 2011). Chronic stress, drug use, and vulnerability to addiction. Annals of the New York Academy of Sciences.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Стресс увеличивает вероятность рецидива и усиливает зависимое поведение через нарушения саморегуляции.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Было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устновлено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что </a:t>
            </a: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Стресс может выступать как триггер сексуально поведения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Исследования по компульсивному сексуальному поведению (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CSB)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показывают, что: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тревога,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одиночество,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профессиональное выгорание,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эмоциональное истощение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часто предшествуют эпизодам сексуального срыва.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Исследования: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Kafka (2010). Hypersexual disorder: A proposed diagnosis. Archives of Sexual Behavior.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Отмечается связь между аффективной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дисрегуляцией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 гиперсексуальностью.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Reid, Carpenter &amp; Lloyd (2009). Anxiety, depression, and self-esteem in hypersexual men. Journal of Sex &amp; Marital Therapy.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Повышенные показатели депрессии и тревожности у мужчин с компульсивным сексуальным поведением.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Bancroft &amp; </a:t>
            </a:r>
            <a:r>
              <a:rPr lang="e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Vukadinovic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(2004). Sexual addiction, sexual compulsivity, sexual impulsivity. Journal of Sex Research.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Указана роль негативного аффекта как триггера.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Стресс и моральная </a:t>
            </a:r>
            <a:r>
              <a:rPr lang="ru-RU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дисрегуляция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Рой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Баумейстер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Roy Baumeister (1998, 2007) 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модели «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ego depletion» (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эго - истощения) показал, что: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самоконтроль — ограниченный ресурс;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при истощении повышается импульсивность.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Хотя теория эго-истощения частично пересмотрена, современные модели подтверждают, что: когнитивная перегрузка, хроническое напряжение, недосыпание снижают способность к моральному сдерживанию.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Мотивационная модель (</a:t>
            </a:r>
            <a:r>
              <a:rPr lang="en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Inzlicht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&amp; Schmeichel, 2012)</a:t>
            </a:r>
          </a:p>
          <a:p>
            <a:pPr marL="158750" indent="0">
              <a:buNone/>
            </a:pPr>
            <a:b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Истощение — это не потеря ресурса, а: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изменение приоритетов,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снижение мотивации к контролю,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переключение на вознаграждение.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После усилия человек: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меньше хочет продолжать контроль,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больше стремится к удовольствию.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Кейс - стади Джеймс Томас Реал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/«Исследование случаев сексуальных злоупотреблений со стороны священнослужителей и факторов, способствующих сексуальным домогательствам со стороны представителей духовенства» Автор Джеймс Томас Реал, Университет Либерти. Степень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доктор педагогических наук в области общественного здравоохранения и консультирования (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EdD)/ </a:t>
            </a:r>
          </a:p>
          <a:p>
            <a:pPr marL="158750" indent="0">
              <a:buNone/>
            </a:pPr>
            <a:b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Джордж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мужчина в возрасте около 60 лет, женат на своей первой жене. Он был пастором южной баптистской церкви более 20 лет. 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«Когда я купил мобильный телефон, все стало действительно плохо. Когда я испытывал стресс, был подавлен или эмоционально расстроен, я использовал порнографию, чтобы успокоиться». 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Джон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мужчина за 40, женат на своей третьей жене.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Стрессовая работа в служении приводила его к отчаянию и депрессии. Он связал эти стрессовые факторы в своем браке с </a:t>
            </a:r>
            <a: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SAOB. 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Джон заявил: «Это было отсутствие здоровых навыков преодоления трудностей». Он заявил: «Я сделал несколько очень постыдных вещей». Одной из них был двухлетний роман в Интернете. Он сказал, что не осознавал силу своей зависимости.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2773085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913C2DB3-D469-EC6C-69D4-7B459DBE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0c918baa3_0_15:notes">
            <a:extLst>
              <a:ext uri="{FF2B5EF4-FFF2-40B4-BE49-F238E27FC236}">
                <a16:creationId xmlns:a16="http://schemas.microsoft.com/office/drawing/2014/main" id="{C3829D98-EA3A-AE55-FC39-040EF7CC45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0c918baa3_0_15:notes">
            <a:extLst>
              <a:ext uri="{FF2B5EF4-FFF2-40B4-BE49-F238E27FC236}">
                <a16:creationId xmlns:a16="http://schemas.microsoft.com/office/drawing/2014/main" id="{4B18F571-A268-B936-3E11-4E27D13B00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«И всё же, чтобы не впасть в блуд, пусть у каждого будет своя жена, и у каждой женщины — свой муж. Муж должен исполнять свои супружеские обязанности по отношению к жене, так же и жена — по отношению к мужу» 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 Коринф.7:2-3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(ИПБ)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Богословский контекст текста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Апостол Павел отвечает на вопросы коринфской общины о браке, воздержании и сексуальной жизни. 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греко-римском Коринфе сексуальная распущенность была культурной нормой. 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Павел предлагает брак как: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форму упорядоченной сексуальности,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защиту от внебрачных связей,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пространство взаимной принадлежности.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Однако важно, что в 1 Кор 7:3–5 он продолжает мысль: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«Муж оказывай жене должное благорасположение; подобно и жена мужу…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Жена не властна над своим телом, но муж; равно и муж не властен над своим телом, но жена…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Не уклоняйтесь друг от друга…»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Здесь появляется принцип: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взаимности,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обоюдной ответственности,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телесной и эмоциональной доступности.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Выводы: 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Брак как профилактика сексуального греха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Павел признаёт реальность сексуального влечения и предлагает брак как упорядоченный контекст его реализации.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Взаимность как условие устойчивости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Брак в 1 Кор 7 — не формальный союз, а пространство: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взаимного признания,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телесной открытости,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регулярного единения.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Если в браке возникает: хроническое сексуальное отвержение, эмоциональная дистанция, отсутствие поддержки, то нарушается сам механизм, который Павел рассматривает как защитный.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Важно для богословского баланса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Текст не говорит: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что неудовлетворённость оправдывает измену;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что супруг ответственен за грех другого.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Но он показывает: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что сексуальная и эмоциональная взаимность — не второстепенный элемент брака,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что игнорирование этой сферы создаёт уязвимость.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664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79AD7EB-8271-CA54-FBB4-F6B919A61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519E11A8-DE91-BCB8-6706-CA5FC6EB6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2348DF5A-F877-EA76-14FE-9B87A498D4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Проблема 1: Валидация или нарушенная эмоциональная близость супругов 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Признание понимание и принятие мыслей, эмоций, опыта и действий другого человека как разумных называется валидацией. 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Проблема нарушенной эмоциональной близости и валидации были озвучены всеми участниками (9/9), которые сказали, что не чувствуют себя валидированными другими как важные.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Джон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мужчина за 40, женат на своей третьей жене.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Джон дважды разводился в течение трех лет. «И именно это отторжение привело меня к низкой самооценке, нездоровым границам и ощущению, что я никогда не найду женщину, которая полюбит меня. После первого развода я чувствовал себя нелюбимым и недостойным, а ходить в бары было для меня, как для молодежного пастора, неприемлемо, поэтому я стал искать женщин в Интернете. Я хотел, чтобы женщины удовлетворяли мои эмоциональные потребности». Джон сказал, что чувствовал себя недостойным и нелюбимым» 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Проблема 2: Чувство неуверенности и неудовлетворенности в сексуальной сфере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 отсутствии системного и здорового просвещения в сфере сексуальности в подростковом и юношеском возрасте не формируется навык открытого, безопасного и уважительного диалога на эту тему. В результате во взрослой супружеской жизни партнеры сталкиваются не только с самими сексуальными трудностями, но и с неспособностью их обсуждать: тема вызывает стыд, тревогу, избегание или взаимные обвинения, что усиливает отчуждение и закрепляет проблему.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Все участники исследования говорили о чувствах отчуждения и неуверенности (см. таблицу 3).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 самооценку мужчины большое влияние оказывает его сексуальная востребованность и активность. Когда мужчина испытывает сексуальное неприятие, это уменьшает его чувство собственного достоинства и мужественности. Неприятие сексуальной инициативы мужчины приводит к снижению уверенности в себе, интереса и, в конечном счете, к снижению сексуальной активности.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Даже если мужчина любит свою жену, отсутствие сексуального желания с ее стороны или отсутствие гармонии в этой сфере глубоко ранит мужчину таким образом, которым женщины могут не до конца понимать.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3784923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2061DC2C-5E64-9C53-708C-4ECF7AEEB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0c918baa3_0_15:notes">
            <a:extLst>
              <a:ext uri="{FF2B5EF4-FFF2-40B4-BE49-F238E27FC236}">
                <a16:creationId xmlns:a16="http://schemas.microsoft.com/office/drawing/2014/main" id="{1A38DB59-A384-2C8E-A937-C92F94E795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0c918baa3_0_15:notes">
            <a:extLst>
              <a:ext uri="{FF2B5EF4-FFF2-40B4-BE49-F238E27FC236}">
                <a16:creationId xmlns:a16="http://schemas.microsoft.com/office/drawing/2014/main" id="{B1A5B01D-5483-668B-F946-3058CE8A27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Дефицит эмоциональной поддержки, нестабильная привязанность, отвержение или насилия часто проводит к травматизации, которая потом может стать благодатной почвой для сексуальных злоупотреблений. 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«Ибо отец мой и мать моя оставили меня, но Господь примет меня».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Псалом 26:10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Это поэтическое признание Давида своего опыта утраты или угрозы утраты привязанности и одновременно в тексте содержится богословское утверждение возможности исцеления через Божью верность.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Давид — формирование в атмосфере </a:t>
            </a:r>
            <a:r>
              <a:rPr lang="ru-RU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недооценённости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 Царств 16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Не приглашён к жертвоприношению.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Оставлен «за овцами».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Старшие братья воспринимаются как более достойные.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Хотя текст не акцентирует травму напрямую, можно говорить о раннем опыте периферийности Давида. 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Позже в жизни Давида наблюдаются: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чувствительность к отвержению,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импульсивные решения в сфере отношений.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8021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8087104-E796-CDEE-13D6-16CCDB01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C6C759F8-AFD0-6C3B-D07E-2A5504B3E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BCB51107-31DA-12FF-D80E-C7701EE7BD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ситуации ранних травм, дефицита эмоциональной поддержки и нестабильной привязанности чаще всего активизируются базовые защитные механизмы психики, направленные на снижение боли и сохранение психологической целостности. 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ОГОВОРКА: Связь здесь не прямая и не механистическая («травма → злоупотребление»), а опосредованная через сформированную защитную архитектуру личности. Ранний дефицит привязанности усиливает потребность в регуляции боли, подтверждении ценности и восстановлении контроля. Сексуальное поведение может стать одним из способов решения этих внутренних задач.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качестве примера рассмотрим несколько таких механизмов защиты: избегание, диссоциация, компенсация и их влияние на сексуальные злоупотребления. </a:t>
            </a:r>
          </a:p>
          <a:p>
            <a:pPr marL="158750" indent="0">
              <a:buNone/>
            </a:pPr>
            <a:endParaRPr lang="ru-RU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Избегание → сексуальное поведение воспринимается как анестезия тяжелым чувствам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Психологическая логика: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Если близость в раннем опыте была связана с болью, унижением или нестабильностью, психика учится избегать глубокой эмоциональной вовлечённости. Однако базовая потребность в глубокой  эмоциональной связи и контакте остаётся.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Как это проявляется в виде сексуального искажения: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предпочтение сексуальной стимуляции без эмоциональной уязвимости (порнография);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эпизодические связи без привязанности;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уход в сексуальное возбуждение как способ «выключить» тревогу или одиночество.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Механизм: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Сексуальное возбуждение кратковременно снижает тревогу за счёт дофаминовой 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эндорфиновой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активации, возбуждения центра удовольствия головного мозга. Дофаминовая петля закрепляет поведение как способ эмоциональной регуляции.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Диссоциация (психика снижает контакт с болезненными переживаниями) → сексуальность как форма отключения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 ранней травме возможна привычка к снижению или прекращению контакта с реальностью.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Проявления в сексуальной сфере: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здесь тоже имеет место быть сексуальная активность без эмоционального присутствия;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компульсивное потребление порнографии с ощущением отстранённости.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появляется ощущение «двойной жизни»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Почему это опасно: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Экран и фантазия поддерживают расщепление: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одна часть личности — публичная, моральная;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другая — тайная, импульсивная.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Диссоциация снижает чувство ответственности и осознанность последствий.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Компенсация (попытка восполнить дефицит значимости или принятия) → сексуальность как подтверждение значимости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Если в детстве не было устойчивого подтверждения ценности, формируется дефицит базового чувства самоуважения «я достаточно хорош».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Отвержение в браке (реальное или субъективное) усиливает уязвимость к поиску подтверждения вне брака.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Сексуальные формы компенсации: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поиск восхищения;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флирта и адюльтер как способ почувствовать желанность;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цифровые платформы как пространство мгновенного подтверждения привлекательности.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Особая уязвимость духовного лидера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Когда ранние дефициты не интегрированы, а служение усиливает: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одиночество,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стресс,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асимметрию власти,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постоянную необходимость быть «сильным»,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то сексуальное поведение может стать: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формой регуляции стресса,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компенсацией непризнанности дома,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способом пережить ощущение живости и желанности.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 этом моральная система остаётся, что усиливает внутренний конфликт и способствует циклу: напряжение → срыв → стыд → усиление избегания → повтор.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2760060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61163E6-C06D-D38D-D741-F3A2FF084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845C3503-A431-8903-E6A3-726E5A48B3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10D113F2-97BD-9244-5242-66D4379C69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5959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CA550EAD-BA29-F419-54FA-FF34A3513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0c918baa3_0_15:notes">
            <a:extLst>
              <a:ext uri="{FF2B5EF4-FFF2-40B4-BE49-F238E27FC236}">
                <a16:creationId xmlns:a16="http://schemas.microsoft.com/office/drawing/2014/main" id="{D40E8341-0166-EB3D-B8B0-FE1BCFE9B9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0c918baa3_0_15:notes">
            <a:extLst>
              <a:ext uri="{FF2B5EF4-FFF2-40B4-BE49-F238E27FC236}">
                <a16:creationId xmlns:a16="http://schemas.microsoft.com/office/drawing/2014/main" id="{6C30E05A-5009-D014-0A75-F4BDCF4740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Континуум нарушений границ в жизни царя Давида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Иллюстрацией постепенного размывания границ особенно показательна история Давида и Вирсавии как модель постепенного сдвига внутренних и ролевых границ (2 Царств 11–12).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Первый сдвиг — выход из своей роли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«В то время, когда выходят цари в поход, Давид оставался в Иерусалиме» (11:1).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Давид — помазанный царь и военачальник — дистанцируется от своей ответственности. Нарушение начинается не с греха, а с ухода из собственной функции.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Параллель: пастор, перегруженный или уставший, смещается из ясной роли служителя в неструктурированное пространство личных контактов.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Второй сдвиг — взгляд и внутренняя фантазия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«И увидел… и послал узнать…» (11:2–3).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Внутренний импульс не остановлен. Отсутствует саморегуляция и внутренний контроль.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Параллель: эмоциональное вовлечение начинается задолго до явного нарушения.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Третий сдвиг — использование власти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«И послал Давид слуг взять её…» (11:4).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Асимметрия власти делает ситуацию этически неравной.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Параллель: духовный авторитет пастора усиливает доверие и уязвимость обращающегося человека.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Эскалация — сокрытие и усложнение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Попытка скрыть беременность → манипуляция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Урией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→ его гибель.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Нарушение границ запускает цепочку последствий.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пасторской среде аналогом становится тайность, двойная жизнь, эмоциональная зависимость.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Вмешательство пророка </a:t>
            </a:r>
            <a:r>
              <a:rPr lang="ru-RU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Нафана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(2 </a:t>
            </a:r>
            <a:r>
              <a:rPr lang="ru-RU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Цар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12)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Нафан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— внешний корректор границ.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Без внешней обратной связи система самоконтроля Давида не сработала.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Параллель: необходимость супервизии и подотчётности.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Богословский вывод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История показывает, что тяжёлое падение почти всегда предшествуется: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усталостью,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снижением внутренней дисциплины,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размытием роли,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отсутствием внешнего контроля.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Это не просто моральный провал, а постепенный процесс десакрализации границ.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3342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649F721-1FA3-F765-3D6B-9A65DE726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3AA8BD0E-5802-4224-EEDC-8AB090EEA6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CC8164F6-106D-C925-32A6-F7A38A6336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Континуум нарушений границ в пасторском служении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Нечеткие границы (</a:t>
            </a:r>
            <a:r>
              <a:rPr lang="en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boundary blurring)</a:t>
            </a:r>
            <a:endParaRPr lang="e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 этом этапе формируется почва для последующих трансгрессий (феномен перехода непроходимой границы, прежде всего — границы между возможным и невозможным. Буквально означает «выход за пределы»)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Формально нарушения еще отсутствуют, однако происходит смещение роли пастора из позиции служения в позицию эмоциональной опоры или «особого» человека.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Типичные признаки: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чрезмерная эмоциональная вовлеченность в жизнь одного человека;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регулярные личные контакты вне служебных рамок;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раскрытие пастором собственных интимных переживаний;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ощущение «особой духовной связи»;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исключительность отношений («только со мной он может быть таким откровенным»).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Психологически здесь активируется перенос 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контрперенос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а богословски — подмена пастырской заботы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псевдодуховной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интимностью.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Пограничные трансгрессии (</a:t>
            </a:r>
            <a:r>
              <a:rPr lang="en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boundary crossings)</a:t>
            </a:r>
            <a:endParaRPr lang="e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 этом этапе происходит нормализация отклонений, которые уже выходят за рамки допустимого, но еще могут оправдываться как «не сексуальные».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Примеры: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физический контакт с эмоциональной нагрузкой (объятия, прикосновения);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встречи в уединенных или приватных пространствах;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общение в ночное время, постоянная переписка;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обсуждение сексуальных тем без терапевтической необходимости;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совместные «секреты» и снижение прозрачности.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Ключевой маркер — рост зависимости члена церкви и снижение внешнего контроля. Отношение перестает быть асимметричным служением и превращается в взаимную эмоциональную привязанность.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Сексуализированные нарушения (</a:t>
            </a:r>
            <a:r>
              <a:rPr lang="en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sexualized boundary violations)</a:t>
            </a:r>
            <a:endParaRPr lang="e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e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 этом уровне границы уже нарушены явно и однозначно. Сексуальное поведение используется как форма удовлетворения потребностей пастора, при этом сохраняется дисбаланс власти.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Формы: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сексуальные прикосновения или контакт;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давление под видом духовного наставления;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манипуляции богословскими понятиями (любовь, исцеление, избранность);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использование покаяния и прощения для продолжения отношений.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Важно: согласие члена церкви не отменяет насилия, поскольку в пасторском контексте присутствует структурная власть.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Сексуальная эксплуатация и духовное насилие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Финальная стадия характеризуется систематическим злоупотреблением властью, разрушением автономии личности и глубокой травматизацией.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Характерные признаки: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контроль, стыд, угрозы духовными последствиями;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подавление попыток раскрытия;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разрушение связи жертвы с общиной и Богом;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институциональное покрытие нарушений.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Здесь речь идет не о «падении», а о злоупотреблении духовной властью, требующем этической, пасторской и юридической реакции.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135722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последние десятилетия проблема эмоциональных привязанностей, супружеских измен, а также сексуального насилия, авторами которого являются духовные лидеры становится все более актуальной. 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Достаточно вспомнить недавние скандалы в РКЦ, которые широко обсуждались общественностью, а также недавнее признание одного из самых влиятельных современных христианских писателей и публицистов Филлипа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Янси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в том, что он на протяжении восьми лет состоял во внебрачной связи с замужней женщиной. Менее громкие скандалы, связанные с нарушением высоких моральных стандартов пасторского служения периодически сотрясают все конфессии 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денноминации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6B4F6B0-F81F-B659-2FD1-1FCC12E1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F8DFBF46-9E4E-797F-78FE-A47846558F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9731D9CB-FD07-E51E-9082-D42BAB0396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793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1D0C7D0-7DB4-7F3F-DEF5-E923FE61F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64620503-5664-F3C6-A613-405BD769B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70397C3C-58D0-5D79-045A-CCCC1EEE5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3104200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0c918baa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0c918baa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0c918b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0c918ba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Чёткое определение границ служения (рамка и контракт)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1.1. Формализация роли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Прописанная модель пасторского консультирования в общине (что входит / что не входит).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Разграничение: духовное сопровождение ≠ психотерапия.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Озвучивание компетенций и ограничений пастора при первой встрече.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1.2. Устный или письменный консультативный контракт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Формулирование цели встреч.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Описание формата (длительность и частота).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Правила конфиденциальности и её пределы (суицидальный риск, насилие, преступления).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Возможность направления к специалисту.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1.3. Структурирование встреч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Чёткое время начала и завершения.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Отсутствие регулярных ночных разговоров.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Исключение закрытых пространств без прозрачности (особенно при консультировании лиц противоположного пола).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1.4. Освоение специальных навыков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Эмпатия без эмоционального слияния.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Эмпатия: «Я чувствую ТВОЮ боль, оставаясь СОБОЙ» Эмоциональное слияние: «Твоя боль становится МОЕЙ»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Сострадание без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спасательства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Это снижает риск «растворения» роли и неосознанного терапевтического вовлечения.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Создание рефератной сети специалистов и система профессиональных направлений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2.1. Создание базы контактов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Христианские и светские психологи.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Психиатры.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Центры по работе с зависимостями.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Кризисные службы.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Семейные медиаторы.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2.2. Модель «параллельного сопровождения»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Пастор — духовный аспект.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Психолог — эмоционально-поведенческий.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Психиатр — клинический.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Такая модель снижает: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риск выхода за пределы компетенции,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риск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псевдотерапевтической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роли,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личную перегрузку служителя.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Обучение пасторов и повышения квалификации для распознаванию «красных флагов»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Пастору важно владеть базовой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психообразовательной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компетенцией: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признаки суицидального риска;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симптомы клинической депрессии;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маркеры ПТСР;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признаки маниакального эпизода;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признаки насилия в семье;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признаки аддиктивного цикла.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Цель — не лечить, а </a:t>
            </a: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вовремя направить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ЗАУ и ПА ЕАД предлагает: 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повышение квалификации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магстерская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программа в капелланом служении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направление практическая теология: специализация христианское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консуьтирование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40c918baa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40c918baa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Профилактика стрессов 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Профилактика стрессов среди служителей должна строиться системно — с учетом духовной мотивации, эмоциональных нагрузок, ролевого давления и феномена «помогающей усталости». Ниже представлены направления, которые можно использовать как основу для программы внутри общины, епархии или учебного курса для капелланов.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Личностный уровень: формирование устойчивости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1.1. Развитие навыков саморегуляции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обучение распознаванию ранних признаков перегрузки (телесные и эмоциональные маркеры);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практики дыхания, телесного заземления, краткие восстановительные паузы;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формирование привычки регулярного отдыха (не как слабости, а как духовной дисциплины).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1.2. Теология границ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осмысление различия между служением и мессианством;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признание ограниченности человека как богословская норма;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работа с убеждением «я должен быть доступен всегда».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1.3. Личное духовное пространство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отделение личной молитвенной жизни от «профессиональной духовности»;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дни тишины, ретриты, личный наставник или духовник.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Межличностный уровень: поддерживающая среда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2.1. Супервизия 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интервизия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регулярные встречи для обсуждения сложных случаев;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нормализация переживаний стыда, сомнений, усталости;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профилактика изоляции.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2.2. Культура открытого разговора о перегрузке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снятие табу с темы выгорания;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признание, что стресс — не показатель слабой веры;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поддержка семьи служителя.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2.3. Наставничество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сопровождение молодых служителей более опытными;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передача не только богословия, но и навыков самосохранения.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Организационный уровень: структура, снижающая риски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3.1. Реалистичные ожидания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четкое распределение обязанностей;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ограничение количества параллельных ролей;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учет часов служения.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3.2. Регламент отдыха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обязательный выходной;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ежегодный отпуск;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периодические восстановительные паузы после кризисных событий.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3.3. Кризисные протоколы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алгоритмы действий при травматических событиях (смерти, конфликты, скандалы);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посткризисная психологическая поддержка.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ru-RU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Психообразование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Темы семинаров: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стресс и его физиология;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вторичная травматизация;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феномен выгорания в помогающих профессиях;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эмоциональные границы;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влияние хронического стресса на импульсивность и моральные решения.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Профилактика моральных срывов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Исследования показывают, что хронический стресс снижает самоконтроль, усиливает импульсивность и повышает риск неэтичных решений. Поэтому профилактика стресса — это также профилактика: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эмоциональной зависимости от прихожан;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нарушений границ;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злоупотребления властью.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Возможный формат программы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Можно разработать 6–8 встреч для служителей: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Природа стресса в пасторском служении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Границы и ответственность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Тело и духовность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Семья служителя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Конфликты и травматические события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6. Личный план устойчивости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⸻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Если необходимо, могу: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разработать полноценный модуль семинара (с теорией и интерактивом);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составить диагностический чек-лист риска выгорания для служителей;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подготовить богословско-психологическое обоснование темы для церковного руководства.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0c918baa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40c918baa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Системная помощь пасторам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Личная терапия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Супервизии 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интервизии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Семейная психотерапия для пасторов </a:t>
            </a:r>
          </a:p>
          <a:p>
            <a:pPr marL="158750" indent="0">
              <a:buNone/>
            </a:pP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Десакрализация роди пастора: пастор не безгрешный человек, а служитель, нуждающийся в поддержке церковного института не только в сфере образования, снабжения необходимыми ресурсами для служения и обеспечения фактора финансовой поддержки, но и в духовном и  психологическом сопровождении. 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04422D4F-053B-DE44-7040-8B6574819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0c918baa3_0_0:notes">
            <a:extLst>
              <a:ext uri="{FF2B5EF4-FFF2-40B4-BE49-F238E27FC236}">
                <a16:creationId xmlns:a16="http://schemas.microsoft.com/office/drawing/2014/main" id="{6C1D2B2A-1EFD-71E7-CF8A-4C2E490F1B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0c918baa3_0_0:notes">
            <a:extLst>
              <a:ext uri="{FF2B5EF4-FFF2-40B4-BE49-F238E27FC236}">
                <a16:creationId xmlns:a16="http://schemas.microsoft.com/office/drawing/2014/main" id="{D44B162C-429E-E52C-669A-FA7992BB1C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Генри Клауд, Джон Таунсенд «Барьеры. Обретение независимости» (иногда выходит просто как «Барьеры»).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3282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B3C9AAD6-121D-1E77-7218-45423812F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0c918baa3_0_0:notes">
            <a:extLst>
              <a:ext uri="{FF2B5EF4-FFF2-40B4-BE49-F238E27FC236}">
                <a16:creationId xmlns:a16="http://schemas.microsoft.com/office/drawing/2014/main" id="{A8C00CBB-43C8-210A-2B9A-5BCDCEB71A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0c918baa3_0_0:notes">
            <a:extLst>
              <a:ext uri="{FF2B5EF4-FFF2-40B4-BE49-F238E27FC236}">
                <a16:creationId xmlns:a16="http://schemas.microsoft.com/office/drawing/2014/main" id="{D47A971B-BE3F-B260-5FFB-741FBFDF39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Генри Клауд, Джон Таунсенд «Барьеры. Обретение независимости» (иногда выходит просто как «Барьеры»).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4273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29886DA3-6624-456C-04A9-204FC7ECC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0c918baa3_0_0:notes">
            <a:extLst>
              <a:ext uri="{FF2B5EF4-FFF2-40B4-BE49-F238E27FC236}">
                <a16:creationId xmlns:a16="http://schemas.microsoft.com/office/drawing/2014/main" id="{76E0DEAA-7591-910D-431A-6F38203E10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0c918baa3_0_0:notes">
            <a:extLst>
              <a:ext uri="{FF2B5EF4-FFF2-40B4-BE49-F238E27FC236}">
                <a16:creationId xmlns:a16="http://schemas.microsoft.com/office/drawing/2014/main" id="{28AA58F7-908D-DD37-EA66-F3F42F703C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Генри Клауд, Джон Таунсенд «Барьеры. Обретение независимости» (иногда выходит просто как «Барьеры»).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7701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2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Давайте обратимся к статистическим данным</a:t>
            </a: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sz="1100" baseline="0" dirty="0"/>
              <a:t>Важно помнить: большинство опубликованных случаев относятся к более ранним периодам, но именно за последние 10 лет произошёл массовый выход этих данных в публичное пространство. Это не обязательно говорит о «росте греха», сколько о кризисе доверия и институциональной прозрачности.</a:t>
            </a: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Ввиду отсутствия унифицированной глобальной статистики по сексуальным нарушениям и супружеским изменам среди духовных лидеров, в докладе используются данные независимых расследований, опросов и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деноминационных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исследований последних лет, с учетом их методологических ограничений.</a:t>
            </a: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Зафиксированы во всех основных деноминациях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Большинство случаев раскрываются с опозданием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Реальные масштабы выше официальных данных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sz="1100" baseline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8B3B9CE3-4F5A-1F6F-C10E-98B282CC6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A187C029-482D-DC3D-9497-F027AE9787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99C0E66D-E390-520A-7B48-36C9A2341E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/>
              <a:t>Согласно собранным независимым статистическим данным (</a:t>
            </a:r>
            <a:r>
              <a:rPr lang="en" dirty="0"/>
              <a:t>Not In Our Church Awareness Page):</a:t>
            </a:r>
          </a:p>
          <a:p>
            <a:r>
              <a:rPr lang="en" dirty="0"/>
              <a:t>≈ 20 % </a:t>
            </a:r>
            <a:r>
              <a:rPr lang="ru-RU" dirty="0"/>
              <a:t>всех звонков в пасторское служение </a:t>
            </a:r>
            <a:r>
              <a:rPr lang="en" dirty="0"/>
              <a:t>Focus on the Family </a:t>
            </a:r>
            <a:r>
              <a:rPr lang="ru-RU" dirty="0"/>
              <a:t>связаны с </a:t>
            </a:r>
            <a:r>
              <a:rPr lang="ru-RU" b="1" dirty="0"/>
              <a:t>сексуальными нарушениями и порнографией</a:t>
            </a:r>
            <a:r>
              <a:rPr lang="ru-RU" dirty="0"/>
              <a:t>;</a:t>
            </a:r>
          </a:p>
          <a:p>
            <a:r>
              <a:rPr lang="ru-RU" b="1" dirty="0"/>
              <a:t>≈ 30 % пасторов</a:t>
            </a:r>
            <a:r>
              <a:rPr lang="ru-RU" dirty="0"/>
              <a:t> считают себя вовлечёнными в </a:t>
            </a:r>
            <a:r>
              <a:rPr lang="ru-RU" b="1" dirty="0"/>
              <a:t>неподобающие сексуальные поведения</a:t>
            </a:r>
            <a:r>
              <a:rPr lang="ru-RU" dirty="0"/>
              <a:t>;</a:t>
            </a:r>
          </a:p>
          <a:p>
            <a:r>
              <a:rPr lang="ru-RU" b="1" dirty="0"/>
              <a:t>10–14 % пасторов</a:t>
            </a:r>
            <a:r>
              <a:rPr lang="ru-RU" dirty="0"/>
              <a:t> признают, что имели </a:t>
            </a:r>
            <a:r>
              <a:rPr lang="ru-RU" b="1" dirty="0"/>
              <a:t>сексуальные контакты с кем-то, кроме супруги, во время служения</a:t>
            </a:r>
            <a:r>
              <a:rPr lang="ru-RU" dirty="0"/>
              <a:t>;</a:t>
            </a:r>
          </a:p>
          <a:p>
            <a:r>
              <a:rPr lang="ru-RU" b="1" dirty="0"/>
              <a:t>≈ 15 % служителей</a:t>
            </a:r>
            <a:r>
              <a:rPr lang="ru-RU" dirty="0"/>
              <a:t> сталкивались с зависимостью от интернет-порнографии.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3239448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C78DD412-6D5C-E0E0-F712-5C8164B7F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82EA57F3-965D-F6E8-013C-52133D0AC4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1230181-D8A6-EB9C-E97A-2701E2C921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Такие действия наносят огромный ущерб широкому кругу людей, как непосредственно вовлеченных, так и тех кто не имеет прямого отношения к данным историям. 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Наибольший ущерб, конечно, переживают жертвы сексуального насилия, члены семей и родственники духовных лидеров, а также подрывает веру огромного количества людей, которым становятся известны такие случаи. 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Поэтому проблема эмоциональных привязанностей, и внебрачных связей привлекает всё большее внимание исследователей в области практического богословия, психологии религии и пасторской этики. 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данном докладе рассматриваются основные причины и ключевые механизмы формирования нездоровых привязанностей в контексте пасторского консультирования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 практической части бут представлены методы минимизации подобных рисков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084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1EE9C7E-90D5-1734-0143-21323165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FF87F11-4EBC-BEC2-3598-79EBD4740A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E1382881-2DF8-0006-90CC-19D3860716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Этот вопрос нельзя рассматривать исключительно в какой -то одной плоскости, например </a:t>
            </a:r>
            <a:r>
              <a:rPr lang="ru-RU" sz="18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бездуходности</a:t>
            </a:r>
            <a:r>
              <a:rPr lang="ru-RU" sz="18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пастора. </a:t>
            </a:r>
          </a:p>
          <a:p>
            <a:pPr marL="158750" indent="0">
              <a:buNone/>
            </a:pPr>
            <a:endParaRPr lang="ru-RU" sz="18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8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Эта проблема, как правило, является результатом сочетания внутренних факторов</a:t>
            </a:r>
            <a:r>
              <a:rPr lang="ru-RU" sz="18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(духовных, психологических и физиологических) </a:t>
            </a:r>
            <a:r>
              <a:rPr lang="ru-RU" sz="18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и внешних условий</a:t>
            </a:r>
            <a:r>
              <a:rPr lang="ru-RU" sz="18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158750" indent="0">
              <a:buNone/>
            </a:pPr>
            <a:endParaRPr lang="ru-RU" sz="18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Оба фактора тесно связаны между собой и оба создают уязвимость. В нашем докладе мы более подробно мы коснемся четырех факторов.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91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468AAF8-C70B-6B9A-0E52-79544BF71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257212C0-5491-58A1-107D-EAC1AB187C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7B236F85-4B94-9CAA-F024-2F10D4C36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1445859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3B6A8667-3A3C-5B21-AEBA-B2BC1088E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0c918baa3_0_15:notes">
            <a:extLst>
              <a:ext uri="{FF2B5EF4-FFF2-40B4-BE49-F238E27FC236}">
                <a16:creationId xmlns:a16="http://schemas.microsoft.com/office/drawing/2014/main" id="{30F33D6A-467C-C5FB-7AAC-17335A76BD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0c918baa3_0_15:notes">
            <a:extLst>
              <a:ext uri="{FF2B5EF4-FFF2-40B4-BE49-F238E27FC236}">
                <a16:creationId xmlns:a16="http://schemas.microsoft.com/office/drawing/2014/main" id="{ED8105E4-F627-D56C-09D9-7BBD72545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Деяния 6:1–7 — Апостолы столкнулись с риском размытия рамки их служения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Апостолы сталкиваются с социальной проблемой (несправедливое распределение помощи вдовам). 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Они признают: «Нехорошо нам, оставив слово Божие,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пещись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о столах».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Это не отказ от заботы, а признание границ их апостольской роли.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Возникает институциональное решение —создание дьяконского служения и происходит назначение диаконов.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Принцип: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духовное призвание не отменяет функциональной специализации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393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ED66067-0C5D-4411-4927-770087878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0c918baa3_0_35:notes">
            <a:extLst>
              <a:ext uri="{FF2B5EF4-FFF2-40B4-BE49-F238E27FC236}">
                <a16:creationId xmlns:a16="http://schemas.microsoft.com/office/drawing/2014/main" id="{33CB5B5E-81FF-824B-4968-47D11FC6EB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0c918baa3_0_35:notes">
            <a:extLst>
              <a:ext uri="{FF2B5EF4-FFF2-40B4-BE49-F238E27FC236}">
                <a16:creationId xmlns:a16="http://schemas.microsoft.com/office/drawing/2014/main" id="{363482E5-D775-BAB4-B936-D52EB1D048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Пасторское консультирование является зоной повышенного риска, поскольку  сочетает в себе элементы пасторской заботы, духовного руководства и в последнее время психологического консультирования,  что помещает служителя в довольно уязвимое положение. В некую «серую зону».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 одной стороны есть страдающий человек, которому нужна помощь, а с другой стороны запрос с которым обращается член церкви выходит за пределы компетенции пастора. 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Не сложно заметить, что все чаще запросы с которыми обращаются члены церкви относятся не сколько к сфере ответственности пастора, а скорее - психолога или даже психотерапевта.</a:t>
            </a:r>
          </a:p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Все чаще проблемы с которыми обращаются люди носят комплексный характер, что требует участия нескольких специалистов работающих  параллельно: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++пастора - духовной аспект, 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++психолога - когнитивной, эмоциональной и поведенческой сферой</a:t>
            </a:r>
          </a:p>
          <a:p>
            <a:pPr marL="158750" indent="0"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++психотерапевта - психический аспект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ru-RU" sz="11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Приведем примеры типичных запросов, которые адресуются пастору, но по своей природе требуют профессиональной психологической или психотерапевтической подготовки: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Травматичный опыт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Пережитое сексуальное или физическое насилие, особенно в детстве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Домашнее насилие в текущем браке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Посттравматические симптомы (навязчивые воспоминания,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флэшбеки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панические реакции, отстраненность от социума)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Травма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эмоциоанального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насилия в общине (когда человек подвергается религиозной манипуляции со стороны членов своей общины или иных групп</a:t>
            </a: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Клинические расстройства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Депрессивные состояния разного происхождения 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Суицидальный риск (мысли, намерения, попытки) 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Самоповреждающее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поведение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Панические атаки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Тревожные состояния и расстройства разного типа (ГТР, ОКР)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Расстройства пищевого поведения 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Биполярное аффективное расстройство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Зависимости (химические и поведенческие) 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Алкогольная и наркотическая зависимость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Порнографическая зависимость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Игровая (гэмблинг) зависимость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Цифровая зависимость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Сложные супружеские и семейные конфликты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Эмоциональные треугольники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Супружеская измена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Хроническое насилие или созависимость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Угроза развода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Родительское выгорание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 Личностные кризисы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Глубокие проблемы самооценки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Трудности сепарации от родительской семьи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Экзистенциальный кризис, сопровождающийся симптоматикой депрессии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ru-RU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6. Психосоматические жалобы</a:t>
            </a: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Хронические боли без органической причины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Нарушения сна, связанные со стрессом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Такие запросы помещают пастора в «пограничную роль»: где он одновременно духовный наставник и фактически становится кризисным консультантом. </a:t>
            </a:r>
          </a:p>
          <a:p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Однако все вышеперечисленные запросы требуют соответствующего образования и квалификации, а лучше  создания комплексного подхода помощи таким людям. </a:t>
            </a:r>
            <a:b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При отсутствии соответствующей подготовки повышается риск: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риск увеличения стрессовой нагрузки на служителя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риск эмоционального сближения,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риск получения вторичной травмы (тяжелый опыт члена церкви наносит травму пастору),</a:t>
            </a:r>
          </a:p>
          <a:p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риск выхода за пределы компетенции.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ru-RU" sz="1100" baseline="0" dirty="0"/>
          </a:p>
        </p:txBody>
      </p:sp>
    </p:spTree>
    <p:extLst>
      <p:ext uri="{BB962C8B-B14F-4D97-AF65-F5344CB8AC3E}">
        <p14:creationId xmlns:p14="http://schemas.microsoft.com/office/powerpoint/2010/main" val="158977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63625E68-BA4C-C00F-890C-DD7C8F03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16EC5CAB-F166-1E69-97B8-CD6100BE07F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0999" y="1019100"/>
            <a:ext cx="8111581" cy="26087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«Богословско-психологический анализ факторов эмоциональных привязанностей и супружеских измен. Методы минимизации рисков в пасторском консультировании»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229E3-C0E8-0984-9745-6559EB80C40C}"/>
              </a:ext>
            </a:extLst>
          </p:cNvPr>
          <p:cNvSpPr txBox="1"/>
          <p:nvPr/>
        </p:nvSpPr>
        <p:spPr>
          <a:xfrm>
            <a:off x="660741" y="4257575"/>
            <a:ext cx="38046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Александр Сахаров </a:t>
            </a:r>
          </a:p>
          <a:p>
            <a:r>
              <a:rPr lang="ru-RU" sz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Poppins" panose="02000000000000000000" pitchFamily="2" charset="0"/>
                <a:sym typeface="Roboto"/>
              </a:rPr>
              <a:t>(преподаватель кафедры теологии, докторант)   </a:t>
            </a:r>
            <a:endParaRPr lang="en-US" sz="1200" dirty="0">
              <a:latin typeface="Helvetica Neue Thin" panose="020B0403020202020204" pitchFamily="34" charset="0"/>
              <a:ea typeface="Helvetica Neue Thin" panose="020B0403020202020204" pitchFamily="34" charset="0"/>
              <a:cs typeface="Poppins" panose="02000000000000000000" pitchFamily="2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B1883B-8CD4-F54B-F46A-5FF7BDEBAF5C}"/>
              </a:ext>
            </a:extLst>
          </p:cNvPr>
          <p:cNvCxnSpPr>
            <a:cxnSpLocks/>
          </p:cNvCxnSpPr>
          <p:nvPr/>
        </p:nvCxnSpPr>
        <p:spPr>
          <a:xfrm>
            <a:off x="2280709" y="4429443"/>
            <a:ext cx="104700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14E25C-28AA-138B-996B-FF58DBB0E59A}"/>
              </a:ext>
            </a:extLst>
          </p:cNvPr>
          <p:cNvCxnSpPr>
            <a:cxnSpLocks/>
          </p:cNvCxnSpPr>
          <p:nvPr/>
        </p:nvCxnSpPr>
        <p:spPr>
          <a:xfrm>
            <a:off x="483410" y="1201479"/>
            <a:ext cx="0" cy="34598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9CDD6C-1324-AF44-6D6E-219601764F6A}"/>
              </a:ext>
            </a:extLst>
          </p:cNvPr>
          <p:cNvCxnSpPr>
            <a:cxnSpLocks/>
          </p:cNvCxnSpPr>
          <p:nvPr/>
        </p:nvCxnSpPr>
        <p:spPr>
          <a:xfrm>
            <a:off x="483410" y="1656920"/>
            <a:ext cx="0" cy="1883802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43C0E-4888-7DB6-4872-FEDC029D9764}"/>
              </a:ext>
            </a:extLst>
          </p:cNvPr>
          <p:cNvSpPr/>
          <p:nvPr/>
        </p:nvSpPr>
        <p:spPr>
          <a:xfrm>
            <a:off x="8314660" y="0"/>
            <a:ext cx="829340" cy="7179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076951-488D-7A2B-7A99-7495D069B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405" y="3699173"/>
            <a:ext cx="1459595" cy="146054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9B6286E-48EC-7C01-1AFF-2391376431A7}"/>
              </a:ext>
            </a:extLst>
          </p:cNvPr>
          <p:cNvSpPr/>
          <p:nvPr/>
        </p:nvSpPr>
        <p:spPr>
          <a:xfrm>
            <a:off x="306079" y="885925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88840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8">
          <a:extLst>
            <a:ext uri="{FF2B5EF4-FFF2-40B4-BE49-F238E27FC236}">
              <a16:creationId xmlns:a16="http://schemas.microsoft.com/office/drawing/2014/main" id="{517D4B63-0AE0-3160-3942-B634CE37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>
            <a:extLst>
              <a:ext uri="{FF2B5EF4-FFF2-40B4-BE49-F238E27FC236}">
                <a16:creationId xmlns:a16="http://schemas.microsoft.com/office/drawing/2014/main" id="{08B8F145-D78F-23BC-96DC-8030A6E42243}"/>
              </a:ext>
            </a:extLst>
          </p:cNvPr>
          <p:cNvSpPr txBox="1"/>
          <p:nvPr/>
        </p:nvSpPr>
        <p:spPr>
          <a:xfrm>
            <a:off x="301916" y="1702746"/>
            <a:ext cx="4609039" cy="20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  <a:sym typeface="Roboto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Да и теперь, не говоря обо всем остальном, я каждодневно несу бремя забот о жизни всех церквей»</a:t>
            </a:r>
          </a:p>
          <a:p>
            <a:endParaRPr lang="ru-RU" sz="2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	</a:t>
            </a:r>
            <a:r>
              <a:rPr lang="ru-RU" sz="2000" b="1" dirty="0">
                <a:solidFill>
                  <a:srgbClr val="FF8B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2 Коринф.11:28 </a:t>
            </a:r>
            <a:r>
              <a:rPr lang="ru-RU" sz="2000" dirty="0">
                <a:solidFill>
                  <a:srgbClr val="FF8B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(ИПБ)</a:t>
            </a:r>
            <a:endParaRPr sz="1800" dirty="0">
              <a:solidFill>
                <a:srgbClr val="FF8B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A794D-4C73-CC52-8B97-E6D11E7E32CC}"/>
              </a:ext>
            </a:extLst>
          </p:cNvPr>
          <p:cNvSpPr/>
          <p:nvPr/>
        </p:nvSpPr>
        <p:spPr>
          <a:xfrm>
            <a:off x="7262037" y="0"/>
            <a:ext cx="1881964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85A0DE-9E02-AC42-D2D2-8B7B9A149A62}"/>
              </a:ext>
            </a:extLst>
          </p:cNvPr>
          <p:cNvSpPr/>
          <p:nvPr/>
        </p:nvSpPr>
        <p:spPr>
          <a:xfrm>
            <a:off x="4910955" y="1634752"/>
            <a:ext cx="45719" cy="1873994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книга, офисные принадлежности, в помещении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BB4CC4-08B8-3F5A-877B-047930942D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33" y="1388225"/>
            <a:ext cx="3550574" cy="2367049"/>
          </a:xfrm>
          <a:prstGeom prst="rect">
            <a:avLst/>
          </a:prstGeom>
        </p:spPr>
      </p:pic>
      <p:sp>
        <p:nvSpPr>
          <p:cNvPr id="8" name="Google Shape;84;p18">
            <a:extLst>
              <a:ext uri="{FF2B5EF4-FFF2-40B4-BE49-F238E27FC236}">
                <a16:creationId xmlns:a16="http://schemas.microsoft.com/office/drawing/2014/main" id="{DECA91DC-8B12-5B6B-9E8D-2A15C6BD8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988652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СТРЕССЫ КАК ПРЕДПОССЫЛКА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деструктивной копинг-стратегии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5D995994-2A15-74F2-57E1-C4647BE30393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422203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71">
          <a:extLst>
            <a:ext uri="{FF2B5EF4-FFF2-40B4-BE49-F238E27FC236}">
              <a16:creationId xmlns:a16="http://schemas.microsoft.com/office/drawing/2014/main" id="{4F1F71F0-1A28-2B30-8D66-ABC096EB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4197EA6-7F21-4FEE-C23D-814878A382B1}"/>
              </a:ext>
            </a:extLst>
          </p:cNvPr>
          <p:cNvSpPr/>
          <p:nvPr/>
        </p:nvSpPr>
        <p:spPr>
          <a:xfrm>
            <a:off x="70445" y="4623054"/>
            <a:ext cx="385870" cy="385870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Google Shape;72;p16">
            <a:extLst>
              <a:ext uri="{FF2B5EF4-FFF2-40B4-BE49-F238E27FC236}">
                <a16:creationId xmlns:a16="http://schemas.microsoft.com/office/drawing/2014/main" id="{979DF449-8484-6976-8C03-022E9EA1CB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315" y="327511"/>
            <a:ext cx="2885327" cy="11084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Сложности</a:t>
            </a:r>
            <a:r>
              <a:rPr lang="en" sz="33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br>
              <a:rPr lang="en" sz="33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</a:br>
            <a:r>
              <a:rPr lang="ru-RU" sz="33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пастора</a:t>
            </a:r>
            <a:r>
              <a:rPr lang="en" sz="33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endParaRPr sz="33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</p:txBody>
      </p:sp>
      <p:sp>
        <p:nvSpPr>
          <p:cNvPr id="73" name="Google Shape;73;p16">
            <a:extLst>
              <a:ext uri="{FF2B5EF4-FFF2-40B4-BE49-F238E27FC236}">
                <a16:creationId xmlns:a16="http://schemas.microsoft.com/office/drawing/2014/main" id="{8C28FE97-7CDA-833C-984B-5E64D33769F8}"/>
              </a:ext>
            </a:extLst>
          </p:cNvPr>
          <p:cNvSpPr txBox="1"/>
          <p:nvPr/>
        </p:nvSpPr>
        <p:spPr>
          <a:xfrm>
            <a:off x="393385" y="1803553"/>
            <a:ext cx="2715136" cy="297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FF8B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Выборка: </a:t>
            </a:r>
            <a:r>
              <a:rPr lang="en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 = 221 </a:t>
            </a:r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пастор </a:t>
            </a:r>
            <a:r>
              <a:rPr lang="ru-RU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протестантских церквей США, которые рассматривали возможность ухода из полного служения в течение последнего года.</a:t>
            </a:r>
          </a:p>
          <a:p>
            <a:endParaRPr lang="ru-RU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Период опроса: </a:t>
            </a:r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март 2022 г.</a:t>
            </a:r>
          </a:p>
          <a:p>
            <a:endParaRPr lang="ru-RU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Источник:</a:t>
            </a:r>
            <a:r>
              <a:rPr lang="ru-RU" dirty="0">
                <a:solidFill>
                  <a:srgbClr val="FF8B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Barna Group, 2022</a:t>
            </a:r>
            <a:endParaRPr sz="1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pic>
        <p:nvPicPr>
          <p:cNvPr id="4" name="Рисунок 3" descr="Изображение выглядит как текст, снимок экрана, программное обеспечение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9323D1-DC8A-B608-EAD5-3503AC77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521" y="0"/>
            <a:ext cx="60354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1368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DC61021F-2001-EB37-9CE9-7C860E32A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5D9C326A-9155-DA21-86E2-7D593FB6F1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988652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СТРЕССЫ КАК ПРЕДПОССЫЛКА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деструктивной копинг-стратегии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DBAFD7F6-88A9-08A9-68BB-CFFD58530A2F}"/>
              </a:ext>
            </a:extLst>
          </p:cNvPr>
          <p:cNvSpPr txBox="1"/>
          <p:nvPr/>
        </p:nvSpPr>
        <p:spPr>
          <a:xfrm>
            <a:off x="822648" y="2111773"/>
            <a:ext cx="5998051" cy="284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Нейробиологическая связь: стресс и импульсивность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Стресс как триггер сексуально-компульсивного поведения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Стресс и моральная </a:t>
            </a:r>
            <a:r>
              <a:rPr lang="ru-RU" sz="1800" b="1" dirty="0" err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дисрегуляция</a:t>
            </a:r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sz="11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 err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Исследоваение</a:t>
            </a:r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Джеймса Томаса Реала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7100B-4CED-9EE1-C949-DF7171ADA134}"/>
              </a:ext>
            </a:extLst>
          </p:cNvPr>
          <p:cNvSpPr/>
          <p:nvPr/>
        </p:nvSpPr>
        <p:spPr>
          <a:xfrm>
            <a:off x="7404607" y="1562470"/>
            <a:ext cx="1739393" cy="2448056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B3EA2A3A-D3FB-9C36-99A5-1EE5D42D20A8}"/>
              </a:ext>
            </a:extLst>
          </p:cNvPr>
          <p:cNvCxnSpPr>
            <a:cxnSpLocks/>
          </p:cNvCxnSpPr>
          <p:nvPr/>
        </p:nvCxnSpPr>
        <p:spPr>
          <a:xfrm flipH="1">
            <a:off x="472506" y="1201479"/>
            <a:ext cx="10904" cy="299272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797B49D2-FBC9-E57D-6D8B-4B2375BD900E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5CF4BCB-091B-6EE3-7744-92A06B8E160E}"/>
              </a:ext>
            </a:extLst>
          </p:cNvPr>
          <p:cNvGrpSpPr/>
          <p:nvPr/>
        </p:nvGrpSpPr>
        <p:grpSpPr>
          <a:xfrm>
            <a:off x="272386" y="2162922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D8B3FF7B-0B70-3CE7-AD40-6A5EC27D2FA8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24">
              <a:extLst>
                <a:ext uri="{FF2B5EF4-FFF2-40B4-BE49-F238E27FC236}">
                  <a16:creationId xmlns:a16="http://schemas.microsoft.com/office/drawing/2014/main" id="{CFD73B7D-EF98-309F-3A8D-438DBAF61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9FEB1C3-D1F1-F7C1-01F2-26B5E19BCE0F}"/>
              </a:ext>
            </a:extLst>
          </p:cNvPr>
          <p:cNvGrpSpPr/>
          <p:nvPr/>
        </p:nvGrpSpPr>
        <p:grpSpPr>
          <a:xfrm>
            <a:off x="284599" y="2742966"/>
            <a:ext cx="391856" cy="367365"/>
            <a:chOff x="287482" y="2126857"/>
            <a:chExt cx="391856" cy="367365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3EA893B3-37B7-DEA0-BFE2-C300C11C86E3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73B53123-A325-7D25-FFC4-14706D08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BBF58FD-C50E-43AA-E0B0-687FD5366239}"/>
              </a:ext>
            </a:extLst>
          </p:cNvPr>
          <p:cNvGrpSpPr/>
          <p:nvPr/>
        </p:nvGrpSpPr>
        <p:grpSpPr>
          <a:xfrm>
            <a:off x="281098" y="3276228"/>
            <a:ext cx="391856" cy="367365"/>
            <a:chOff x="287482" y="2126857"/>
            <a:chExt cx="391856" cy="367365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EC6131BF-0D34-5C24-82E3-6CF0A09F8E79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4">
              <a:extLst>
                <a:ext uri="{FF2B5EF4-FFF2-40B4-BE49-F238E27FC236}">
                  <a16:creationId xmlns:a16="http://schemas.microsoft.com/office/drawing/2014/main" id="{CF7831C0-C3A6-887E-5B93-09CF8BA6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721F88A-6699-61DE-2B95-1A1343793652}"/>
              </a:ext>
            </a:extLst>
          </p:cNvPr>
          <p:cNvGrpSpPr/>
          <p:nvPr/>
        </p:nvGrpSpPr>
        <p:grpSpPr>
          <a:xfrm>
            <a:off x="282180" y="4010526"/>
            <a:ext cx="391856" cy="367365"/>
            <a:chOff x="287482" y="2126857"/>
            <a:chExt cx="391856" cy="367365"/>
          </a:xfrm>
        </p:grpSpPr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700E1102-C62B-98F9-B240-A26E4532B7E0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881B8905-3190-1E9B-7D36-A2DC91464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человек, Человеческое лицо, одежд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B47A6B0-BEF9-20F0-980B-9B342B3FFB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58" t="708" r="17557" b="-708"/>
          <a:stretch>
            <a:fillRect/>
          </a:stretch>
        </p:blipFill>
        <p:spPr>
          <a:xfrm>
            <a:off x="6967884" y="1920699"/>
            <a:ext cx="1957138" cy="1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015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8">
          <a:extLst>
            <a:ext uri="{FF2B5EF4-FFF2-40B4-BE49-F238E27FC236}">
              <a16:creationId xmlns:a16="http://schemas.microsoft.com/office/drawing/2014/main" id="{D6AEE39D-23FD-00F5-2497-0184CE134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>
            <a:extLst>
              <a:ext uri="{FF2B5EF4-FFF2-40B4-BE49-F238E27FC236}">
                <a16:creationId xmlns:a16="http://schemas.microsoft.com/office/drawing/2014/main" id="{2EF3BF5F-CD05-E1FE-879E-4A458B18796C}"/>
              </a:ext>
            </a:extLst>
          </p:cNvPr>
          <p:cNvSpPr txBox="1"/>
          <p:nvPr/>
        </p:nvSpPr>
        <p:spPr>
          <a:xfrm>
            <a:off x="301916" y="1545485"/>
            <a:ext cx="4609039" cy="20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Futura Condensed Medium" panose="020B0602020204020303" pitchFamily="34" charset="-79"/>
                <a:sym typeface="Roboto"/>
              </a:rPr>
              <a:t>«</a:t>
            </a:r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И всё же, чтобы не впасть в блуд, пусть у каждого будет своя жена, и у каждой женщины — свой муж. Муж должен исполнять свои супружеские обязанности по отношению к жене, так же и жена — по отношению к мужу</a:t>
            </a:r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Futura Condensed Medium" panose="020B0602020204020303" pitchFamily="34" charset="-79"/>
              </a:rPr>
              <a:t>»</a:t>
            </a:r>
          </a:p>
          <a:p>
            <a:endParaRPr lang="ru-RU" sz="2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Futura Condensed Medium" panose="020B0602020204020303" pitchFamily="34" charset="-79"/>
              <a:sym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	       </a:t>
            </a:r>
            <a:r>
              <a:rPr lang="ru-RU" sz="2000" b="1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1 Коринф.7:2-3 </a:t>
            </a:r>
            <a:r>
              <a:rPr lang="ru-RU" sz="2000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(ИПБ)</a:t>
            </a:r>
            <a:endParaRPr sz="1800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1D7B1-62C1-78FC-0562-7DC9B0176BE5}"/>
              </a:ext>
            </a:extLst>
          </p:cNvPr>
          <p:cNvSpPr/>
          <p:nvPr/>
        </p:nvSpPr>
        <p:spPr>
          <a:xfrm>
            <a:off x="7262037" y="0"/>
            <a:ext cx="1881964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09F7D-03BA-20FF-6783-B81B6FFED8C8}"/>
              </a:ext>
            </a:extLst>
          </p:cNvPr>
          <p:cNvSpPr/>
          <p:nvPr/>
        </p:nvSpPr>
        <p:spPr>
          <a:xfrm>
            <a:off x="4910955" y="1634752"/>
            <a:ext cx="45719" cy="1873994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книга, офисные принадлежности, в помещении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5CEAAC4-80A1-2504-B58A-3714D02583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33" y="1388225"/>
            <a:ext cx="3550574" cy="2367049"/>
          </a:xfrm>
          <a:prstGeom prst="rect">
            <a:avLst/>
          </a:prstGeom>
        </p:spPr>
      </p:pic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5A4CC332-4A11-EF83-14D8-3285FFED1C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988652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СЕКСУАЛЬНАЯ ДИСГАРМОНИЯ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в собственном браке лидера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15AFC316-BA61-709E-B7BA-84338FA94B2C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62417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4BA6A63B-BA8B-7C95-6408-B7C363A1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E554A821-501B-F62D-F88E-0DA885E6D2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988652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СЕКСУАЛЬНАЯ ДИСГАРМОНИЯ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в собственном браке лидера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445D4A59-85A8-622F-4000-A4774E9B639F}"/>
              </a:ext>
            </a:extLst>
          </p:cNvPr>
          <p:cNvSpPr txBox="1"/>
          <p:nvPr/>
        </p:nvSpPr>
        <p:spPr>
          <a:xfrm>
            <a:off x="837744" y="2697843"/>
            <a:ext cx="5998051" cy="153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Нарушенная валидация и эмоциональная близость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Чувство неуверенности и неудовлетворённости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DC609C-0175-545C-1DAD-76882F926367}"/>
              </a:ext>
            </a:extLst>
          </p:cNvPr>
          <p:cNvSpPr/>
          <p:nvPr/>
        </p:nvSpPr>
        <p:spPr>
          <a:xfrm>
            <a:off x="7404607" y="1562470"/>
            <a:ext cx="1739393" cy="2448056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8BE64007-AEEC-572C-4D5C-E1B567D18D1C}"/>
              </a:ext>
            </a:extLst>
          </p:cNvPr>
          <p:cNvCxnSpPr>
            <a:cxnSpLocks/>
          </p:cNvCxnSpPr>
          <p:nvPr/>
        </p:nvCxnSpPr>
        <p:spPr>
          <a:xfrm>
            <a:off x="483410" y="1201479"/>
            <a:ext cx="4252" cy="280904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3ACA877B-3BCA-157C-143E-D5D303B7B7B4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3C00778-E792-5462-B9E1-32D0CFF30F71}"/>
              </a:ext>
            </a:extLst>
          </p:cNvPr>
          <p:cNvGrpSpPr/>
          <p:nvPr/>
        </p:nvGrpSpPr>
        <p:grpSpPr>
          <a:xfrm>
            <a:off x="292620" y="2742966"/>
            <a:ext cx="391856" cy="367365"/>
            <a:chOff x="287482" y="2126857"/>
            <a:chExt cx="391856" cy="367365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D054E5F7-69AB-7102-49F2-48BBB0BA1587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93D48B77-DA4F-D0EA-3774-6A499F616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32531D5-FB46-5D17-BD4A-8600C4EFCAA3}"/>
              </a:ext>
            </a:extLst>
          </p:cNvPr>
          <p:cNvGrpSpPr/>
          <p:nvPr/>
        </p:nvGrpSpPr>
        <p:grpSpPr>
          <a:xfrm>
            <a:off x="297140" y="3276228"/>
            <a:ext cx="391856" cy="367365"/>
            <a:chOff x="287482" y="2126857"/>
            <a:chExt cx="391856" cy="367365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72DA6704-4A15-C258-6543-3C89A1EE5EE1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4">
              <a:extLst>
                <a:ext uri="{FF2B5EF4-FFF2-40B4-BE49-F238E27FC236}">
                  <a16:creationId xmlns:a16="http://schemas.microsoft.com/office/drawing/2014/main" id="{30B09B6F-AE97-7C4F-D10D-1A54DDCB1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человек, Человеческое лицо, одежд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B8F6AF8-B417-D0C9-57AD-D9DAF87791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58" t="708" r="17557" b="-708"/>
          <a:stretch>
            <a:fillRect/>
          </a:stretch>
        </p:blipFill>
        <p:spPr>
          <a:xfrm>
            <a:off x="6967884" y="1920699"/>
            <a:ext cx="1957138" cy="1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83289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8">
          <a:extLst>
            <a:ext uri="{FF2B5EF4-FFF2-40B4-BE49-F238E27FC236}">
              <a16:creationId xmlns:a16="http://schemas.microsoft.com/office/drawing/2014/main" id="{E7A2F449-0368-5D99-5902-B9A7F54D7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>
            <a:extLst>
              <a:ext uri="{FF2B5EF4-FFF2-40B4-BE49-F238E27FC236}">
                <a16:creationId xmlns:a16="http://schemas.microsoft.com/office/drawing/2014/main" id="{AA54C1CB-DF00-C509-34DB-3E5FC3FC5657}"/>
              </a:ext>
            </a:extLst>
          </p:cNvPr>
          <p:cNvSpPr txBox="1"/>
          <p:nvPr/>
        </p:nvSpPr>
        <p:spPr>
          <a:xfrm>
            <a:off x="477893" y="2026748"/>
            <a:ext cx="4380438" cy="160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  <a:sym typeface="Roboto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Ибо отец мой и мать моя оставили меня, но Господь примет меня</a:t>
            </a:r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»</a:t>
            </a:r>
          </a:p>
          <a:p>
            <a:endParaRPr lang="ru-RU" sz="2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Futura Condensed Medium" panose="020B0602020204020303" pitchFamily="34" charset="-79"/>
              <a:sym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	       </a:t>
            </a:r>
            <a:r>
              <a:rPr lang="ru-RU" sz="20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Псалом</a:t>
            </a:r>
            <a:r>
              <a:rPr lang="ru-RU" sz="2000" b="1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.23:10</a:t>
            </a:r>
            <a:endParaRPr sz="1800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C7F651-8EAD-137A-859D-D5798FBD9BD6}"/>
              </a:ext>
            </a:extLst>
          </p:cNvPr>
          <p:cNvSpPr/>
          <p:nvPr/>
        </p:nvSpPr>
        <p:spPr>
          <a:xfrm>
            <a:off x="7262037" y="0"/>
            <a:ext cx="1881964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0790D-A84B-4DAF-3067-7F0FB74CBCE4}"/>
              </a:ext>
            </a:extLst>
          </p:cNvPr>
          <p:cNvSpPr/>
          <p:nvPr/>
        </p:nvSpPr>
        <p:spPr>
          <a:xfrm>
            <a:off x="4910955" y="1634752"/>
            <a:ext cx="45719" cy="1873994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книга, офисные принадлежности, в помещении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4CBB66B-83CD-111D-1B63-A3F627C275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33" y="1388225"/>
            <a:ext cx="3550574" cy="2367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06870-18BB-9FFF-A3E2-1F20607DBEB8}"/>
              </a:ext>
            </a:extLst>
          </p:cNvPr>
          <p:cNvSpPr txBox="1"/>
          <p:nvPr/>
        </p:nvSpPr>
        <p:spPr>
          <a:xfrm>
            <a:off x="1463040" y="-11887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17ACDCB8-E7D9-74ED-F141-6E420EBF48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НЕБЛАГОПРИЯТНЫЙ И НЕПРОРАБОТАННЫЙ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ранний травматичный опыт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BD459E21-C5B6-0AE3-3ED8-6E080784422C}"/>
              </a:ext>
            </a:extLst>
          </p:cNvPr>
          <p:cNvCxnSpPr/>
          <p:nvPr/>
        </p:nvCxnSpPr>
        <p:spPr>
          <a:xfrm>
            <a:off x="483410" y="23820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35301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7A78DE33-64A9-75F6-4374-2D1D09236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60E12FDC-96E4-DBCE-4647-F9133A37BF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НЕБЛАГОПРИЯТНЫЙ И НЕПРОРАБОТАННЫЙ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ранний травматичный опыт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8D119333-2374-35D8-A25F-3042D48163EB}"/>
              </a:ext>
            </a:extLst>
          </p:cNvPr>
          <p:cNvSpPr txBox="1"/>
          <p:nvPr/>
        </p:nvSpPr>
        <p:spPr>
          <a:xfrm>
            <a:off x="822648" y="2111773"/>
            <a:ext cx="5998051" cy="284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Избегание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→ сексуальное поведение воспринимается как анестезия тяжелым чувствам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Диссоциация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(психика снижает контакт с болезненными переживаниями) → сексуальность как форма отключения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Компенсация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(попытка восполнить дефицит значимости или принятия) → сексуальность как подтверждение значимости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sz="11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Особая уязвимость 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духовного лидера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B25E9E-D7F7-A975-E2F9-25465D2892FD}"/>
              </a:ext>
            </a:extLst>
          </p:cNvPr>
          <p:cNvSpPr/>
          <p:nvPr/>
        </p:nvSpPr>
        <p:spPr>
          <a:xfrm>
            <a:off x="7404607" y="1562470"/>
            <a:ext cx="1739393" cy="2448056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6AD3C6B0-4B36-3B06-7D26-FB1DB93A7E42}"/>
              </a:ext>
            </a:extLst>
          </p:cNvPr>
          <p:cNvCxnSpPr>
            <a:cxnSpLocks/>
          </p:cNvCxnSpPr>
          <p:nvPr/>
        </p:nvCxnSpPr>
        <p:spPr>
          <a:xfrm flipH="1">
            <a:off x="462944" y="1201479"/>
            <a:ext cx="20466" cy="335268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A5F24ABB-6292-056E-C9FB-E8AC0BF4C2A2}"/>
              </a:ext>
            </a:extLst>
          </p:cNvPr>
          <p:cNvCxnSpPr/>
          <p:nvPr/>
        </p:nvCxnSpPr>
        <p:spPr>
          <a:xfrm>
            <a:off x="483410" y="23820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B41F617-75B1-DB7D-74AD-F679040D435C}"/>
              </a:ext>
            </a:extLst>
          </p:cNvPr>
          <p:cNvGrpSpPr/>
          <p:nvPr/>
        </p:nvGrpSpPr>
        <p:grpSpPr>
          <a:xfrm>
            <a:off x="272386" y="2162922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19F3E804-12F2-7A84-8647-164EE09ADD0D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24">
              <a:extLst>
                <a:ext uri="{FF2B5EF4-FFF2-40B4-BE49-F238E27FC236}">
                  <a16:creationId xmlns:a16="http://schemas.microsoft.com/office/drawing/2014/main" id="{4DF6D396-A5CA-95E5-8FD0-90D05CF26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218542-0043-6A3E-F097-74A291179247}"/>
              </a:ext>
            </a:extLst>
          </p:cNvPr>
          <p:cNvGrpSpPr/>
          <p:nvPr/>
        </p:nvGrpSpPr>
        <p:grpSpPr>
          <a:xfrm>
            <a:off x="267016" y="2880102"/>
            <a:ext cx="391856" cy="367365"/>
            <a:chOff x="287482" y="2126857"/>
            <a:chExt cx="391856" cy="367365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CE49D0F9-0E20-DFAA-B18B-918D6D922965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2EBA0050-E9B6-C096-5E0B-6232AD253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F3EAE67-B489-7C0D-B04B-2397CC45C48F}"/>
              </a:ext>
            </a:extLst>
          </p:cNvPr>
          <p:cNvGrpSpPr/>
          <p:nvPr/>
        </p:nvGrpSpPr>
        <p:grpSpPr>
          <a:xfrm>
            <a:off x="261173" y="3574656"/>
            <a:ext cx="391856" cy="367365"/>
            <a:chOff x="287482" y="2126857"/>
            <a:chExt cx="391856" cy="367365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96BA5434-D45D-0DFB-D74A-FF15CD18421A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4">
              <a:extLst>
                <a:ext uri="{FF2B5EF4-FFF2-40B4-BE49-F238E27FC236}">
                  <a16:creationId xmlns:a16="http://schemas.microsoft.com/office/drawing/2014/main" id="{EF5D1704-47B1-80CC-618F-E859A519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AE0B731-C1AC-883B-3820-51B0555D9AFE}"/>
              </a:ext>
            </a:extLst>
          </p:cNvPr>
          <p:cNvGrpSpPr/>
          <p:nvPr/>
        </p:nvGrpSpPr>
        <p:grpSpPr>
          <a:xfrm>
            <a:off x="272386" y="4376831"/>
            <a:ext cx="391856" cy="367365"/>
            <a:chOff x="287482" y="2126857"/>
            <a:chExt cx="391856" cy="367365"/>
          </a:xfrm>
        </p:grpSpPr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1D58ED77-4CC8-3778-471C-BE19821714EC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2832B484-F1D6-327B-4463-96BE46ED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человек, Человеческое лицо, одежд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21EADC-BFC6-45A0-3D10-99C9EACDE7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58" t="708" r="17557" b="-708"/>
          <a:stretch>
            <a:fillRect/>
          </a:stretch>
        </p:blipFill>
        <p:spPr>
          <a:xfrm>
            <a:off x="6967884" y="1920699"/>
            <a:ext cx="1957138" cy="1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5113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36A758A2-4752-520D-3401-751ABDA1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16D7C8AA-D13E-86FA-15D1-2160CE83F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3181" y="796844"/>
            <a:ext cx="3109614" cy="33649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A8C43D7-CE30-6A11-9920-6DF3CB46D357}"/>
              </a:ext>
            </a:extLst>
          </p:cNvPr>
          <p:cNvSpPr/>
          <p:nvPr/>
        </p:nvSpPr>
        <p:spPr>
          <a:xfrm>
            <a:off x="4815850" y="2571748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79A9CCA4-813A-83A9-2D24-EC2B2BF163B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1000" y="1612361"/>
            <a:ext cx="4204850" cy="1918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66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МЕХАНИЗМ</a:t>
            </a:r>
            <a:r>
              <a:rPr lang="ru-RU" sz="4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r>
              <a:rPr lang="ru-RU" sz="48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формирования</a:t>
            </a:r>
            <a:endParaRPr lang="en-US" sz="4800" b="1" dirty="0">
              <a:solidFill>
                <a:srgbClr val="FF8B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10AAB-746E-C7BB-F48B-BD0BD1379F8D}"/>
              </a:ext>
            </a:extLst>
          </p:cNvPr>
          <p:cNvSpPr txBox="1"/>
          <p:nvPr/>
        </p:nvSpPr>
        <p:spPr>
          <a:xfrm>
            <a:off x="660742" y="4129689"/>
            <a:ext cx="4970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Авторы многих исследований подчеркивают, что сексуальные нарушения в пасторской среде редко возникают внезапно. 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4A07633-8214-33DB-6BFC-C1A0C4972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9390" y="9111"/>
            <a:ext cx="3109613" cy="466441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EEA0C2-602E-00FB-DBE9-168DFDC6E847}"/>
              </a:ext>
            </a:extLst>
          </p:cNvPr>
          <p:cNvCxnSpPr/>
          <p:nvPr/>
        </p:nvCxnSpPr>
        <p:spPr>
          <a:xfrm>
            <a:off x="483410" y="1201479"/>
            <a:ext cx="0" cy="30302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5435AD-237D-35EE-6AB3-7795C7C4625C}"/>
              </a:ext>
            </a:extLst>
          </p:cNvPr>
          <p:cNvCxnSpPr/>
          <p:nvPr/>
        </p:nvCxnSpPr>
        <p:spPr>
          <a:xfrm>
            <a:off x="483410" y="196702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D01A208-135D-6CDB-A1AE-66884A1BECF1}"/>
              </a:ext>
            </a:extLst>
          </p:cNvPr>
          <p:cNvSpPr/>
          <p:nvPr/>
        </p:nvSpPr>
        <p:spPr>
          <a:xfrm>
            <a:off x="8314660" y="4425580"/>
            <a:ext cx="829340" cy="7179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6CF4EA-41B9-16D2-A0BD-0C891FBC57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52770" y="4423663"/>
            <a:ext cx="735573" cy="7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6044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8">
          <a:extLst>
            <a:ext uri="{FF2B5EF4-FFF2-40B4-BE49-F238E27FC236}">
              <a16:creationId xmlns:a16="http://schemas.microsoft.com/office/drawing/2014/main" id="{CE0C328E-5135-E545-F6A3-14BD94D6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>
            <a:extLst>
              <a:ext uri="{FF2B5EF4-FFF2-40B4-BE49-F238E27FC236}">
                <a16:creationId xmlns:a16="http://schemas.microsoft.com/office/drawing/2014/main" id="{E9FFD8ED-DCDC-3D23-EC7A-058DA3FBCC99}"/>
              </a:ext>
            </a:extLst>
          </p:cNvPr>
          <p:cNvSpPr txBox="1"/>
          <p:nvPr/>
        </p:nvSpPr>
        <p:spPr>
          <a:xfrm>
            <a:off x="477893" y="2026748"/>
            <a:ext cx="4380438" cy="160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  <a:sym typeface="Roboto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И послал Давид слуг взять ее…</a:t>
            </a:r>
            <a:r>
              <a:rPr lang="ru-RU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»</a:t>
            </a:r>
          </a:p>
          <a:p>
            <a:endParaRPr lang="ru-RU" sz="2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Futura Condensed Medium" panose="020B0602020204020303" pitchFamily="34" charset="-79"/>
              <a:sym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	       </a:t>
            </a:r>
            <a:r>
              <a:rPr lang="ru-RU" sz="20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2 Царств</a:t>
            </a:r>
            <a:r>
              <a:rPr lang="ru-RU" sz="2000" b="1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.11-12</a:t>
            </a:r>
            <a:endParaRPr sz="1800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07B4C-7C06-1DB0-AB01-73FE477CD263}"/>
              </a:ext>
            </a:extLst>
          </p:cNvPr>
          <p:cNvSpPr/>
          <p:nvPr/>
        </p:nvSpPr>
        <p:spPr>
          <a:xfrm>
            <a:off x="7262037" y="0"/>
            <a:ext cx="1881964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33DADF-6307-D5A3-853F-6579F9D7DC8B}"/>
              </a:ext>
            </a:extLst>
          </p:cNvPr>
          <p:cNvSpPr/>
          <p:nvPr/>
        </p:nvSpPr>
        <p:spPr>
          <a:xfrm>
            <a:off x="4910955" y="1634752"/>
            <a:ext cx="45719" cy="1873994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книга, офисные принадлежности, в помещении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B2B1898-247C-248F-0296-810AAD390B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33" y="1388225"/>
            <a:ext cx="3550574" cy="2367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D2C11-822D-9451-4D95-1D7DC4F58A81}"/>
              </a:ext>
            </a:extLst>
          </p:cNvPr>
          <p:cNvSpPr txBox="1"/>
          <p:nvPr/>
        </p:nvSpPr>
        <p:spPr>
          <a:xfrm>
            <a:off x="1463040" y="-11887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C7AF460B-7447-81A6-EFEC-3A65616C8A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КОНТИНУМ НАРУШЕНИЯ ГРАНИЦ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в опыте царя Давида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FE002DC7-C7A8-3DF4-C872-3E018ACEB8FA}"/>
              </a:ext>
            </a:extLst>
          </p:cNvPr>
          <p:cNvCxnSpPr/>
          <p:nvPr/>
        </p:nvCxnSpPr>
        <p:spPr>
          <a:xfrm>
            <a:off x="483410" y="23820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1048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41A4795C-0B77-BA10-1769-BB564769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5DC76F8D-7F5C-9CBF-EA92-50804C1694CC}"/>
              </a:ext>
            </a:extLst>
          </p:cNvPr>
          <p:cNvSpPr txBox="1"/>
          <p:nvPr/>
        </p:nvSpPr>
        <p:spPr>
          <a:xfrm>
            <a:off x="822648" y="2111773"/>
            <a:ext cx="5998051" cy="284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Нечеткие границы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→ на этом этапе формируется почва для последующих трансгрессий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Пограничные трансгрессии 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→ на этом этапе происходит </a:t>
            </a:r>
            <a:r>
              <a:rPr lang="ru-RU" b="1" dirty="0" err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нормлиализация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отклонений, которые выходят  за рамки профессиональной этики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Сексуализированные нарушения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→ на этом этапе границы нарушаются явно и однозначно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sz="11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Сексуальная эксплуатация и насилие  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→ финальная стадия которая характеризуется систематическим злоупотреблением властью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81A26-9FB9-2E5C-9018-FC1F5F196081}"/>
              </a:ext>
            </a:extLst>
          </p:cNvPr>
          <p:cNvSpPr/>
          <p:nvPr/>
        </p:nvSpPr>
        <p:spPr>
          <a:xfrm>
            <a:off x="7404607" y="1562470"/>
            <a:ext cx="1739393" cy="2448056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C12BDC0F-CA42-EE93-C2CA-22C40EA88543}"/>
              </a:ext>
            </a:extLst>
          </p:cNvPr>
          <p:cNvCxnSpPr>
            <a:cxnSpLocks/>
          </p:cNvCxnSpPr>
          <p:nvPr/>
        </p:nvCxnSpPr>
        <p:spPr>
          <a:xfrm flipH="1">
            <a:off x="462944" y="1201479"/>
            <a:ext cx="20466" cy="335268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B59E454-4086-DCFE-AC31-C613ECC06836}"/>
              </a:ext>
            </a:extLst>
          </p:cNvPr>
          <p:cNvGrpSpPr/>
          <p:nvPr/>
        </p:nvGrpSpPr>
        <p:grpSpPr>
          <a:xfrm>
            <a:off x="272386" y="2162922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3818BB41-B4F3-5EE0-EB0C-320B18B0CC97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24">
              <a:extLst>
                <a:ext uri="{FF2B5EF4-FFF2-40B4-BE49-F238E27FC236}">
                  <a16:creationId xmlns:a16="http://schemas.microsoft.com/office/drawing/2014/main" id="{155CFD6F-8149-47C8-B9B0-F0ED8842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E03E8A4-1E40-AD55-01C8-4EF2A0AE8063}"/>
              </a:ext>
            </a:extLst>
          </p:cNvPr>
          <p:cNvGrpSpPr/>
          <p:nvPr/>
        </p:nvGrpSpPr>
        <p:grpSpPr>
          <a:xfrm>
            <a:off x="267016" y="2880102"/>
            <a:ext cx="391856" cy="367365"/>
            <a:chOff x="287482" y="2126857"/>
            <a:chExt cx="391856" cy="367365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E9C98D2B-806C-401F-5CD4-CAE78BD7C7D7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21FDB67D-5AAA-88C6-3B5F-BB27DC671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4102761-625F-FB3D-E40A-9DFA976FE37D}"/>
              </a:ext>
            </a:extLst>
          </p:cNvPr>
          <p:cNvGrpSpPr/>
          <p:nvPr/>
        </p:nvGrpSpPr>
        <p:grpSpPr>
          <a:xfrm>
            <a:off x="261173" y="3574656"/>
            <a:ext cx="391856" cy="367365"/>
            <a:chOff x="287482" y="2126857"/>
            <a:chExt cx="391856" cy="367365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31745821-30A6-B778-5DD8-7BA7B5B59078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4">
              <a:extLst>
                <a:ext uri="{FF2B5EF4-FFF2-40B4-BE49-F238E27FC236}">
                  <a16:creationId xmlns:a16="http://schemas.microsoft.com/office/drawing/2014/main" id="{2D7DF7FB-ABC0-0808-7A4C-E1682751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7C3EB82-7FD6-85BD-82DF-BDB2F5371713}"/>
              </a:ext>
            </a:extLst>
          </p:cNvPr>
          <p:cNvGrpSpPr/>
          <p:nvPr/>
        </p:nvGrpSpPr>
        <p:grpSpPr>
          <a:xfrm>
            <a:off x="272386" y="4376831"/>
            <a:ext cx="391856" cy="367365"/>
            <a:chOff x="287482" y="2126857"/>
            <a:chExt cx="391856" cy="367365"/>
          </a:xfrm>
        </p:grpSpPr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A00C51D0-8F0C-53C5-C524-77BA949685E6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CC98890E-73B4-7E53-90D0-98AF1293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человек, Человеческое лицо, одежд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8C32C4C-2E88-6ECB-20F7-772C17641A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58" t="708" r="17557" b="-708"/>
          <a:stretch>
            <a:fillRect/>
          </a:stretch>
        </p:blipFill>
        <p:spPr>
          <a:xfrm>
            <a:off x="6967884" y="1920699"/>
            <a:ext cx="1957138" cy="1795083"/>
          </a:xfrm>
          <a:prstGeom prst="rect">
            <a:avLst/>
          </a:prstGeom>
        </p:spPr>
      </p:pic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D4E90BC8-374E-E0CC-94B6-9F37665C9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КОНТИНУМ НАРУШЕНИЯ ГРАНИЦ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в пасторском консультировании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D2FE8D4A-DDFE-8112-F918-682B791ACE1E}"/>
              </a:ext>
            </a:extLst>
          </p:cNvPr>
          <p:cNvCxnSpPr/>
          <p:nvPr/>
        </p:nvCxnSpPr>
        <p:spPr>
          <a:xfrm>
            <a:off x="483410" y="23820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51273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EAE5B97B-F00B-47DD-B5B0-59B38829C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3181" y="796844"/>
            <a:ext cx="3109614" cy="3364929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14807" y="1561702"/>
            <a:ext cx="4093135" cy="20200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5100" b="1" kern="100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  <a:t>ПРОБЛЕМА</a:t>
            </a:r>
            <a:br>
              <a:rPr lang="ru-RU" sz="5100" b="1" kern="100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</a:br>
            <a:r>
              <a:rPr lang="ru-RU" sz="6000" b="1" kern="100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  <a:t>актуальна</a:t>
            </a:r>
            <a:endParaRPr lang="en-US" sz="5100" b="1" kern="100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7157A7-E42A-4424-89C5-071851C2452E}"/>
              </a:ext>
            </a:extLst>
          </p:cNvPr>
          <p:cNvCxnSpPr/>
          <p:nvPr/>
        </p:nvCxnSpPr>
        <p:spPr>
          <a:xfrm>
            <a:off x="483410" y="1201479"/>
            <a:ext cx="0" cy="30302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465532-5BA4-4C5D-9FAD-3659639FA6A9}"/>
              </a:ext>
            </a:extLst>
          </p:cNvPr>
          <p:cNvCxnSpPr/>
          <p:nvPr/>
        </p:nvCxnSpPr>
        <p:spPr>
          <a:xfrm>
            <a:off x="483410" y="196702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8ACA63-F48D-414C-A8E6-CC9BE1D771C6}"/>
              </a:ext>
            </a:extLst>
          </p:cNvPr>
          <p:cNvSpPr/>
          <p:nvPr/>
        </p:nvSpPr>
        <p:spPr>
          <a:xfrm>
            <a:off x="8314660" y="4425580"/>
            <a:ext cx="829340" cy="7179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портрет, Человеческое лицо, зарисов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1CB15B9-4AF9-7EBF-16A1-1AC324A2E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r="17767"/>
          <a:stretch>
            <a:fillRect/>
          </a:stretch>
        </p:blipFill>
        <p:spPr>
          <a:xfrm>
            <a:off x="5124577" y="881986"/>
            <a:ext cx="3734185" cy="3734185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11FF6FC-3625-4194-9108-98187667EDA5}"/>
              </a:ext>
            </a:extLst>
          </p:cNvPr>
          <p:cNvSpPr/>
          <p:nvPr/>
        </p:nvSpPr>
        <p:spPr>
          <a:xfrm>
            <a:off x="4815850" y="2571748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4C7370-F042-D9A5-3A96-61F753D214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2770" y="4423663"/>
            <a:ext cx="735573" cy="736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6E257-0B81-3892-480D-B2B862A9F7BB}"/>
              </a:ext>
            </a:extLst>
          </p:cNvPr>
          <p:cNvSpPr txBox="1"/>
          <p:nvPr/>
        </p:nvSpPr>
        <p:spPr>
          <a:xfrm>
            <a:off x="735573" y="3697135"/>
            <a:ext cx="3109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Poppins" panose="02000000000000000000" pitchFamily="2" charset="0"/>
                <a:sym typeface="Roboto"/>
              </a:rPr>
              <a:t>статистика            цифры        </a:t>
            </a:r>
            <a:endParaRPr lang="en-US" sz="1200" dirty="0">
              <a:latin typeface="Helvetica Neue Thin" panose="020B0403020202020204" pitchFamily="34" charset="0"/>
              <a:ea typeface="Helvetica Neue Thin" panose="020B0403020202020204" pitchFamily="34" charset="0"/>
              <a:cs typeface="Poppins" panose="02000000000000000000" pitchFamily="2" charset="0"/>
            </a:endParaRPr>
          </a:p>
        </p:txBody>
      </p:sp>
      <p:cxnSp>
        <p:nvCxnSpPr>
          <p:cNvPr id="6" name="Straight Arrow Connector 22">
            <a:extLst>
              <a:ext uri="{FF2B5EF4-FFF2-40B4-BE49-F238E27FC236}">
                <a16:creationId xmlns:a16="http://schemas.microsoft.com/office/drawing/2014/main" id="{AFEFA0D4-9B05-CD5D-88FC-DFD271A66B4F}"/>
              </a:ext>
            </a:extLst>
          </p:cNvPr>
          <p:cNvCxnSpPr>
            <a:cxnSpLocks/>
          </p:cNvCxnSpPr>
          <p:nvPr/>
        </p:nvCxnSpPr>
        <p:spPr>
          <a:xfrm>
            <a:off x="2125200" y="3907197"/>
            <a:ext cx="47107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D7C12C37-8827-E8B5-A7C0-3C66280B0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F5620063-262E-D1F2-84F0-AFA1CF78A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3181" y="796844"/>
            <a:ext cx="3109614" cy="33649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02EB21-B694-89DE-A6E9-4349CE1B3362}"/>
              </a:ext>
            </a:extLst>
          </p:cNvPr>
          <p:cNvSpPr/>
          <p:nvPr/>
        </p:nvSpPr>
        <p:spPr>
          <a:xfrm>
            <a:off x="4815850" y="2571748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DA526F8D-0F39-EFF2-2A7A-E3610A6307D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1000" y="1612361"/>
            <a:ext cx="4204850" cy="1918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4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МИНИМИЗАЦИЯ</a:t>
            </a: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br>
              <a:rPr lang="ru-RU" sz="4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</a:br>
            <a:r>
              <a:rPr lang="ru-RU" sz="54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рисков</a:t>
            </a:r>
            <a:endParaRPr lang="en-US" sz="4800" b="1" dirty="0">
              <a:solidFill>
                <a:srgbClr val="FF8B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901B3-0982-BCD7-4912-097FD457F7EC}"/>
              </a:ext>
            </a:extLst>
          </p:cNvPr>
          <p:cNvSpPr txBox="1"/>
          <p:nvPr/>
        </p:nvSpPr>
        <p:spPr>
          <a:xfrm>
            <a:off x="660742" y="4161773"/>
            <a:ext cx="4697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Как снизить риски возникновения эмоциональных привязанностей и сексуальных злоупотреблений в пасторском консультировании?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25E0EA1-ECC9-6C57-BE6E-C77002FF2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9390" y="9111"/>
            <a:ext cx="3109613" cy="466441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C0E3BD-CE94-EB04-27AA-D5E273C0FD6A}"/>
              </a:ext>
            </a:extLst>
          </p:cNvPr>
          <p:cNvCxnSpPr/>
          <p:nvPr/>
        </p:nvCxnSpPr>
        <p:spPr>
          <a:xfrm>
            <a:off x="483410" y="1201479"/>
            <a:ext cx="0" cy="30302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BA3FA-CF5D-9A48-FE58-B90AF384E817}"/>
              </a:ext>
            </a:extLst>
          </p:cNvPr>
          <p:cNvCxnSpPr/>
          <p:nvPr/>
        </p:nvCxnSpPr>
        <p:spPr>
          <a:xfrm>
            <a:off x="483410" y="196702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744C71A-D774-B1AF-B490-1BF7A30E734C}"/>
              </a:ext>
            </a:extLst>
          </p:cNvPr>
          <p:cNvSpPr/>
          <p:nvPr/>
        </p:nvSpPr>
        <p:spPr>
          <a:xfrm>
            <a:off x="8314660" y="4425580"/>
            <a:ext cx="829340" cy="7179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C8999A-B46E-3F13-8FCD-4A4FC14A16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52770" y="4423663"/>
            <a:ext cx="735573" cy="7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5092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19B452C0-BCD0-0E74-CF9E-8F517E07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A5C54B23-AC5A-0DC2-17F2-228BA7E31AC6}"/>
              </a:ext>
            </a:extLst>
          </p:cNvPr>
          <p:cNvSpPr txBox="1"/>
          <p:nvPr/>
        </p:nvSpPr>
        <p:spPr>
          <a:xfrm>
            <a:off x="822976" y="2162922"/>
            <a:ext cx="5998051" cy="284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ЧЕТКОЕ ОПРЕДЕЛЕНИЕ ГРАНИЦ 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→ формализация роли, контракт, структурирование встречи, освоение специальных навыков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ПРОФИЛАКТИКА СТРЕССОВ  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→ нормализация отдыха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СИСТЕМНАЯ ПОМОЩЬ СЛУЖИТЕЛЯМ 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→ на этом этапе границы нарушаются явно и однозначно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AB759A-B052-EE21-358E-0E7BC1A9DBFE}"/>
              </a:ext>
            </a:extLst>
          </p:cNvPr>
          <p:cNvSpPr/>
          <p:nvPr/>
        </p:nvSpPr>
        <p:spPr>
          <a:xfrm>
            <a:off x="7404607" y="1562470"/>
            <a:ext cx="1739393" cy="2448056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86D90C8D-FDD3-E752-DE85-234824810DFE}"/>
              </a:ext>
            </a:extLst>
          </p:cNvPr>
          <p:cNvCxnSpPr>
            <a:cxnSpLocks/>
          </p:cNvCxnSpPr>
          <p:nvPr/>
        </p:nvCxnSpPr>
        <p:spPr>
          <a:xfrm>
            <a:off x="483410" y="1201479"/>
            <a:ext cx="0" cy="255685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040F39C-97E0-28DF-6A20-B8D727AD2310}"/>
              </a:ext>
            </a:extLst>
          </p:cNvPr>
          <p:cNvGrpSpPr/>
          <p:nvPr/>
        </p:nvGrpSpPr>
        <p:grpSpPr>
          <a:xfrm>
            <a:off x="296449" y="2162922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62D4829F-5D21-2652-156B-43B51E9D206A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24">
              <a:extLst>
                <a:ext uri="{FF2B5EF4-FFF2-40B4-BE49-F238E27FC236}">
                  <a16:creationId xmlns:a16="http://schemas.microsoft.com/office/drawing/2014/main" id="{5C2372F2-158C-5F3B-409A-B11D47A1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2558E66-1FC3-5840-3F80-BFF0EABDDD9B}"/>
              </a:ext>
            </a:extLst>
          </p:cNvPr>
          <p:cNvGrpSpPr/>
          <p:nvPr/>
        </p:nvGrpSpPr>
        <p:grpSpPr>
          <a:xfrm>
            <a:off x="291079" y="2880102"/>
            <a:ext cx="391856" cy="367365"/>
            <a:chOff x="287482" y="2126857"/>
            <a:chExt cx="391856" cy="367365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874E833F-E86B-20B3-B15E-A323B0F9740B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EA4DC3CD-82C5-F8B2-F008-9AE9766A7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7C0E9BE-7E22-905D-3E6F-E751690D58AF}"/>
              </a:ext>
            </a:extLst>
          </p:cNvPr>
          <p:cNvGrpSpPr/>
          <p:nvPr/>
        </p:nvGrpSpPr>
        <p:grpSpPr>
          <a:xfrm>
            <a:off x="285236" y="3574656"/>
            <a:ext cx="391856" cy="367365"/>
            <a:chOff x="287482" y="2126857"/>
            <a:chExt cx="391856" cy="367365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4B1FEC20-A19D-735E-01D1-0474F9FED5C8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4">
              <a:extLst>
                <a:ext uri="{FF2B5EF4-FFF2-40B4-BE49-F238E27FC236}">
                  <a16:creationId xmlns:a16="http://schemas.microsoft.com/office/drawing/2014/main" id="{525E00EB-9D44-9CE7-E5DF-7F32AB5AE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pic>
        <p:nvPicPr>
          <p:cNvPr id="6" name="Рисунок 5" descr="Изображение выглядит как человек, Человеческое лицо, одежд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C36FB30-5770-AD05-479B-21A34277C8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58" t="708" r="17557" b="-708"/>
          <a:stretch>
            <a:fillRect/>
          </a:stretch>
        </p:blipFill>
        <p:spPr>
          <a:xfrm>
            <a:off x="6967884" y="1920699"/>
            <a:ext cx="1957138" cy="1795083"/>
          </a:xfrm>
          <a:prstGeom prst="rect">
            <a:avLst/>
          </a:prstGeom>
        </p:spPr>
      </p:pic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21C72E6A-CA52-C5BF-E390-ED20CF265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МИНИМИЗАЦИЯ РИСКОВ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в пасторском консультировании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B9016488-0475-A9B7-61AB-9E8E9363AB39}"/>
              </a:ext>
            </a:extLst>
          </p:cNvPr>
          <p:cNvCxnSpPr/>
          <p:nvPr/>
        </p:nvCxnSpPr>
        <p:spPr>
          <a:xfrm>
            <a:off x="483410" y="23820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990553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14401" y="1596426"/>
            <a:ext cx="3857599" cy="2016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ЧЕТКОЕ</a:t>
            </a:r>
            <a:r>
              <a:rPr lang="en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br>
              <a:rPr lang="en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</a:br>
            <a:r>
              <a:rPr lang="ru-RU" sz="35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ОПРЕДЕЛЕНИЕ</a:t>
            </a:r>
            <a:r>
              <a:rPr lang="en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ролевых границ</a:t>
            </a:r>
            <a:endParaRPr sz="35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65DF5-28DB-4BF1-9F3A-C4EE634A6421}"/>
              </a:ext>
            </a:extLst>
          </p:cNvPr>
          <p:cNvSpPr/>
          <p:nvPr/>
        </p:nvSpPr>
        <p:spPr>
          <a:xfrm>
            <a:off x="7262037" y="0"/>
            <a:ext cx="1881964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erson holding passports">
            <a:extLst>
              <a:ext uri="{FF2B5EF4-FFF2-40B4-BE49-F238E27FC236}">
                <a16:creationId xmlns:a16="http://schemas.microsoft.com/office/drawing/2014/main" id="{D72EB3D6-CC38-4415-A918-0145810C3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b="6207"/>
          <a:stretch/>
        </p:blipFill>
        <p:spPr bwMode="auto">
          <a:xfrm>
            <a:off x="4931736" y="644337"/>
            <a:ext cx="3565331" cy="37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82D446-71A4-414C-96BC-D6AA7282E299}"/>
              </a:ext>
            </a:extLst>
          </p:cNvPr>
          <p:cNvSpPr/>
          <p:nvPr/>
        </p:nvSpPr>
        <p:spPr>
          <a:xfrm>
            <a:off x="4886017" y="2604443"/>
            <a:ext cx="45719" cy="1873994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B050D8E5-335D-0F29-A805-35E59A835207}"/>
              </a:ext>
            </a:extLst>
          </p:cNvPr>
          <p:cNvCxnSpPr>
            <a:cxnSpLocks/>
          </p:cNvCxnSpPr>
          <p:nvPr/>
        </p:nvCxnSpPr>
        <p:spPr>
          <a:xfrm>
            <a:off x="483410" y="1201479"/>
            <a:ext cx="14077" cy="278359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Google Shape;66;p15"/>
          <p:cNvSpPr txBox="1"/>
          <p:nvPr/>
        </p:nvSpPr>
        <p:spPr>
          <a:xfrm>
            <a:off x="305156" y="1246986"/>
            <a:ext cx="3637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C89702F1-4BF9-EB58-4794-23C2492DBD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ЧЕТКОЕ ОПРЕДЕЛЕНИЕ ГРАНИЦ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в пасторском консультировании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21D4F3CC-B40E-C69D-4527-7B032D4051F2}"/>
              </a:ext>
            </a:extLst>
          </p:cNvPr>
          <p:cNvCxnSpPr/>
          <p:nvPr/>
        </p:nvCxnSpPr>
        <p:spPr>
          <a:xfrm>
            <a:off x="483410" y="23820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Google Shape;85;p18">
            <a:extLst>
              <a:ext uri="{FF2B5EF4-FFF2-40B4-BE49-F238E27FC236}">
                <a16:creationId xmlns:a16="http://schemas.microsoft.com/office/drawing/2014/main" id="{80D75BA9-A876-1EC2-FE65-669D7647E0EC}"/>
              </a:ext>
            </a:extLst>
          </p:cNvPr>
          <p:cNvSpPr txBox="1"/>
          <p:nvPr/>
        </p:nvSpPr>
        <p:spPr>
          <a:xfrm>
            <a:off x="826859" y="2154330"/>
            <a:ext cx="5998051" cy="284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ФОРМАЛИЗАЦИЯ РОЛИ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ЧЕТКИЙ КОНТРАКТ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СТРУКТУРИРОВАНИЕ ВСТРЕЧИ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ОСВОЕНИЕ СПЕЦИАЛЬНЫХ НАВЫКОВ</a:t>
            </a: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955337D-FBF7-C96E-DD30-E6CEE50BEC45}"/>
              </a:ext>
            </a:extLst>
          </p:cNvPr>
          <p:cNvGrpSpPr/>
          <p:nvPr/>
        </p:nvGrpSpPr>
        <p:grpSpPr>
          <a:xfrm>
            <a:off x="296449" y="2162922"/>
            <a:ext cx="391856" cy="367365"/>
            <a:chOff x="287482" y="2126857"/>
            <a:chExt cx="391856" cy="367365"/>
          </a:xfrm>
        </p:grpSpPr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2E1B39EB-5E4D-77C6-49F6-95CD51397212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949EFD9-F408-FA8C-1CC2-51100B0AE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9BA80E-AA25-B98B-AC62-0363F5806C43}"/>
              </a:ext>
            </a:extLst>
          </p:cNvPr>
          <p:cNvGrpSpPr/>
          <p:nvPr/>
        </p:nvGrpSpPr>
        <p:grpSpPr>
          <a:xfrm>
            <a:off x="287482" y="2763374"/>
            <a:ext cx="391856" cy="367365"/>
            <a:chOff x="287482" y="2126857"/>
            <a:chExt cx="391856" cy="367365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E2EF4543-C97A-1EC2-02AA-F9B2F0CED3BE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96556E6F-C7B4-51C7-6EC1-C1549C984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AAAB2BB-4CA2-511E-020D-857D8830B7AA}"/>
              </a:ext>
            </a:extLst>
          </p:cNvPr>
          <p:cNvGrpSpPr/>
          <p:nvPr/>
        </p:nvGrpSpPr>
        <p:grpSpPr>
          <a:xfrm>
            <a:off x="280716" y="3324018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6E92D9E6-8293-B6DB-A789-20E7294C1987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1ADE0152-3388-E829-C08E-BE187E7DD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65B32A7-C624-1878-69B2-FCBDB7764E5C}"/>
              </a:ext>
            </a:extLst>
          </p:cNvPr>
          <p:cNvGrpSpPr/>
          <p:nvPr/>
        </p:nvGrpSpPr>
        <p:grpSpPr>
          <a:xfrm>
            <a:off x="301559" y="3807742"/>
            <a:ext cx="391856" cy="367365"/>
            <a:chOff x="287482" y="2126857"/>
            <a:chExt cx="391856" cy="367365"/>
          </a:xfrm>
        </p:grpSpPr>
        <p:sp>
          <p:nvSpPr>
            <p:cNvPr id="20" name="Oval 12">
              <a:extLst>
                <a:ext uri="{FF2B5EF4-FFF2-40B4-BE49-F238E27FC236}">
                  <a16:creationId xmlns:a16="http://schemas.microsoft.com/office/drawing/2014/main" id="{40A4E96C-462C-C0F9-F494-E0D072054475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4">
              <a:extLst>
                <a:ext uri="{FF2B5EF4-FFF2-40B4-BE49-F238E27FC236}">
                  <a16:creationId xmlns:a16="http://schemas.microsoft.com/office/drawing/2014/main" id="{7DD9B3F4-CCAA-B51A-0250-85747202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139DAD9-6962-433B-8A8C-089983C22496}"/>
              </a:ext>
            </a:extLst>
          </p:cNvPr>
          <p:cNvSpPr/>
          <p:nvPr/>
        </p:nvSpPr>
        <p:spPr>
          <a:xfrm>
            <a:off x="4572000" y="1048340"/>
            <a:ext cx="1751735" cy="1751735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yellow Volkswagen van on road">
            <a:extLst>
              <a:ext uri="{FF2B5EF4-FFF2-40B4-BE49-F238E27FC236}">
                <a16:creationId xmlns:a16="http://schemas.microsoft.com/office/drawing/2014/main" id="{02442FF4-C0C4-464A-9D2F-B0925D1F0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3566" b="15168"/>
          <a:stretch>
            <a:fillRect/>
          </a:stretch>
        </p:blipFill>
        <p:spPr bwMode="auto">
          <a:xfrm>
            <a:off x="4771383" y="1373225"/>
            <a:ext cx="7244036" cy="2636875"/>
          </a:xfrm>
          <a:custGeom>
            <a:avLst/>
            <a:gdLst>
              <a:gd name="connsiteX0" fmla="*/ 1285514 w 7244036"/>
              <a:gd name="connsiteY0" fmla="*/ 0 h 2636875"/>
              <a:gd name="connsiteX1" fmla="*/ 6705017 w 7244036"/>
              <a:gd name="connsiteY1" fmla="*/ 0 h 2636875"/>
              <a:gd name="connsiteX2" fmla="*/ 7205367 w 7244036"/>
              <a:gd name="connsiteY2" fmla="*/ 103604 h 2636875"/>
              <a:gd name="connsiteX3" fmla="*/ 7244036 w 7244036"/>
              <a:gd name="connsiteY3" fmla="*/ 122708 h 2636875"/>
              <a:gd name="connsiteX4" fmla="*/ 7244036 w 7244036"/>
              <a:gd name="connsiteY4" fmla="*/ 2514167 h 2636875"/>
              <a:gd name="connsiteX5" fmla="*/ 7205367 w 7244036"/>
              <a:gd name="connsiteY5" fmla="*/ 2533272 h 2636875"/>
              <a:gd name="connsiteX6" fmla="*/ 6705017 w 7244036"/>
              <a:gd name="connsiteY6" fmla="*/ 2636875 h 2636875"/>
              <a:gd name="connsiteX7" fmla="*/ 1285514 w 7244036"/>
              <a:gd name="connsiteY7" fmla="*/ 2636875 h 2636875"/>
              <a:gd name="connsiteX8" fmla="*/ 0 w 7244036"/>
              <a:gd name="connsiteY8" fmla="*/ 1318438 h 2636875"/>
              <a:gd name="connsiteX9" fmla="*/ 1285514 w 7244036"/>
              <a:gd name="connsiteY9" fmla="*/ 0 h 263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44036" h="2636875">
                <a:moveTo>
                  <a:pt x="1285514" y="0"/>
                </a:moveTo>
                <a:lnTo>
                  <a:pt x="6705017" y="0"/>
                </a:lnTo>
                <a:cubicBezTo>
                  <a:pt x="6882492" y="0"/>
                  <a:pt x="7051574" y="36890"/>
                  <a:pt x="7205367" y="103604"/>
                </a:cubicBezTo>
                <a:lnTo>
                  <a:pt x="7244036" y="122708"/>
                </a:lnTo>
                <a:lnTo>
                  <a:pt x="7244036" y="2514167"/>
                </a:lnTo>
                <a:lnTo>
                  <a:pt x="7205367" y="2533272"/>
                </a:lnTo>
                <a:cubicBezTo>
                  <a:pt x="7051574" y="2599985"/>
                  <a:pt x="6882492" y="2636875"/>
                  <a:pt x="6705017" y="2636875"/>
                </a:cubicBezTo>
                <a:lnTo>
                  <a:pt x="1285514" y="2636875"/>
                </a:lnTo>
                <a:cubicBezTo>
                  <a:pt x="575614" y="2636875"/>
                  <a:pt x="0" y="2046630"/>
                  <a:pt x="0" y="1318438"/>
                </a:cubicBezTo>
                <a:cubicBezTo>
                  <a:pt x="0" y="590245"/>
                  <a:pt x="575614" y="0"/>
                  <a:pt x="128551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;p14">
            <a:extLst>
              <a:ext uri="{FF2B5EF4-FFF2-40B4-BE49-F238E27FC236}">
                <a16:creationId xmlns:a16="http://schemas.microsoft.com/office/drawing/2014/main" id="{9D728001-7F64-315D-4D0B-18360A0A8A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401" y="1596426"/>
            <a:ext cx="3857599" cy="2016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br>
              <a:rPr lang="en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</a:br>
            <a:r>
              <a:rPr lang="ru-RU" sz="35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ПРОФИЛАКТИКА</a:t>
            </a:r>
            <a:r>
              <a:rPr lang="en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стрессов и копинг</a:t>
            </a:r>
            <a:endParaRPr sz="35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/>
        </p:nvSpPr>
        <p:spPr>
          <a:xfrm>
            <a:off x="653144" y="2399027"/>
            <a:ext cx="3854141" cy="207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984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Личная терапия</a:t>
            </a:r>
            <a:endParaRPr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pPr marL="2984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Наставничество и </a:t>
            </a:r>
            <a:r>
              <a:rPr lang="ru-RU" b="1" dirty="0" err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интервизии</a:t>
            </a:r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pPr marL="2984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Семейная терапия для  пасторской семьи</a:t>
            </a:r>
            <a:endParaRPr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pPr marL="6286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pPr marL="6286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pPr marL="628650" lvl="0" indent="-171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1E4E98-7672-4DFA-8820-58A37914D7BF}"/>
              </a:ext>
            </a:extLst>
          </p:cNvPr>
          <p:cNvSpPr/>
          <p:nvPr/>
        </p:nvSpPr>
        <p:spPr>
          <a:xfrm>
            <a:off x="6400801" y="3306727"/>
            <a:ext cx="2743200" cy="1836774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43A01-05BB-4C90-9F2D-C346F9DB1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446" y="1365946"/>
            <a:ext cx="5168568" cy="3110360"/>
          </a:xfrm>
          <a:prstGeom prst="rect">
            <a:avLst/>
          </a:prstGeom>
        </p:spPr>
      </p:pic>
      <p:pic>
        <p:nvPicPr>
          <p:cNvPr id="10242" name="Picture 2" descr="Happy volunteer looking at donation box stock photo">
            <a:extLst>
              <a:ext uri="{FF2B5EF4-FFF2-40B4-BE49-F238E27FC236}">
                <a16:creationId xmlns:a16="http://schemas.microsoft.com/office/drawing/2014/main" id="{2A9C8F0D-15B4-4676-A18E-17EB40011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"/>
          <a:stretch/>
        </p:blipFill>
        <p:spPr bwMode="auto">
          <a:xfrm>
            <a:off x="4932948" y="1558664"/>
            <a:ext cx="3854142" cy="24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9;p14">
            <a:extLst>
              <a:ext uri="{FF2B5EF4-FFF2-40B4-BE49-F238E27FC236}">
                <a16:creationId xmlns:a16="http://schemas.microsoft.com/office/drawing/2014/main" id="{7E7DD251-0F93-6510-4332-2F6FC93B2A2E}"/>
              </a:ext>
            </a:extLst>
          </p:cNvPr>
          <p:cNvSpPr txBox="1">
            <a:spLocks/>
          </p:cNvSpPr>
          <p:nvPr/>
        </p:nvSpPr>
        <p:spPr>
          <a:xfrm>
            <a:off x="653145" y="763550"/>
            <a:ext cx="4322820" cy="20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ru-RU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br>
              <a:rPr lang="ru-RU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</a:br>
            <a:r>
              <a:rPr lang="ru-RU" sz="35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СИСТЕМНАЯ ПОМОЩЬ</a:t>
            </a:r>
            <a:r>
              <a:rPr lang="ru-RU" sz="35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помощь пасторам</a:t>
            </a:r>
            <a:endParaRPr lang="ru-RU" sz="35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64">
          <a:extLst>
            <a:ext uri="{FF2B5EF4-FFF2-40B4-BE49-F238E27FC236}">
              <a16:creationId xmlns:a16="http://schemas.microsoft.com/office/drawing/2014/main" id="{A0F27D8F-A03B-C7AD-C0A0-D529604A3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E4A7D9F9-FF21-2E45-619E-F8DB90B54473}"/>
              </a:ext>
            </a:extLst>
          </p:cNvPr>
          <p:cNvCxnSpPr>
            <a:cxnSpLocks/>
          </p:cNvCxnSpPr>
          <p:nvPr/>
        </p:nvCxnSpPr>
        <p:spPr>
          <a:xfrm>
            <a:off x="483410" y="981096"/>
            <a:ext cx="14077" cy="300397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C965E886-879C-FAE5-5C92-4F099215E9BD}"/>
              </a:ext>
            </a:extLst>
          </p:cNvPr>
          <p:cNvSpPr txBox="1"/>
          <p:nvPr/>
        </p:nvSpPr>
        <p:spPr>
          <a:xfrm>
            <a:off x="305156" y="1246986"/>
            <a:ext cx="3637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663E75BB-789F-3F91-F5DD-5DF4301D0C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СПИСОК РЕКОМЕНДУЕМОЙ ЛИТЕРАТУРЫ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5AB1C3A0-447C-D088-05B4-6C860CF3B496}"/>
              </a:ext>
            </a:extLst>
          </p:cNvPr>
          <p:cNvCxnSpPr>
            <a:cxnSpLocks/>
          </p:cNvCxnSpPr>
          <p:nvPr/>
        </p:nvCxnSpPr>
        <p:spPr>
          <a:xfrm>
            <a:off x="483410" y="238203"/>
            <a:ext cx="0" cy="749676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Google Shape;85;p18">
            <a:extLst>
              <a:ext uri="{FF2B5EF4-FFF2-40B4-BE49-F238E27FC236}">
                <a16:creationId xmlns:a16="http://schemas.microsoft.com/office/drawing/2014/main" id="{D857A6AD-66AF-04BE-A42B-CA8E8592E9DA}"/>
              </a:ext>
            </a:extLst>
          </p:cNvPr>
          <p:cNvSpPr txBox="1"/>
          <p:nvPr/>
        </p:nvSpPr>
        <p:spPr>
          <a:xfrm>
            <a:off x="913579" y="1024511"/>
            <a:ext cx="7937055" cy="347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Генри Клауд, Джон Таунсенд «Барьеры. Обретение независимости» (иногда выходит просто как «Барьеры»).</a:t>
            </a:r>
          </a:p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Классика христианского учения о границах: что такое «я» и «не-я», как говорить «нет», как не позволять людям эксплуатировать ваше время и эмоции, оставаясь любящим христианином.</a:t>
            </a:r>
          </a:p>
          <a:p>
            <a:endParaRPr lang="ru-RU" sz="18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Генри Клауд, Джон Таунсенд «Барьеры. Рабочая тетрадь».</a:t>
            </a:r>
          </a:p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Poppins" panose="02000000000000000000" pitchFamily="2" charset="0"/>
                <a:sym typeface="Roboto"/>
              </a:rPr>
              <a:t>Практические упражнения для личной проработки и для малой группы, можно использовать в пасторских тренингах и </a:t>
            </a:r>
            <a:r>
              <a:rPr lang="ru-RU" sz="18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Poppins" panose="02000000000000000000" pitchFamily="2" charset="0"/>
                <a:sym typeface="Roboto"/>
              </a:rPr>
              <a:t>супервизиях</a:t>
            </a:r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Poppins" panose="02000000000000000000" pitchFamily="2" charset="0"/>
                <a:sym typeface="Roboto"/>
              </a:rPr>
              <a:t>.</a:t>
            </a:r>
          </a:p>
          <a:p>
            <a:endParaRPr lang="ru-RU" sz="18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Poppins" panose="02000000000000000000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Элен Уайт «Пасторское служение».</a:t>
            </a:r>
          </a:p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Poppins" panose="02000000000000000000" pitchFamily="2" charset="0"/>
                <a:sym typeface="Roboto"/>
              </a:rPr>
              <a:t>Систематизированные советы по жизни и служению адвентистского пастора: отношения с церковью, семьёй, новообращёнными, организация работы и личная духовная жизнь служителя</a:t>
            </a:r>
            <a:endParaRPr sz="18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5C8E242-5A5D-173E-06C2-CE54DEE40482}"/>
              </a:ext>
            </a:extLst>
          </p:cNvPr>
          <p:cNvGrpSpPr/>
          <p:nvPr/>
        </p:nvGrpSpPr>
        <p:grpSpPr>
          <a:xfrm>
            <a:off x="301999" y="1167471"/>
            <a:ext cx="391856" cy="367365"/>
            <a:chOff x="287482" y="2126857"/>
            <a:chExt cx="391856" cy="367365"/>
          </a:xfrm>
        </p:grpSpPr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5CC67888-7970-8898-3916-43BAAFC2730A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357EF12F-6A78-9E76-1360-C0197A6FC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CDF020-7524-A4D5-9E32-76783BC3D5DE}"/>
              </a:ext>
            </a:extLst>
          </p:cNvPr>
          <p:cNvGrpSpPr/>
          <p:nvPr/>
        </p:nvGrpSpPr>
        <p:grpSpPr>
          <a:xfrm>
            <a:off x="287482" y="2763374"/>
            <a:ext cx="391856" cy="367365"/>
            <a:chOff x="287482" y="2126857"/>
            <a:chExt cx="391856" cy="367365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705F1084-DE66-7B04-BDE7-F1FD729C11D0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CA1E60D3-E5C2-27FE-E707-FD87DB107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528FABE-AE8B-4E91-9116-CD743CD5338E}"/>
              </a:ext>
            </a:extLst>
          </p:cNvPr>
          <p:cNvGrpSpPr/>
          <p:nvPr/>
        </p:nvGrpSpPr>
        <p:grpSpPr>
          <a:xfrm>
            <a:off x="279289" y="3857288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B8A44327-0FD1-530F-7084-9A24B5594177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6A86A4EF-12C9-ED0E-F48F-DA14EFFEC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0320463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64">
          <a:extLst>
            <a:ext uri="{FF2B5EF4-FFF2-40B4-BE49-F238E27FC236}">
              <a16:creationId xmlns:a16="http://schemas.microsoft.com/office/drawing/2014/main" id="{C1AAE5CD-B943-C4D0-7606-62B9E8D7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9C9C1C92-6B2D-DA59-B750-03A178D257D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483410" y="981096"/>
            <a:ext cx="2518" cy="306719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FE617E7C-E7D7-349A-1308-D3CE7AC4E9C6}"/>
              </a:ext>
            </a:extLst>
          </p:cNvPr>
          <p:cNvSpPr txBox="1"/>
          <p:nvPr/>
        </p:nvSpPr>
        <p:spPr>
          <a:xfrm>
            <a:off x="305156" y="1246986"/>
            <a:ext cx="3637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D2401190-D317-BB7C-E80B-AF46C3B88A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СПИСОК РЕКОМЕНДУЕМОЙ ЛИТЕРАТУРЫ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D6B7833F-A9D9-573C-8D2B-B73DEDFC755A}"/>
              </a:ext>
            </a:extLst>
          </p:cNvPr>
          <p:cNvCxnSpPr>
            <a:cxnSpLocks/>
          </p:cNvCxnSpPr>
          <p:nvPr/>
        </p:nvCxnSpPr>
        <p:spPr>
          <a:xfrm>
            <a:off x="483410" y="238203"/>
            <a:ext cx="0" cy="749676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Google Shape;85;p18">
            <a:extLst>
              <a:ext uri="{FF2B5EF4-FFF2-40B4-BE49-F238E27FC236}">
                <a16:creationId xmlns:a16="http://schemas.microsoft.com/office/drawing/2014/main" id="{0F1B478C-8C29-C96B-3237-B0B6CDF2CD30}"/>
              </a:ext>
            </a:extLst>
          </p:cNvPr>
          <p:cNvSpPr txBox="1"/>
          <p:nvPr/>
        </p:nvSpPr>
        <p:spPr>
          <a:xfrm>
            <a:off x="913579" y="1024510"/>
            <a:ext cx="8025746" cy="4004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Дмитрий Наприенко «Стратегия успеха малой церкви, или Как гореть и не сгорать».</a:t>
            </a:r>
          </a:p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Исследование причин выгорания служителей небольших общин и практическая стратегия профилактики стрессов и выгорания в евангельском контексте</a:t>
            </a:r>
            <a:endParaRPr lang="ru-RU" sz="18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" panose="02000503000000020004" pitchFamily="2" charset="0"/>
              <a:sym typeface="Roboto"/>
            </a:endParaRP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Кристофер Эш «Рвение без выгорания».</a:t>
            </a:r>
          </a:p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  <a:sym typeface="Roboto"/>
              </a:rPr>
              <a:t>Автор, сам прошедший через выгорание, формулирует библейскую основу и семь принципов, которые помогают сохранять долгосрочное служение без разрушения здоровья и семьи.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Гэри Чепмен «Пять языков любви». </a:t>
            </a:r>
          </a:p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  <a:sym typeface="Roboto"/>
              </a:rPr>
              <a:t>Базовая книга о том, как по‑разному люди переживают любовь и как учиться выражать её так, чтобы «бак» другого наполнялся, а не пустел.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«Пять языков любви». Базовая книга о том, как по‑разному люди переживают любовь и как учиться выражать её так, чтобы «бак» другого наполнялся, а не пустел.</a:t>
            </a:r>
          </a:p>
          <a:p>
            <a:endParaRPr lang="ru-RU"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C68DBE-38AF-BDB6-F5E4-627C6932F278}"/>
              </a:ext>
            </a:extLst>
          </p:cNvPr>
          <p:cNvGrpSpPr/>
          <p:nvPr/>
        </p:nvGrpSpPr>
        <p:grpSpPr>
          <a:xfrm>
            <a:off x="301999" y="1167471"/>
            <a:ext cx="391856" cy="367365"/>
            <a:chOff x="287482" y="2126857"/>
            <a:chExt cx="391856" cy="367365"/>
          </a:xfrm>
        </p:grpSpPr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0B554E19-148D-7462-9DC9-3A66C3E56B81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56C77F9B-E213-12AC-1FDF-93D6B6D23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0DD67BC-0BC9-A901-6F71-5C531F637EC2}"/>
              </a:ext>
            </a:extLst>
          </p:cNvPr>
          <p:cNvGrpSpPr/>
          <p:nvPr/>
        </p:nvGrpSpPr>
        <p:grpSpPr>
          <a:xfrm>
            <a:off x="287482" y="2763374"/>
            <a:ext cx="391856" cy="367365"/>
            <a:chOff x="287482" y="2126857"/>
            <a:chExt cx="391856" cy="367365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746E77D-543E-EAD0-E280-6CC27689AA5B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F244232F-802C-CA67-B9B3-809ECD24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DC56186-8CCC-883C-988F-7B4E58337527}"/>
              </a:ext>
            </a:extLst>
          </p:cNvPr>
          <p:cNvGrpSpPr/>
          <p:nvPr/>
        </p:nvGrpSpPr>
        <p:grpSpPr>
          <a:xfrm>
            <a:off x="294520" y="4048294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2B8BA38D-69A2-FB0F-7D04-AF26965C0698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9FA645D4-643F-E84E-49FC-9319ECF67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761932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64">
          <a:extLst>
            <a:ext uri="{FF2B5EF4-FFF2-40B4-BE49-F238E27FC236}">
              <a16:creationId xmlns:a16="http://schemas.microsoft.com/office/drawing/2014/main" id="{1058A1AA-E34E-2419-345F-1E7549077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4FE535CA-D1EB-80A0-42AD-FB9F3C9C0F2C}"/>
              </a:ext>
            </a:extLst>
          </p:cNvPr>
          <p:cNvCxnSpPr>
            <a:cxnSpLocks/>
          </p:cNvCxnSpPr>
          <p:nvPr/>
        </p:nvCxnSpPr>
        <p:spPr>
          <a:xfrm>
            <a:off x="483410" y="981096"/>
            <a:ext cx="0" cy="58137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4C948151-A205-8A47-1F72-57DA7519BBF0}"/>
              </a:ext>
            </a:extLst>
          </p:cNvPr>
          <p:cNvSpPr txBox="1"/>
          <p:nvPr/>
        </p:nvSpPr>
        <p:spPr>
          <a:xfrm>
            <a:off x="305156" y="1246986"/>
            <a:ext cx="3637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B394BB19-D6DE-051D-E82E-4678418F89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7" y="247200"/>
            <a:ext cx="7357603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СПИСОК РЕКОМЕНДУЕМОЙ ЛИТЕРАТУРЫ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2F33BED7-AB7B-46A2-9E49-89232592F49C}"/>
              </a:ext>
            </a:extLst>
          </p:cNvPr>
          <p:cNvCxnSpPr>
            <a:cxnSpLocks/>
          </p:cNvCxnSpPr>
          <p:nvPr/>
        </p:nvCxnSpPr>
        <p:spPr>
          <a:xfrm>
            <a:off x="483410" y="238203"/>
            <a:ext cx="0" cy="749676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Google Shape;85;p18">
            <a:extLst>
              <a:ext uri="{FF2B5EF4-FFF2-40B4-BE49-F238E27FC236}">
                <a16:creationId xmlns:a16="http://schemas.microsoft.com/office/drawing/2014/main" id="{EC62B4AF-0D7B-9112-254B-CF0849A000A7}"/>
              </a:ext>
            </a:extLst>
          </p:cNvPr>
          <p:cNvSpPr txBox="1"/>
          <p:nvPr/>
        </p:nvSpPr>
        <p:spPr>
          <a:xfrm>
            <a:off x="854128" y="1246986"/>
            <a:ext cx="7661222" cy="27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Гэри Чепмен «Женаты и всё ещё влюблены. 9 способов сохранить интерес друг к другу». </a:t>
            </a:r>
          </a:p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  <a:sym typeface="Roboto"/>
              </a:rPr>
              <a:t>Книга о том, как не «остыть» после многих лет совместной жизни</a:t>
            </a: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8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DE28E91-18A9-E22C-6C6E-797E8CFF090E}"/>
              </a:ext>
            </a:extLst>
          </p:cNvPr>
          <p:cNvGrpSpPr/>
          <p:nvPr/>
        </p:nvGrpSpPr>
        <p:grpSpPr>
          <a:xfrm>
            <a:off x="296782" y="1378787"/>
            <a:ext cx="391856" cy="367365"/>
            <a:chOff x="287482" y="2126857"/>
            <a:chExt cx="391856" cy="367365"/>
          </a:xfrm>
        </p:grpSpPr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7A49EB34-0FB9-1993-4B3D-DFEADFC0FCD0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DC01F8D1-C3BA-D61B-EA93-E2E9DCC8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5606133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A5AD4E2-3053-4589-8644-70FCCB720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0879" y="804284"/>
            <a:ext cx="3109614" cy="336492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84D3237-199A-45EE-A238-C8B92058A29F}"/>
              </a:ext>
            </a:extLst>
          </p:cNvPr>
          <p:cNvSpPr/>
          <p:nvPr/>
        </p:nvSpPr>
        <p:spPr>
          <a:xfrm>
            <a:off x="4883548" y="2579188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735577" y="1612362"/>
            <a:ext cx="3836423" cy="1918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6000" b="1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  <a:t>СПАСИБО</a:t>
            </a:r>
            <a:br>
              <a:rPr lang="ru-RU" sz="6000" b="1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</a:br>
            <a:r>
              <a:rPr lang="ru-RU" sz="4400" b="1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  <a:t>за внимание</a:t>
            </a:r>
            <a:endParaRPr lang="en-US" sz="60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7157A7-E42A-4424-89C5-071851C2452E}"/>
              </a:ext>
            </a:extLst>
          </p:cNvPr>
          <p:cNvCxnSpPr/>
          <p:nvPr/>
        </p:nvCxnSpPr>
        <p:spPr>
          <a:xfrm>
            <a:off x="483410" y="1201479"/>
            <a:ext cx="0" cy="30302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465532-5BA4-4C5D-9FAD-3659639FA6A9}"/>
              </a:ext>
            </a:extLst>
          </p:cNvPr>
          <p:cNvCxnSpPr/>
          <p:nvPr/>
        </p:nvCxnSpPr>
        <p:spPr>
          <a:xfrm>
            <a:off x="483410" y="196702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8ACA63-F48D-414C-A8E6-CC9BE1D771C6}"/>
              </a:ext>
            </a:extLst>
          </p:cNvPr>
          <p:cNvSpPr/>
          <p:nvPr/>
        </p:nvSpPr>
        <p:spPr>
          <a:xfrm>
            <a:off x="8314660" y="4425580"/>
            <a:ext cx="829340" cy="7179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82AB8D-D27A-0FDC-4BAE-3640D6A62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210" y="1211598"/>
            <a:ext cx="2733409" cy="27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4363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701037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Нарушения нравственных границ</a:t>
            </a:r>
            <a:br>
              <a:rPr lang="ru-RU" sz="36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среди духовных лидеров 2015-2025</a:t>
            </a:r>
            <a:endParaRPr sz="3300" b="1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808695" y="1525769"/>
            <a:ext cx="5387880" cy="203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ru-RU" sz="2400" dirty="0">
              <a:solidFill>
                <a:schemeClr val="bg1"/>
              </a:solidFill>
              <a:ea typeface="Roboto"/>
              <a:cs typeface="Poppins" panose="02000000000000000000" pitchFamily="2" charset="0"/>
              <a:sym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Зафиксированы во всех основных деноминациях</a:t>
            </a:r>
          </a:p>
          <a:p>
            <a:endParaRPr lang="ru-RU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Большинство случаев раскрываются с опозданием</a:t>
            </a:r>
          </a:p>
          <a:p>
            <a:endParaRPr lang="ru-RU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Реальные масштабы выше официальных данных</a:t>
            </a:r>
          </a:p>
          <a:p>
            <a:endParaRPr lang="ru-RU" sz="2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12700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</a:pPr>
            <a:br>
              <a:rPr lang="ru-RU" sz="1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Roboto"/>
              </a:rPr>
            </a:br>
            <a:endParaRPr lang="ru-RU" sz="1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CDADE-F386-4897-A79B-00F3D085BB29}"/>
              </a:ext>
            </a:extLst>
          </p:cNvPr>
          <p:cNvSpPr/>
          <p:nvPr/>
        </p:nvSpPr>
        <p:spPr>
          <a:xfrm>
            <a:off x="7404607" y="0"/>
            <a:ext cx="1739393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5CA967D0-D762-82CF-7CFD-27CA4103DEC7}"/>
              </a:ext>
            </a:extLst>
          </p:cNvPr>
          <p:cNvCxnSpPr/>
          <p:nvPr/>
        </p:nvCxnSpPr>
        <p:spPr>
          <a:xfrm>
            <a:off x="483410" y="1201479"/>
            <a:ext cx="0" cy="30302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7815F9B0-B05A-1B94-341B-253EDE94557C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Graphic 24">
            <a:extLst>
              <a:ext uri="{FF2B5EF4-FFF2-40B4-BE49-F238E27FC236}">
                <a16:creationId xmlns:a16="http://schemas.microsoft.com/office/drawing/2014/main" id="{6655A84F-F4DF-F41F-92B8-53368EA3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5768" y="3626740"/>
            <a:ext cx="1739393" cy="1630681"/>
          </a:xfrm>
          <a:prstGeom prst="rect">
            <a:avLst/>
          </a:prstGeom>
        </p:spPr>
      </p:pic>
      <p:sp>
        <p:nvSpPr>
          <p:cNvPr id="12" name="Oval 12">
            <a:extLst>
              <a:ext uri="{FF2B5EF4-FFF2-40B4-BE49-F238E27FC236}">
                <a16:creationId xmlns:a16="http://schemas.microsoft.com/office/drawing/2014/main" id="{525DB008-7749-1BA2-50AE-1451D55C7B1B}"/>
              </a:ext>
            </a:extLst>
          </p:cNvPr>
          <p:cNvSpPr/>
          <p:nvPr/>
        </p:nvSpPr>
        <p:spPr>
          <a:xfrm>
            <a:off x="309621" y="2076307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EE170A-EAD3-958D-F3E9-CB34A5818B54}"/>
              </a:ext>
            </a:extLst>
          </p:cNvPr>
          <p:cNvSpPr/>
          <p:nvPr/>
        </p:nvSpPr>
        <p:spPr>
          <a:xfrm>
            <a:off x="291391" y="2981507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2BFE8ADD-D211-E5C8-679C-B33137A1DE23}"/>
              </a:ext>
            </a:extLst>
          </p:cNvPr>
          <p:cNvSpPr/>
          <p:nvPr/>
        </p:nvSpPr>
        <p:spPr>
          <a:xfrm>
            <a:off x="309621" y="3886707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02748AF9-1F88-3F13-E099-8DE687596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22944FF6-21C5-562E-E392-409702BFCD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701037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Сексуальные нарушения границ</a:t>
            </a:r>
            <a:br>
              <a:rPr lang="ru-RU" sz="36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среди духовных лидеров 2015-2025</a:t>
            </a:r>
            <a:endParaRPr sz="3300" b="1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16A8001C-975A-1D70-BDEB-533693C0A696}"/>
              </a:ext>
            </a:extLst>
          </p:cNvPr>
          <p:cNvSpPr txBox="1"/>
          <p:nvPr/>
        </p:nvSpPr>
        <p:spPr>
          <a:xfrm>
            <a:off x="448577" y="2023907"/>
            <a:ext cx="6845449" cy="271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ru-RU" sz="2400" dirty="0">
              <a:solidFill>
                <a:schemeClr val="bg1"/>
              </a:solidFill>
              <a:ea typeface="Roboto"/>
              <a:cs typeface="Poppins" panose="02000000000000000000" pitchFamily="2" charset="0"/>
              <a:sym typeface="Roboto"/>
            </a:endParaRPr>
          </a:p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Домогательства                       ≈3 % взрослых женщин в церкви           </a:t>
            </a:r>
            <a:r>
              <a:rPr lang="en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Christian Century</a:t>
            </a:r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Признание </a:t>
            </a:r>
          </a:p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«неподобающего </a:t>
            </a:r>
          </a:p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сексуального поведения»                 ≈25–30 % лидеров                            </a:t>
            </a:r>
            <a:r>
              <a:rPr lang="en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Not In Our Church</a:t>
            </a:r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Сексуальные </a:t>
            </a:r>
          </a:p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контакты вне брака 	                     10–14 % лидеров	               </a:t>
            </a:r>
            <a:r>
              <a:rPr lang="en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Not In Our Church</a:t>
            </a:r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 err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Порнозависимость</a:t>
            </a:r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		 ≈15 % пасторов 	               </a:t>
            </a:r>
            <a:r>
              <a:rPr lang="en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Not In Our Church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ru-RU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</a:t>
            </a:r>
          </a:p>
          <a:p>
            <a:pPr marL="12700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</a:pPr>
            <a:br>
              <a:rPr lang="ru-RU" sz="1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Roboto"/>
              </a:rPr>
            </a:br>
            <a:endParaRPr lang="ru-RU" sz="10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BC7245-3FC7-15ED-E44D-11ABF76EA8A5}"/>
              </a:ext>
            </a:extLst>
          </p:cNvPr>
          <p:cNvSpPr/>
          <p:nvPr/>
        </p:nvSpPr>
        <p:spPr>
          <a:xfrm>
            <a:off x="7404607" y="0"/>
            <a:ext cx="1739393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48170C0A-48BE-395B-41BE-6507DA072AA4}"/>
              </a:ext>
            </a:extLst>
          </p:cNvPr>
          <p:cNvCxnSpPr>
            <a:cxnSpLocks/>
          </p:cNvCxnSpPr>
          <p:nvPr/>
        </p:nvCxnSpPr>
        <p:spPr>
          <a:xfrm>
            <a:off x="5412921" y="2331733"/>
            <a:ext cx="0" cy="266069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DDE866D5-84D2-C6CF-748A-3D186D04AB79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Graphic 24">
            <a:extLst>
              <a:ext uri="{FF2B5EF4-FFF2-40B4-BE49-F238E27FC236}">
                <a16:creationId xmlns:a16="http://schemas.microsoft.com/office/drawing/2014/main" id="{104CDC96-119D-5E4C-8DE9-650FECEEE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5768" y="3626740"/>
            <a:ext cx="1739393" cy="1630681"/>
          </a:xfrm>
          <a:prstGeom prst="rect">
            <a:avLst/>
          </a:prstGeom>
        </p:spPr>
      </p:pic>
      <p:cxnSp>
        <p:nvCxnSpPr>
          <p:cNvPr id="5" name="Straight Connector 25">
            <a:extLst>
              <a:ext uri="{FF2B5EF4-FFF2-40B4-BE49-F238E27FC236}">
                <a16:creationId xmlns:a16="http://schemas.microsoft.com/office/drawing/2014/main" id="{F7709AA2-350C-6306-8496-ECBFD3EE3295}"/>
              </a:ext>
            </a:extLst>
          </p:cNvPr>
          <p:cNvCxnSpPr>
            <a:cxnSpLocks/>
          </p:cNvCxnSpPr>
          <p:nvPr/>
        </p:nvCxnSpPr>
        <p:spPr>
          <a:xfrm>
            <a:off x="414746" y="2176164"/>
            <a:ext cx="657044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5">
            <a:extLst>
              <a:ext uri="{FF2B5EF4-FFF2-40B4-BE49-F238E27FC236}">
                <a16:creationId xmlns:a16="http://schemas.microsoft.com/office/drawing/2014/main" id="{D899132B-B36F-1726-28D7-822478F01ABD}"/>
              </a:ext>
            </a:extLst>
          </p:cNvPr>
          <p:cNvCxnSpPr>
            <a:cxnSpLocks/>
          </p:cNvCxnSpPr>
          <p:nvPr/>
        </p:nvCxnSpPr>
        <p:spPr>
          <a:xfrm>
            <a:off x="2511590" y="2275687"/>
            <a:ext cx="0" cy="271674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C41CCFB-C189-F683-94B4-6A2C430C6C21}"/>
              </a:ext>
            </a:extLst>
          </p:cNvPr>
          <p:cNvSpPr txBox="1"/>
          <p:nvPr/>
        </p:nvSpPr>
        <p:spPr>
          <a:xfrm>
            <a:off x="448577" y="1764261"/>
            <a:ext cx="6791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8B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Тип данных 		Показатель		Источник</a:t>
            </a:r>
            <a:r>
              <a:rPr lang="ru-RU" sz="14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431838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2E075C5E-684D-A7BF-A07A-FFB5712BD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7BC22FB3-A385-3CDB-5534-6547B1A83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3156" y="881986"/>
            <a:ext cx="3109614" cy="3364929"/>
          </a:xfrm>
          <a:prstGeom prst="rect">
            <a:avLst/>
          </a:prstGeom>
        </p:spPr>
      </p:pic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A0A824F9-4DC1-EE5E-34A7-7D42B84FBB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4807" y="196589"/>
            <a:ext cx="4367149" cy="13396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4000" b="1" kern="100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  <a:t>ЦЕЛЬ ДОКЛАДА </a:t>
            </a:r>
            <a:r>
              <a:rPr lang="ru-RU" sz="2800" b="1" kern="100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Poppins" panose="02000000000000000000" pitchFamily="2" charset="0"/>
                <a:sym typeface="Roboto"/>
              </a:rPr>
              <a:t>КЛЮЧЕВЫЕ ВОПРОСЫ</a:t>
            </a:r>
            <a:endParaRPr lang="en-US" sz="4400" b="1" kern="100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A5BF38-EF4C-14A0-8B0E-BEEDE6CF966D}"/>
              </a:ext>
            </a:extLst>
          </p:cNvPr>
          <p:cNvCxnSpPr/>
          <p:nvPr/>
        </p:nvCxnSpPr>
        <p:spPr>
          <a:xfrm>
            <a:off x="483410" y="1201479"/>
            <a:ext cx="0" cy="30302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0A04F6-CAF7-8A4D-6E27-3EE53E2DD5C1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77F7EE9-66F0-0AD5-7568-732958A128E9}"/>
              </a:ext>
            </a:extLst>
          </p:cNvPr>
          <p:cNvSpPr/>
          <p:nvPr/>
        </p:nvSpPr>
        <p:spPr>
          <a:xfrm>
            <a:off x="8314660" y="4425580"/>
            <a:ext cx="829340" cy="7179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портрет, Человеческое лицо, зарисов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EEA93D7-5E0F-D129-9C98-E1B6D38F3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r="17767"/>
          <a:stretch>
            <a:fillRect/>
          </a:stretch>
        </p:blipFill>
        <p:spPr>
          <a:xfrm>
            <a:off x="5354158" y="983410"/>
            <a:ext cx="3734185" cy="3734185"/>
          </a:xfrm>
          <a:prstGeom prst="ellipse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47A9C-B04D-D99D-7AD2-FC4A11E4A6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2770" y="4423663"/>
            <a:ext cx="735573" cy="736049"/>
          </a:xfrm>
          <a:prstGeom prst="rect">
            <a:avLst/>
          </a:prstGeom>
        </p:spPr>
      </p:pic>
      <p:sp>
        <p:nvSpPr>
          <p:cNvPr id="4" name="Oval 12">
            <a:extLst>
              <a:ext uri="{FF2B5EF4-FFF2-40B4-BE49-F238E27FC236}">
                <a16:creationId xmlns:a16="http://schemas.microsoft.com/office/drawing/2014/main" id="{0F4314AC-8A2D-5941-BD00-8925896F60E4}"/>
              </a:ext>
            </a:extLst>
          </p:cNvPr>
          <p:cNvSpPr/>
          <p:nvPr/>
        </p:nvSpPr>
        <p:spPr>
          <a:xfrm>
            <a:off x="309621" y="2055682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4EE11ACD-94D5-2B55-BC0E-265ED9F40C87}"/>
              </a:ext>
            </a:extLst>
          </p:cNvPr>
          <p:cNvSpPr/>
          <p:nvPr/>
        </p:nvSpPr>
        <p:spPr>
          <a:xfrm>
            <a:off x="291391" y="2967757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6342B56F-3E33-C188-862B-D1AE6905A3C1}"/>
              </a:ext>
            </a:extLst>
          </p:cNvPr>
          <p:cNvSpPr/>
          <p:nvPr/>
        </p:nvSpPr>
        <p:spPr>
          <a:xfrm>
            <a:off x="302746" y="3886707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0F9C3BDC-4C7D-A542-7A6F-1375CB8DEE78}"/>
              </a:ext>
            </a:extLst>
          </p:cNvPr>
          <p:cNvSpPr txBox="1"/>
          <p:nvPr/>
        </p:nvSpPr>
        <p:spPr>
          <a:xfrm>
            <a:off x="763099" y="1976622"/>
            <a:ext cx="4837350" cy="264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0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Причины формирования </a:t>
            </a:r>
            <a:r>
              <a:rPr lang="ru-RU" sz="2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нездоровых привязанностей </a:t>
            </a:r>
          </a:p>
          <a:p>
            <a:endParaRPr lang="ru-RU" sz="20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20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Ключевой механизм </a:t>
            </a:r>
            <a:r>
              <a:rPr lang="ru-RU" sz="2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формирования нездоровых привязанностей</a:t>
            </a:r>
          </a:p>
          <a:p>
            <a:endParaRPr lang="ru-RU" sz="20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20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Методы минимизации рисков </a:t>
            </a:r>
          </a:p>
          <a:p>
            <a:r>
              <a:rPr lang="ru-RU" sz="2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в пасторском консультировании</a:t>
            </a:r>
          </a:p>
          <a:p>
            <a:pPr marL="12700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</a:pPr>
            <a:br>
              <a:rPr lang="ru-RU" sz="20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</a:br>
            <a:endParaRPr lang="ru-RU" sz="20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3647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206291CD-CB5C-DD6A-9E2E-9F02A21BC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B5DE01E2-2B53-5F67-8398-65516E182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3181" y="796844"/>
            <a:ext cx="3109614" cy="33649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CF18445-F7FA-5A3B-D590-798F6CC6106C}"/>
              </a:ext>
            </a:extLst>
          </p:cNvPr>
          <p:cNvSpPr/>
          <p:nvPr/>
        </p:nvSpPr>
        <p:spPr>
          <a:xfrm>
            <a:off x="4815850" y="2571748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D7C159C6-0F4C-9B33-B4A1-1865B354773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11000" y="1612361"/>
            <a:ext cx="4204850" cy="1918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7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ПРИЧИНЫ</a:t>
            </a:r>
            <a:r>
              <a:rPr lang="ru-RU" sz="4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 </a:t>
            </a:r>
            <a:r>
              <a:rPr lang="ru-RU" sz="48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формирования</a:t>
            </a:r>
            <a:endParaRPr lang="en-US" sz="4800" b="1" dirty="0">
              <a:solidFill>
                <a:srgbClr val="FF8B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6A5E4-8880-3F60-673E-6F6704FC7AFB}"/>
              </a:ext>
            </a:extLst>
          </p:cNvPr>
          <p:cNvSpPr txBox="1"/>
          <p:nvPr/>
        </p:nvSpPr>
        <p:spPr>
          <a:xfrm>
            <a:off x="639620" y="4026176"/>
            <a:ext cx="4678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Почему происходит эмоциональное сближение между служителем и человеком находящимся под пасторским попечением?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4B67331-3FB1-C26A-43D9-9236CCC86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9390" y="9111"/>
            <a:ext cx="3109613" cy="466441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AB6A46-5DC7-89B2-F35F-596537BC2E6F}"/>
              </a:ext>
            </a:extLst>
          </p:cNvPr>
          <p:cNvCxnSpPr/>
          <p:nvPr/>
        </p:nvCxnSpPr>
        <p:spPr>
          <a:xfrm>
            <a:off x="483410" y="1201479"/>
            <a:ext cx="0" cy="30302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DDC834-85EC-86A9-0E87-E9F920D17089}"/>
              </a:ext>
            </a:extLst>
          </p:cNvPr>
          <p:cNvCxnSpPr/>
          <p:nvPr/>
        </p:nvCxnSpPr>
        <p:spPr>
          <a:xfrm>
            <a:off x="483410" y="1967023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E80E663-B5CC-DABB-0961-B8BAEACB1E4B}"/>
              </a:ext>
            </a:extLst>
          </p:cNvPr>
          <p:cNvSpPr/>
          <p:nvPr/>
        </p:nvSpPr>
        <p:spPr>
          <a:xfrm>
            <a:off x="8314660" y="4425580"/>
            <a:ext cx="829340" cy="7179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531561-9F2B-0FF9-1D53-868792BDA5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52770" y="4423663"/>
            <a:ext cx="735573" cy="7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8373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C1FDEA8B-EE7E-97EE-8521-378D5247C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DAF2C222-8C6B-E807-9842-F0A001BC85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988652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КЛЮЧЕВЫЕ ПРИЧИНЫ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нарушения границ в ПК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B8076D0B-9C21-B95E-744C-71C9839FAE66}"/>
              </a:ext>
            </a:extLst>
          </p:cNvPr>
          <p:cNvSpPr txBox="1"/>
          <p:nvPr/>
        </p:nvSpPr>
        <p:spPr>
          <a:xfrm>
            <a:off x="747652" y="2092349"/>
            <a:ext cx="5998051" cy="238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Размытая рамка пасторского консультирования 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Стрессы, как предпосылка деструктивной копинг стратегии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Сексуальная дисгармония в собственной семье</a:t>
            </a:r>
          </a:p>
          <a:p>
            <a:endParaRPr lang="ru-RU" sz="11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Неблагоприятный и не проработанный ранний жизненный опыт </a:t>
            </a:r>
            <a:endParaRPr lang="ru-RU" sz="11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B352D3-1626-0973-09BB-EB4F22187179}"/>
              </a:ext>
            </a:extLst>
          </p:cNvPr>
          <p:cNvSpPr/>
          <p:nvPr/>
        </p:nvSpPr>
        <p:spPr>
          <a:xfrm>
            <a:off x="7404607" y="1079464"/>
            <a:ext cx="1739393" cy="35246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A6D09CF6-2506-DFC2-76A3-1F345BD7CAAA}"/>
              </a:ext>
            </a:extLst>
          </p:cNvPr>
          <p:cNvCxnSpPr>
            <a:cxnSpLocks/>
            <a:endCxn id="3" idx="4"/>
          </p:cNvCxnSpPr>
          <p:nvPr/>
        </p:nvCxnSpPr>
        <p:spPr>
          <a:xfrm flipH="1">
            <a:off x="470643" y="1201479"/>
            <a:ext cx="12767" cy="296939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37ACA234-6E5D-04A0-169A-A16A94739E47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Oval 12">
            <a:extLst>
              <a:ext uri="{FF2B5EF4-FFF2-40B4-BE49-F238E27FC236}">
                <a16:creationId xmlns:a16="http://schemas.microsoft.com/office/drawing/2014/main" id="{3186C56E-8BC6-E4B1-090D-A405563730E3}"/>
              </a:ext>
            </a:extLst>
          </p:cNvPr>
          <p:cNvSpPr/>
          <p:nvPr/>
        </p:nvSpPr>
        <p:spPr>
          <a:xfrm>
            <a:off x="301559" y="2126857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062E24-4D35-067E-7AFF-E5E6E54DD7BA}"/>
              </a:ext>
            </a:extLst>
          </p:cNvPr>
          <p:cNvSpPr/>
          <p:nvPr/>
        </p:nvSpPr>
        <p:spPr>
          <a:xfrm>
            <a:off x="295685" y="2727945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B1CFB5AC-F105-5A7A-B05E-E3535765B20A}"/>
              </a:ext>
            </a:extLst>
          </p:cNvPr>
          <p:cNvSpPr/>
          <p:nvPr/>
        </p:nvSpPr>
        <p:spPr>
          <a:xfrm>
            <a:off x="293312" y="3272078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BACD6B73-1A56-95DC-2D66-47428DA7AC7F}"/>
              </a:ext>
            </a:extLst>
          </p:cNvPr>
          <p:cNvSpPr/>
          <p:nvPr/>
        </p:nvSpPr>
        <p:spPr>
          <a:xfrm>
            <a:off x="293312" y="3816211"/>
            <a:ext cx="354662" cy="354662"/>
          </a:xfrm>
          <a:prstGeom prst="ellipse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24">
            <a:extLst>
              <a:ext uri="{FF2B5EF4-FFF2-40B4-BE49-F238E27FC236}">
                <a16:creationId xmlns:a16="http://schemas.microsoft.com/office/drawing/2014/main" id="{C481DD12-699E-6B40-5F52-F47E4F3AA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482" y="2126857"/>
            <a:ext cx="391856" cy="367365"/>
          </a:xfrm>
          <a:prstGeom prst="rect">
            <a:avLst/>
          </a:prstGeom>
        </p:spPr>
      </p:pic>
      <p:pic>
        <p:nvPicPr>
          <p:cNvPr id="6" name="Graphic 24">
            <a:extLst>
              <a:ext uri="{FF2B5EF4-FFF2-40B4-BE49-F238E27FC236}">
                <a16:creationId xmlns:a16="http://schemas.microsoft.com/office/drawing/2014/main" id="{BE25F0EC-92D1-6372-252C-7635D73AD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482" y="2727945"/>
            <a:ext cx="391856" cy="367365"/>
          </a:xfrm>
          <a:prstGeom prst="rect">
            <a:avLst/>
          </a:prstGeom>
        </p:spPr>
      </p:pic>
      <p:pic>
        <p:nvPicPr>
          <p:cNvPr id="7" name="Graphic 24">
            <a:extLst>
              <a:ext uri="{FF2B5EF4-FFF2-40B4-BE49-F238E27FC236}">
                <a16:creationId xmlns:a16="http://schemas.microsoft.com/office/drawing/2014/main" id="{04A95B64-5AFA-D042-3D3C-C7E8ADE3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482" y="3283429"/>
            <a:ext cx="391856" cy="367365"/>
          </a:xfrm>
          <a:prstGeom prst="rect">
            <a:avLst/>
          </a:prstGeom>
        </p:spPr>
      </p:pic>
      <p:pic>
        <p:nvPicPr>
          <p:cNvPr id="8" name="Graphic 24">
            <a:extLst>
              <a:ext uri="{FF2B5EF4-FFF2-40B4-BE49-F238E27FC236}">
                <a16:creationId xmlns:a16="http://schemas.microsoft.com/office/drawing/2014/main" id="{B034442D-F2C5-B3B5-3BA5-AEF362175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482" y="3817382"/>
            <a:ext cx="391856" cy="36736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одежда, Человеческое лицо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9D7849-BC85-5BCE-4859-308390938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879" y="1264069"/>
            <a:ext cx="1979596" cy="29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3365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58">
          <a:extLst>
            <a:ext uri="{FF2B5EF4-FFF2-40B4-BE49-F238E27FC236}">
              <a16:creationId xmlns:a16="http://schemas.microsoft.com/office/drawing/2014/main" id="{D8C3CBC1-264C-9D7B-2400-DDEB30D3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>
            <a:extLst>
              <a:ext uri="{FF2B5EF4-FFF2-40B4-BE49-F238E27FC236}">
                <a16:creationId xmlns:a16="http://schemas.microsoft.com/office/drawing/2014/main" id="{C5EB099A-3E2E-E9A5-7CD4-C27A252F8DDB}"/>
              </a:ext>
            </a:extLst>
          </p:cNvPr>
          <p:cNvSpPr txBox="1"/>
          <p:nvPr/>
        </p:nvSpPr>
        <p:spPr>
          <a:xfrm>
            <a:off x="576236" y="1702746"/>
            <a:ext cx="4380438" cy="20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  <a:sym typeface="Roboto"/>
              </a:rPr>
              <a:t>«</a:t>
            </a:r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Тогда Двенадцать, созвав всех учеников, сказали: «Мы поступим неверно, если, оставив слово Божие, будем заниматься раздачей пищи</a:t>
            </a:r>
            <a:r>
              <a:rPr lang="ru-RU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»</a:t>
            </a:r>
          </a:p>
          <a:p>
            <a:endParaRPr lang="ru-RU" sz="2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Futura Condensed Medium" panose="020B0602020204020303" pitchFamily="34" charset="-79"/>
              <a:sym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	       </a:t>
            </a:r>
            <a:r>
              <a:rPr lang="ru-RU" sz="20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Деяния</a:t>
            </a:r>
            <a:r>
              <a:rPr lang="ru-RU" sz="2000" b="1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.6:2 </a:t>
            </a:r>
            <a:r>
              <a:rPr lang="ru-RU" sz="2000" dirty="0">
                <a:solidFill>
                  <a:srgbClr val="FF8B00"/>
                </a:solidFill>
                <a:latin typeface="Poppins" panose="02000000000000000000" pitchFamily="2" charset="0"/>
                <a:ea typeface="Roboto"/>
                <a:cs typeface="Futura Condensed Medium" panose="020B0602020204020303" pitchFamily="34" charset="-79"/>
                <a:sym typeface="Roboto"/>
              </a:rPr>
              <a:t>(ИПБ)</a:t>
            </a:r>
            <a:endParaRPr sz="1800" dirty="0">
              <a:solidFill>
                <a:srgbClr val="FF8B00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200" b="1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E2E24F-9701-4C1F-7902-2C5DD6F42258}"/>
              </a:ext>
            </a:extLst>
          </p:cNvPr>
          <p:cNvSpPr/>
          <p:nvPr/>
        </p:nvSpPr>
        <p:spPr>
          <a:xfrm>
            <a:off x="7262037" y="0"/>
            <a:ext cx="1881964" cy="514350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7042A5-66EE-23D4-7EAC-A54BE24AF62A}"/>
              </a:ext>
            </a:extLst>
          </p:cNvPr>
          <p:cNvSpPr/>
          <p:nvPr/>
        </p:nvSpPr>
        <p:spPr>
          <a:xfrm>
            <a:off x="4910955" y="1634752"/>
            <a:ext cx="45719" cy="1873994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книга, офисные принадлежности, в помещении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508692-768D-889B-7D62-9DBD159B0E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33" y="1388225"/>
            <a:ext cx="3550574" cy="2367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385C4-8F2F-2492-170F-84F8C5DB37FE}"/>
              </a:ext>
            </a:extLst>
          </p:cNvPr>
          <p:cNvSpPr txBox="1"/>
          <p:nvPr/>
        </p:nvSpPr>
        <p:spPr>
          <a:xfrm>
            <a:off x="1463040" y="-11887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Google Shape;84;p18">
            <a:extLst>
              <a:ext uri="{FF2B5EF4-FFF2-40B4-BE49-F238E27FC236}">
                <a16:creationId xmlns:a16="http://schemas.microsoft.com/office/drawing/2014/main" id="{DEF8FBE6-EB20-41B4-B31D-D05FAB2BAE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988652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РАЗМЫТАЯ РАМКА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пасторского консультирования 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7284E1CF-EEEA-0DD6-2F14-347FED55FE02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68183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3A"/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E3CDF21B-FC0B-64C1-D7F2-9D37BD965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3FA24DF2-D6BB-0ED9-F4DA-3CFB97F88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158" y="210499"/>
            <a:ext cx="6988652" cy="131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РАЗМЫТАЯ РАМКА</a:t>
            </a:r>
            <a:br>
              <a:rPr lang="ru-RU" sz="3200" b="1" dirty="0">
                <a:solidFill>
                  <a:srgbClr val="FF8B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пасторского консультирования </a:t>
            </a:r>
            <a:endParaRPr sz="3300" b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</p:txBody>
      </p:sp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53BE9F37-BEF8-D17B-2319-74EC20E8CECC}"/>
              </a:ext>
            </a:extLst>
          </p:cNvPr>
          <p:cNvSpPr txBox="1"/>
          <p:nvPr/>
        </p:nvSpPr>
        <p:spPr>
          <a:xfrm>
            <a:off x="788964" y="1692606"/>
            <a:ext cx="5998051" cy="284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Травматичный опыт членов церкви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Клинические расстройства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Зависимости (химические и поведенческие) </a:t>
            </a:r>
          </a:p>
          <a:p>
            <a:endParaRPr lang="ru-RU" sz="11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Сложные супружеские конфликты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Личностные кризисы </a:t>
            </a:r>
          </a:p>
          <a:p>
            <a:endParaRPr lang="ru-RU" sz="1800" b="1" dirty="0">
              <a:solidFill>
                <a:schemeClr val="bg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Roboto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Roboto"/>
              </a:rPr>
              <a:t>Психосоматические жалобы </a:t>
            </a:r>
            <a:endParaRPr lang="ru-RU" sz="11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7429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12001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highlight>
                <a:schemeClr val="lt1"/>
              </a:highlight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i="1" dirty="0">
              <a:solidFill>
                <a:schemeClr val="bg1"/>
              </a:solidFill>
              <a:latin typeface="Poppins" panose="02000000000000000000" pitchFamily="2" charset="0"/>
              <a:ea typeface="Roboto"/>
              <a:cs typeface="Poppins" panose="02000000000000000000" pitchFamily="2" charset="0"/>
              <a:sym typeface="Roboto"/>
            </a:endParaRPr>
          </a:p>
          <a:p>
            <a:pPr marL="28575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sz="10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29C17A-4C70-5864-2890-9C60561514A0}"/>
              </a:ext>
            </a:extLst>
          </p:cNvPr>
          <p:cNvSpPr/>
          <p:nvPr/>
        </p:nvSpPr>
        <p:spPr>
          <a:xfrm>
            <a:off x="7404607" y="1079464"/>
            <a:ext cx="1739393" cy="352462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27BDCADD-0B5B-7C77-D7FD-42B1D4D765A3}"/>
              </a:ext>
            </a:extLst>
          </p:cNvPr>
          <p:cNvCxnSpPr>
            <a:cxnSpLocks/>
          </p:cNvCxnSpPr>
          <p:nvPr/>
        </p:nvCxnSpPr>
        <p:spPr>
          <a:xfrm flipH="1">
            <a:off x="472506" y="1201479"/>
            <a:ext cx="10904" cy="333177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59A04066-CBB6-56CF-9B5D-154A9883D09C}"/>
              </a:ext>
            </a:extLst>
          </p:cNvPr>
          <p:cNvCxnSpPr/>
          <p:nvPr/>
        </p:nvCxnSpPr>
        <p:spPr>
          <a:xfrm>
            <a:off x="483410" y="201502"/>
            <a:ext cx="0" cy="1360968"/>
          </a:xfrm>
          <a:prstGeom prst="line">
            <a:avLst/>
          </a:prstGeom>
          <a:ln>
            <a:solidFill>
              <a:srgbClr val="FF8B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26A99E-C551-F8AE-3055-59B1552FE641}"/>
              </a:ext>
            </a:extLst>
          </p:cNvPr>
          <p:cNvGrpSpPr/>
          <p:nvPr/>
        </p:nvGrpSpPr>
        <p:grpSpPr>
          <a:xfrm>
            <a:off x="281098" y="1796192"/>
            <a:ext cx="391856" cy="367365"/>
            <a:chOff x="287482" y="2126857"/>
            <a:chExt cx="391856" cy="367365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720051A5-C222-74CA-07DD-03578685D1FE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24">
              <a:extLst>
                <a:ext uri="{FF2B5EF4-FFF2-40B4-BE49-F238E27FC236}">
                  <a16:creationId xmlns:a16="http://schemas.microsoft.com/office/drawing/2014/main" id="{F2176837-C1C3-28B0-FDED-299F41E5D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pic>
        <p:nvPicPr>
          <p:cNvPr id="16" name="Рисунок 15" descr="Изображение выглядит как человек, одежда, Человеческое лицо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49713F-2A83-9FAC-AE4B-8B541DEB5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879" y="1264069"/>
            <a:ext cx="1979596" cy="296939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38B376-E3A7-A05C-D272-6CB79D548AC4}"/>
              </a:ext>
            </a:extLst>
          </p:cNvPr>
          <p:cNvGrpSpPr/>
          <p:nvPr/>
        </p:nvGrpSpPr>
        <p:grpSpPr>
          <a:xfrm>
            <a:off x="287482" y="2318811"/>
            <a:ext cx="391856" cy="367365"/>
            <a:chOff x="287482" y="2126857"/>
            <a:chExt cx="391856" cy="367365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001BC687-A8F5-BEFC-92E9-7DA6D6FAF4E3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24">
              <a:extLst>
                <a:ext uri="{FF2B5EF4-FFF2-40B4-BE49-F238E27FC236}">
                  <a16:creationId xmlns:a16="http://schemas.microsoft.com/office/drawing/2014/main" id="{32E99B41-2148-6C53-DF28-8EEDD80F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17CFE5F-B6B5-28F1-DD7E-DFF71BBE59BA}"/>
              </a:ext>
            </a:extLst>
          </p:cNvPr>
          <p:cNvGrpSpPr/>
          <p:nvPr/>
        </p:nvGrpSpPr>
        <p:grpSpPr>
          <a:xfrm>
            <a:off x="287482" y="2864774"/>
            <a:ext cx="391856" cy="367365"/>
            <a:chOff x="287482" y="2126857"/>
            <a:chExt cx="391856" cy="367365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BBD8CAF7-F261-86A1-85EC-19C1E6181A17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3ABB7227-360D-C570-6143-F06A01999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AE71F63-F236-4300-CEBA-D320B1EBDA67}"/>
              </a:ext>
            </a:extLst>
          </p:cNvPr>
          <p:cNvGrpSpPr/>
          <p:nvPr/>
        </p:nvGrpSpPr>
        <p:grpSpPr>
          <a:xfrm>
            <a:off x="281098" y="3348417"/>
            <a:ext cx="391856" cy="367365"/>
            <a:chOff x="287482" y="2126857"/>
            <a:chExt cx="391856" cy="367365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CBBC8507-CB1A-E0C3-30AF-BB188F5E9992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4">
              <a:extLst>
                <a:ext uri="{FF2B5EF4-FFF2-40B4-BE49-F238E27FC236}">
                  <a16:creationId xmlns:a16="http://schemas.microsoft.com/office/drawing/2014/main" id="{0FDB7404-D840-5743-678D-6AFE79BAE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CAFB834-53A1-D4AC-0D69-66AF144B9E4A}"/>
              </a:ext>
            </a:extLst>
          </p:cNvPr>
          <p:cNvGrpSpPr/>
          <p:nvPr/>
        </p:nvGrpSpPr>
        <p:grpSpPr>
          <a:xfrm>
            <a:off x="287482" y="3858333"/>
            <a:ext cx="391856" cy="367365"/>
            <a:chOff x="287482" y="2126857"/>
            <a:chExt cx="391856" cy="367365"/>
          </a:xfrm>
        </p:grpSpPr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B6FC45F0-E9E5-3641-3CCC-7B9BCE796B4A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4">
              <a:extLst>
                <a:ext uri="{FF2B5EF4-FFF2-40B4-BE49-F238E27FC236}">
                  <a16:creationId xmlns:a16="http://schemas.microsoft.com/office/drawing/2014/main" id="{E5C26137-DAEC-C889-9C70-8739428DD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0EB6A44-4800-B625-A8CB-7C0C4908623B}"/>
              </a:ext>
            </a:extLst>
          </p:cNvPr>
          <p:cNvGrpSpPr/>
          <p:nvPr/>
        </p:nvGrpSpPr>
        <p:grpSpPr>
          <a:xfrm>
            <a:off x="276578" y="4410284"/>
            <a:ext cx="391856" cy="367365"/>
            <a:chOff x="287482" y="2126857"/>
            <a:chExt cx="391856" cy="367365"/>
          </a:xfrm>
        </p:grpSpPr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CF231FDA-6F71-D5F9-516F-00AB405DCB3C}"/>
                </a:ext>
              </a:extLst>
            </p:cNvPr>
            <p:cNvSpPr/>
            <p:nvPr/>
          </p:nvSpPr>
          <p:spPr>
            <a:xfrm>
              <a:off x="301559" y="2126857"/>
              <a:ext cx="354662" cy="354662"/>
            </a:xfrm>
            <a:prstGeom prst="ellipse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BDCB806E-F781-CD97-B82A-9571E9491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482" y="2126857"/>
              <a:ext cx="391856" cy="367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632325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sion-Vision-Board-Presentation" id="{62D5EA9D-F0AB-B042-8985-7FB14DED4122}" vid="{3C59A0C2-9557-0D48-835B-1B67E93C916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2967</TotalTime>
  <Words>5842</Words>
  <Application>Microsoft Macintosh PowerPoint</Application>
  <PresentationFormat>Экран (16:9)</PresentationFormat>
  <Paragraphs>895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Helvetica Neue</vt:lpstr>
      <vt:lpstr>Helvetica Neue Condensed</vt:lpstr>
      <vt:lpstr>Helvetica Neue Medium</vt:lpstr>
      <vt:lpstr>Helvetica Neue Thin</vt:lpstr>
      <vt:lpstr>Poppins</vt:lpstr>
      <vt:lpstr>Simple Light</vt:lpstr>
      <vt:lpstr>«Богословско-психологический анализ факторов эмоциональных привязанностей и супружеских измен. Методы минимизации рисков в пасторском консультировании»</vt:lpstr>
      <vt:lpstr>ПРОБЛЕМА актуальна</vt:lpstr>
      <vt:lpstr>Нарушения нравственных границ среди духовных лидеров 2015-2025</vt:lpstr>
      <vt:lpstr>Сексуальные нарушения границ среди духовных лидеров 2015-2025</vt:lpstr>
      <vt:lpstr>ЦЕЛЬ ДОКЛАДА КЛЮЧЕВЫЕ ВОПРОСЫ</vt:lpstr>
      <vt:lpstr>ПРИЧИНЫ формирования</vt:lpstr>
      <vt:lpstr>КЛЮЧЕВЫЕ ПРИЧИНЫ нарушения границ в ПК</vt:lpstr>
      <vt:lpstr>РАЗМЫТАЯ РАМКА пасторского консультирования </vt:lpstr>
      <vt:lpstr>РАЗМЫТАЯ РАМКА пасторского консультирования </vt:lpstr>
      <vt:lpstr>СТРЕССЫ КАК ПРЕДПОССЫЛКА деструктивной копинг-стратегии</vt:lpstr>
      <vt:lpstr>Сложности  пастора </vt:lpstr>
      <vt:lpstr>СТРЕССЫ КАК ПРЕДПОССЫЛКА деструктивной копинг-стратегии</vt:lpstr>
      <vt:lpstr>СЕКСУАЛЬНАЯ ДИСГАРМОНИЯ в собственном браке лидера</vt:lpstr>
      <vt:lpstr>СЕКСУАЛЬНАЯ ДИСГАРМОНИЯ в собственном браке лидера</vt:lpstr>
      <vt:lpstr>НЕБЛАГОПРИЯТНЫЙ И НЕПРОРАБОТАННЫЙ ранний травматичный опыт</vt:lpstr>
      <vt:lpstr>НЕБЛАГОПРИЯТНЫЙ И НЕПРОРАБОТАННЫЙ ранний травматичный опыт</vt:lpstr>
      <vt:lpstr>МЕХАНИЗМ формирования</vt:lpstr>
      <vt:lpstr>КОНТИНУМ НАРУШЕНИЯ ГРАНИЦ в опыте царя Давида</vt:lpstr>
      <vt:lpstr>КОНТИНУМ НАРУШЕНИЯ ГРАНИЦ в пасторском консультировании</vt:lpstr>
      <vt:lpstr>МИНИМИЗАЦИЯ  рисков</vt:lpstr>
      <vt:lpstr>МИНИМИЗАЦИЯ РИСКОВ в пасторском консультировании</vt:lpstr>
      <vt:lpstr>ЧЕТКОЕ  ОПРЕДЕЛЕНИЕ ролевых границ</vt:lpstr>
      <vt:lpstr>ЧЕТКОЕ ОПРЕДЕЛЕНИЕ ГРАНИЦ в пасторском консультировании</vt:lpstr>
      <vt:lpstr>  ПРОФИЛАКТИКА стрессов и копинг</vt:lpstr>
      <vt:lpstr>Презентация PowerPoint</vt:lpstr>
      <vt:lpstr>СПИСОК РЕКОМЕНДУЕМОЙ ЛИТЕРАТУРЫ</vt:lpstr>
      <vt:lpstr>СПИСОК РЕКОМЕНДУЕМОЙ ЛИТЕРАТУРЫ</vt:lpstr>
      <vt:lpstr>СПИСОК РЕКОМЕНДУЕМОЙ ЛИТЕРАТУРЫ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 VISION</dc:title>
  <cp:lastModifiedBy>Eugine Zaytsev</cp:lastModifiedBy>
  <cp:revision>49</cp:revision>
  <dcterms:modified xsi:type="dcterms:W3CDTF">2026-02-25T07:35:52Z</dcterms:modified>
</cp:coreProperties>
</file>