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2"/>
  </p:notesMasterIdLst>
  <p:sldIdLst>
    <p:sldId id="286" r:id="rId2"/>
    <p:sldId id="287" r:id="rId3"/>
    <p:sldId id="279" r:id="rId4"/>
    <p:sldId id="280" r:id="rId5"/>
    <p:sldId id="281" r:id="rId6"/>
    <p:sldId id="282" r:id="rId7"/>
    <p:sldId id="288" r:id="rId8"/>
    <p:sldId id="284" r:id="rId9"/>
    <p:sldId id="289" r:id="rId10"/>
    <p:sldId id="283" r:id="rId11"/>
    <p:sldId id="290" r:id="rId12"/>
    <p:sldId id="259" r:id="rId13"/>
    <p:sldId id="274" r:id="rId14"/>
    <p:sldId id="260" r:id="rId15"/>
    <p:sldId id="262" r:id="rId16"/>
    <p:sldId id="273" r:id="rId17"/>
    <p:sldId id="263" r:id="rId18"/>
    <p:sldId id="264" r:id="rId19"/>
    <p:sldId id="265" r:id="rId20"/>
    <p:sldId id="266" r:id="rId21"/>
    <p:sldId id="285" r:id="rId22"/>
    <p:sldId id="267" r:id="rId23"/>
    <p:sldId id="268" r:id="rId24"/>
    <p:sldId id="276" r:id="rId25"/>
    <p:sldId id="269" r:id="rId26"/>
    <p:sldId id="270" r:id="rId27"/>
    <p:sldId id="275" r:id="rId28"/>
    <p:sldId id="271" r:id="rId29"/>
    <p:sldId id="277" r:id="rId30"/>
    <p:sldId id="272" r:id="rId3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B6FE2"/>
    <a:srgbClr val="6E91EE"/>
    <a:srgbClr val="77A1F4"/>
    <a:srgbClr val="FF7922"/>
    <a:srgbClr val="FF9624"/>
    <a:srgbClr val="FFA92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153"/>
    <p:restoredTop sz="94541"/>
  </p:normalViewPr>
  <p:slideViewPr>
    <p:cSldViewPr snapToGrid="0">
      <p:cViewPr varScale="1">
        <p:scale>
          <a:sx n="90" d="100"/>
          <a:sy n="90" d="100"/>
        </p:scale>
        <p:origin x="224" y="9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1CA3C53-7766-034C-A0AB-41D8A93D58AD}" type="datetimeFigureOut">
              <a:rPr lang="en-US" smtClean="0"/>
              <a:t>6/18/26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056040-9761-5E4E-A43F-EABA6AB7D2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16905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com/search?client=safari&amp;cs=0&amp;sca_esv=ea002673e68d741e&amp;q=shepherding+God%27s+flock&amp;sa=X&amp;ved=2ahUKEwjzgdDr4IGPAxW-klYBHaWAEm0QxccNegQIAxAB&amp;mstk=AUtExfD8171ZnvD9P-Snb72THTbp9HFl91d9YC1ccxZcU5VTaDdcpkkU1SgJcikKKJCGwOoBEcI9e7wvpZbHPDX4jI52ghFd7dq1BaYxkv1vHqekqLHNvKQiqW6BufKehT450cvPitN9TqtcDIcxP6DRqDkKrijYBRxpKPuawzUgc1bRJt8&amp;csui=3" TargetMode="External"/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Relationship Id="rId5" Type="http://schemas.openxmlformats.org/officeDocument/2006/relationships/hyperlink" Target="https://www.google.com/search?client=safari&amp;cs=0&amp;sca_esv=ea002673e68d741e&amp;q=gospel&amp;sa=X&amp;ved=2ahUKEwjzgdDr4IGPAxW-klYBHaWAEm0QxccNegQIAxAD&amp;mstk=AUtExfD8171ZnvD9P-Snb72THTbp9HFl91d9YC1ccxZcU5VTaDdcpkkU1SgJcikKKJCGwOoBEcI9e7wvpZbHPDX4jI52ghFd7dq1BaYxkv1vHqekqLHNvKQiqW6BufKehT450cvPitN9TqtcDIcxP6DRqDkKrijYBRxpKPuawzUgc1bRJt8&amp;csui=3" TargetMode="External"/><Relationship Id="rId4" Type="http://schemas.openxmlformats.org/officeDocument/2006/relationships/hyperlink" Target="https://www.google.com/search?client=safari&amp;cs=0&amp;sca_esv=ea002673e68d741e&amp;q=equipping+the+saints&amp;sa=X&amp;ved=2ahUKEwjzgdDr4IGPAxW-klYBHaWAEm0QxccNegQIAxAC&amp;mstk=AUtExfD8171ZnvD9P-Snb72THTbp9HFl91d9YC1ccxZcU5VTaDdcpkkU1SgJcikKKJCGwOoBEcI9e7wvpZbHPDX4jI52ghFd7dq1BaYxkv1vHqekqLHNvKQiqW6BufKehT450cvPitN9TqtcDIcxP6DRqDkKrijYBRxpKPuawzUgc1bRJt8&amp;csui=3" TargetMode="Externa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3DF6F9-E401-676E-386A-7C015F1467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8D9E8A1-8519-5F1E-6BE8-42469467333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94439AD-EED6-CD2D-1B97-267F7278189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ctr"/>
            <a:r>
              <a:rPr lang="en-US" dirty="0">
                <a:effectLst/>
              </a:rPr>
              <a:t>Being a pastor is a great privilege because we serve, teach, and witness God's work in the lives of others. </a:t>
            </a:r>
          </a:p>
          <a:p>
            <a:pPr fontAlgn="ctr"/>
            <a:endParaRPr lang="en-US" dirty="0">
              <a:effectLst/>
            </a:endParaRPr>
          </a:p>
          <a:p>
            <a:pPr fontAlgn="ctr"/>
            <a:r>
              <a:rPr lang="en-US" dirty="0">
                <a:effectLst/>
              </a:rPr>
              <a:t>Pastors are entrusted with the responsibility of </a:t>
            </a:r>
            <a:r>
              <a:rPr lang="en-US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shepherding God's flock</a:t>
            </a:r>
            <a:r>
              <a:rPr lang="en-US" dirty="0">
                <a:effectLst/>
              </a:rPr>
              <a:t>, </a:t>
            </a:r>
            <a:r>
              <a:rPr lang="en-US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4"/>
              </a:rPr>
              <a:t>equipping the saints</a:t>
            </a:r>
            <a:r>
              <a:rPr lang="en-US" dirty="0">
                <a:effectLst/>
              </a:rPr>
              <a:t>, and proclaiming the </a:t>
            </a:r>
            <a:r>
              <a:rPr lang="en-US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5"/>
              </a:rPr>
              <a:t>gospel</a:t>
            </a:r>
            <a:r>
              <a:rPr lang="en-US" dirty="0">
                <a:effectLst/>
              </a:rPr>
              <a:t>. </a:t>
            </a:r>
            <a:br>
              <a:rPr lang="en-US" dirty="0"/>
            </a:b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DF10D74-7036-4A50-CB67-49741CB8793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BD93B52-413D-6648-988B-A154607533E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058170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267466-2E0E-7488-A6E0-A4F442068B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5112772-C983-71BF-3CC3-A2828F9771A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A10FB6F-E139-45F6-35C5-E7575BBA5EC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Our ministry has eternal impact and results in the life of people.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EED798-5587-9B20-0AE4-1D3778D82D3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BD93B52-413D-6648-988B-A154607533E8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288887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GC 2025 Annual Statistical Report</a:t>
            </a:r>
          </a:p>
          <a:p>
            <a:pPr lvl="0"/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Church membership at beginning of the year 2024: 58,338</a:t>
            </a:r>
          </a:p>
          <a:p>
            <a:pPr lvl="0"/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Church membership at the end of the year 2024: 57,327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056040-9761-5E4E-A43F-EABA6AB7D297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67406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Secularism is a way of living without God, without a relationship with Him.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It is possible to be a church member and still not have a real relationship with Jesus. A secular church cannot grow spiritually.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056040-9761-5E4E-A43F-EABA6AB7D297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975636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Legalism happens when people try to earn salvation through rules, traditions, or religious activities. In the legalism people (Christians) use the law, the Bible, Bible verses for a purpose that is not there.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056040-9761-5E4E-A43F-EABA6AB7D297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301952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Religious formalism is expressed when we try to do everything in the same way, mechanically, automatically, repetitions without to understand the meaning of what is being doing. 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Most of the churches are singing the same songs, having the same liturgy, focusing in the appearance.</a:t>
            </a:r>
            <a:r>
              <a:rPr lang="en-US" dirty="0">
                <a:effectLst/>
              </a:rPr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056040-9761-5E4E-A43F-EABA6AB7D297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827318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 have many good traditions in our church. We should value and preserve them. You have heard this expression: “This is the way we have always done it.” Traditions are unhealthy when people are not open for adaptations, improvement, changes for better.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056040-9761-5E4E-A43F-EABA6AB7D297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57741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Sometimes we become so focused on maintaining the church organization and structure that we forget the church's purpose.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056040-9761-5E4E-A43F-EABA6AB7D297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36812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ctr"/>
            <a:r>
              <a:rPr lang="en-US" dirty="0">
                <a:effectLst/>
              </a:rPr>
              <a:t>Pastors have the extraordinary opportunity to spend their lives studying, sharing, and teaching God's Word. </a:t>
            </a:r>
          </a:p>
          <a:p>
            <a:br>
              <a:rPr lang="en-US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BD93B52-413D-6648-988B-A154607533E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16557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ctr"/>
            <a:r>
              <a:rPr lang="en-US" dirty="0">
                <a:effectLst/>
              </a:rPr>
              <a:t>We have a great privilege to influence people and lead them to Jesus Christ.</a:t>
            </a:r>
          </a:p>
          <a:p>
            <a:pPr fontAlgn="ctr"/>
            <a:endParaRPr lang="en-US" dirty="0">
              <a:effectLst/>
            </a:endParaRPr>
          </a:p>
          <a:p>
            <a:pPr fontAlgn="ctr"/>
            <a:r>
              <a:rPr lang="en-US" dirty="0">
                <a:effectLst/>
              </a:rPr>
              <a:t>This includes witnessing conversions, seeing marriages restored, and offering comfort during times of loss. </a:t>
            </a:r>
          </a:p>
          <a:p>
            <a:br>
              <a:rPr lang="en-US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BD93B52-413D-6648-988B-A154607533E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846964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 are call to serve. Pastors are called to dedicate their lives to serving others, helping them grow in faith, and navigating the complexities of life. </a:t>
            </a:r>
          </a:p>
          <a:p>
            <a:endParaRPr lang="en-US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They offer support, encouragement, and guidance, helping people apply biblical principles to their daily lives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BD93B52-413D-6648-988B-A154607533E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852724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Birthday celebrations, wedding ceremonies, graduations, funeral services…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BD93B52-413D-6648-988B-A154607533E8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396355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B0FC44-52BC-DF7E-6E44-82C61492AC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251A0EA-E15F-40FB-63D2-8E662B6164D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F0A55EF-6362-9266-1FCE-2B98A6C3E1D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is one of the greatest joys in my ministry. Incarnational ministry. Ministry of love.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FB109E9-CBEC-869C-16B4-CA9D5BA615D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BD93B52-413D-6648-988B-A154607533E8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006534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Pastors build deep and meaningful relationships with their congregations, experiencing the joys and sorrows of their lives. </a:t>
            </a:r>
          </a:p>
          <a:p>
            <a:endParaRPr lang="en-US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This involves both celebrating with them in times of joy and offering comfort and support during times of hardship. </a:t>
            </a:r>
          </a:p>
          <a:p>
            <a:endParaRPr lang="en-US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While the role of a pastor is a privilege, it also comes with significant responsibility and can be demanding. However, the rewards are many.</a:t>
            </a:r>
          </a:p>
          <a:p>
            <a:endParaRPr lang="en-US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 proud to be a pastor called by God and be the best pastor to God's people. 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BD93B52-413D-6648-988B-A154607533E8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215592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C500F1-EA2E-3CF6-A13E-16FEC2EEB9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D526269-4802-AB76-F2B9-429B016C5FD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BBA417F-6F9B-E3C1-C7FF-5A48597D7B8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At the church door. Gifts when we celebrate birthday or lead a week of prayer.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7793536-1450-01F3-DC4B-B5545D7E697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BD93B52-413D-6648-988B-A154607533E8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962912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We don’t receive a big salary, but we live with dignity and financial stability.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BD93B52-413D-6648-988B-A154607533E8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62193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9DCEE1-9C53-EE80-39D8-114A90E899F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E8C7E3C-E8BB-6F63-0EDE-BE6A40A850A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D07948-AA15-715F-00EC-5790392B20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2677E0-8212-E147-A379-2CC2FD35E6C0}" type="datetimeFigureOut">
              <a:rPr lang="en-US" smtClean="0"/>
              <a:t>6/18/26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25B28F-4F15-20D1-CD10-0E28621C93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7BEDAA-DB66-1F7E-2435-CE67EDC1D2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69E17-9A05-CE46-BFFA-B9C4F3C047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93067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7EBA30-EF46-BEC0-B172-4EA42A79D3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827CDB7-C675-548C-8C9C-F1DB792A1D9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9827C10-4397-9CA8-605B-A61336F84E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2677E0-8212-E147-A379-2CC2FD35E6C0}" type="datetimeFigureOut">
              <a:rPr lang="en-US" smtClean="0"/>
              <a:t>6/18/26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29701B-52D1-B48E-3A12-57ECC7A72C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EC8FE9-038D-ABEC-9852-B9F26BBC7E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69E17-9A05-CE46-BFFA-B9C4F3C047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13834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71043B6-FE4A-10D4-682F-CC85A5A6313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D3848DB-2BA3-B596-0206-221AF0DD7D0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19A63A-094C-B84D-8F23-03F45F384F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2677E0-8212-E147-A379-2CC2FD35E6C0}" type="datetimeFigureOut">
              <a:rPr lang="en-US" smtClean="0"/>
              <a:t>6/18/26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144A7F4-EF4D-A1DE-242E-362403FFAC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F0DDD0-80BE-50DC-676A-2CBAF03C49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69E17-9A05-CE46-BFFA-B9C4F3C047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3885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8CC54F-1CB8-11DE-703F-D6B61B7F03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FFFBCA-9330-B4CE-9208-0E70EFCCE1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E327A9-CF30-5855-45F2-4075DFA9DF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2677E0-8212-E147-A379-2CC2FD35E6C0}" type="datetimeFigureOut">
              <a:rPr lang="en-US" smtClean="0"/>
              <a:t>6/18/26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DA3DE5-208C-DF63-313B-50E8EE5248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BDE108-C2D9-A17E-2349-6120066656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69E17-9A05-CE46-BFFA-B9C4F3C047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30002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B6959F-61E8-A681-FB7B-E16F16A11D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0FD10F-9987-0CD5-B350-206448FFA7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940C07-805E-1E25-1E83-A05FC3ECDF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2677E0-8212-E147-A379-2CC2FD35E6C0}" type="datetimeFigureOut">
              <a:rPr lang="en-US" smtClean="0"/>
              <a:t>6/18/26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121EC7-698A-0A09-9973-C9572C19AF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1CBCF9-286E-0ABC-E17C-6A7463D54A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69E17-9A05-CE46-BFFA-B9C4F3C047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73799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F03DF0-B420-2BC8-F63B-14576C2454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0EDCE8-48C8-6A0B-F4EB-F46DDCB320E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90ECFA7-87B7-B63D-9B33-530FC614D4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86E354C-17FD-C647-BA41-2CBA462216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2677E0-8212-E147-A379-2CC2FD35E6C0}" type="datetimeFigureOut">
              <a:rPr lang="en-US" smtClean="0"/>
              <a:t>6/18/26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A131249-4EBD-4E6D-A231-8D8C6C1B85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F58E08F-9A3F-7EE2-C486-E0FDEC4DDA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69E17-9A05-CE46-BFFA-B9C4F3C047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45462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42B149-FFB5-52C4-1D86-4762DB4F1E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2B0E891-FEB2-FA0D-DF6A-E05B6190BC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E14BCFB-89CE-BD23-E7D4-CC3A8FB4BFD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AED20DA-522C-B21B-0283-78682C6DDD5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3799ECE-1511-7F3C-A985-54B044D8D6E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D747FA7-9C53-EED4-07F2-9EC35AA89C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2677E0-8212-E147-A379-2CC2FD35E6C0}" type="datetimeFigureOut">
              <a:rPr lang="en-US" smtClean="0"/>
              <a:t>6/18/26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1BA0F0E-524D-4E8C-C1AD-A229346690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DC50464-AE1F-101F-EBDE-1DD5DCAC91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69E17-9A05-CE46-BFFA-B9C4F3C047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1744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5C6725-A96A-5535-4805-1A9FEDE5B4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6D1F3A7-FDE3-052D-77E4-D7CB0EEC68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2677E0-8212-E147-A379-2CC2FD35E6C0}" type="datetimeFigureOut">
              <a:rPr lang="en-US" smtClean="0"/>
              <a:t>6/18/26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1A756C2-0351-24B8-6E24-775E1C1ABE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D38A750-D63E-007B-549C-475C2E0C24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69E17-9A05-CE46-BFFA-B9C4F3C047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44470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10FC31A-621B-F237-D970-B00C4F8227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2677E0-8212-E147-A379-2CC2FD35E6C0}" type="datetimeFigureOut">
              <a:rPr lang="en-US" smtClean="0"/>
              <a:t>6/18/26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8C4FAB5-E657-0679-1AB1-B1479D0DF1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152A090-7C35-0629-7643-0E1B2128C5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69E17-9A05-CE46-BFFA-B9C4F3C047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0258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34C99B-2824-9D0E-7724-8D9C1F1FD6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F3DEC1-AD84-A211-A228-B7A432C080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3E38BC3-FB94-C727-55AF-576A1E12EF6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9258DB5-6EFD-B09C-30D3-8C16E863A9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2677E0-8212-E147-A379-2CC2FD35E6C0}" type="datetimeFigureOut">
              <a:rPr lang="en-US" smtClean="0"/>
              <a:t>6/18/26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94E8071-091F-0A1F-E575-78698228ED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E2375DB-81F7-57B6-9DDA-999AB0F2B4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69E17-9A05-CE46-BFFA-B9C4F3C047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26200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837139-EFF3-9ED6-9444-6CE734CC86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1BC250A-3A96-4A42-0668-2863EBAE277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A0988B0-3E63-04B0-B493-2991960B8FB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432DD03-B13D-756F-7ABD-925AFC132A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2677E0-8212-E147-A379-2CC2FD35E6C0}" type="datetimeFigureOut">
              <a:rPr lang="en-US" smtClean="0"/>
              <a:t>6/18/26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C15F80F-1A75-F036-9004-DA2DFF2C15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BB5C3D3-C9F4-7A41-115C-F30CDB5935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69E17-9A05-CE46-BFFA-B9C4F3C047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00886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A56E0FB-7C97-3CBC-9689-A63FD4C9CA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53F1FC6-3FDB-A5B1-DDA1-4249DEF268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ECE466-CBFD-C04A-C699-C506D30728A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B2677E0-8212-E147-A379-2CC2FD35E6C0}" type="datetimeFigureOut">
              <a:rPr lang="en-US" smtClean="0"/>
              <a:t>6/18/26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E7C671-D238-A116-9DB7-A27A45F1982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44AFC9-FF23-9737-6658-07291B6DE39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7269E17-9A05-CE46-BFFA-B9C4F3C047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51479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3DAD86CA-8235-409B-982B-5E7A033E23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F234FBA-3501-47B4-AE0C-AA4AFBC8F6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2000" cy="518714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5EF893B-0491-416E-9D33-BADE960079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6464" y="551961"/>
            <a:ext cx="10999072" cy="539995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4A1A483-CF43-B389-59F5-C68341C9715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4781" b="10764"/>
          <a:stretch>
            <a:fillRect/>
          </a:stretch>
        </p:blipFill>
        <p:spPr>
          <a:xfrm>
            <a:off x="838199" y="762881"/>
            <a:ext cx="10515600" cy="4995575"/>
          </a:xfrm>
          <a:prstGeom prst="rect">
            <a:avLst/>
          </a:prstGeom>
        </p:spPr>
      </p:pic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469F4FF8-F8B0-4630-BA1B-0D8B324CD5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596464" y="6329769"/>
            <a:ext cx="11000232" cy="0"/>
          </a:xfrm>
          <a:prstGeom prst="line">
            <a:avLst/>
          </a:prstGeom>
          <a:ln w="1524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1709B2FF-7DE0-C7C2-531A-BB3F9A726C92}"/>
              </a:ext>
            </a:extLst>
          </p:cNvPr>
          <p:cNvSpPr txBox="1"/>
          <p:nvPr/>
        </p:nvSpPr>
        <p:spPr>
          <a:xfrm>
            <a:off x="2532138" y="5272487"/>
            <a:ext cx="18277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chemeClr val="bg1"/>
                </a:solidFill>
              </a:rPr>
              <a:t>Джонас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Арраис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34CD8C1-8C1B-5913-C39C-4944C5FECCAF}"/>
              </a:ext>
            </a:extLst>
          </p:cNvPr>
          <p:cNvSpPr txBox="1"/>
          <p:nvPr/>
        </p:nvSpPr>
        <p:spPr>
          <a:xfrm>
            <a:off x="7541913" y="5303520"/>
            <a:ext cx="13704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bg1"/>
                </a:solidFill>
              </a:rPr>
              <a:t>Июнь 2026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77216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9B3129-DFA0-CBD3-A84D-C1469E7CFC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1248587"/>
            <a:ext cx="9144000" cy="2387600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64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8. </a:t>
            </a:r>
            <a:r>
              <a:rPr lang="ru-RU" sz="6400" dirty="0"/>
              <a:t>Работа и финансовая</a:t>
            </a:r>
            <a:r>
              <a:rPr lang="en-US" sz="6400" dirty="0"/>
              <a:t> </a:t>
            </a:r>
            <a:r>
              <a:rPr lang="ru-RU" sz="6400" b="1" kern="1200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стабильность</a:t>
            </a:r>
            <a:endParaRPr lang="en-US" sz="6400" b="1" kern="1200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664831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BBB26D-AAEB-4080-1415-E01B79E9EA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707F49-D065-C43B-7DDC-FD6DA1A11F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1248587"/>
            <a:ext cx="9144000" cy="2387600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64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9. </a:t>
            </a:r>
            <a:r>
              <a:rPr lang="ru-RU" sz="64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Вечная</a:t>
            </a:r>
            <a:r>
              <a:rPr lang="en-US" sz="64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ru-RU" sz="6400" b="1" kern="1200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значимость</a:t>
            </a:r>
            <a:endParaRPr lang="en-US" sz="6400" b="1" kern="1200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4012986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2024 data comparison: blue vs orange">
            <a:extLst>
              <a:ext uri="{FF2B5EF4-FFF2-40B4-BE49-F238E27FC236}">
                <a16:creationId xmlns:a16="http://schemas.microsoft.com/office/drawing/2014/main" id="{A673BE10-A937-94D0-5B82-90BBCB5783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12324" y="457200"/>
            <a:ext cx="3967352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15535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4522B21E-B2B9-4C72-9A71-C87EFD1374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EB7D2A2-F448-44D4-938C-DC84CBCB3B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"/>
            <a:ext cx="12192000" cy="441258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71AEA07-1E14-44B4-8E55-64EF049CD6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6464" y="551962"/>
            <a:ext cx="10999072" cy="461854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543C17D-6ADC-E602-8FA5-754EA2F43A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1293338"/>
            <a:ext cx="9144000" cy="3274592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ctr"/>
            <a:r>
              <a:rPr lang="en-US" sz="61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58,338</a:t>
            </a:r>
            <a:r>
              <a:rPr lang="en-US" sz="61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ru-RU" sz="61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членов церкви по спискам</a:t>
            </a:r>
            <a:br>
              <a:rPr lang="en-US" sz="61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br>
              <a:rPr lang="en-US" sz="61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6100" b="1" kern="1200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31,250</a:t>
            </a:r>
            <a:r>
              <a:rPr lang="en-US" sz="6100" kern="1200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 </a:t>
            </a:r>
            <a:r>
              <a:rPr lang="ru-RU" sz="6100" kern="1200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посещают церковь</a:t>
            </a:r>
            <a:endParaRPr lang="en-US" sz="6100" kern="1200" dirty="0">
              <a:solidFill>
                <a:srgbClr val="FF0000"/>
              </a:solidFill>
              <a:latin typeface="+mj-lt"/>
              <a:ea typeface="+mj-ea"/>
              <a:cs typeface="+mj-cs"/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7C8EA93-3210-4C62-99E9-153C275E3A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596464" y="6354708"/>
            <a:ext cx="11000232" cy="0"/>
          </a:xfrm>
          <a:prstGeom prst="line">
            <a:avLst/>
          </a:prstGeom>
          <a:ln w="1016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720259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 descr="Church data infographic with icons">
            <a:extLst>
              <a:ext uri="{FF2B5EF4-FFF2-40B4-BE49-F238E27FC236}">
                <a16:creationId xmlns:a16="http://schemas.microsoft.com/office/drawing/2014/main" id="{FBBA22DB-9014-DCC4-EDEB-61736D1526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12324" y="457200"/>
            <a:ext cx="3967352" cy="5943600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11ED82EB-8D6F-6D24-E539-F816A6E030EA}"/>
              </a:ext>
            </a:extLst>
          </p:cNvPr>
          <p:cNvSpPr/>
          <p:nvPr/>
        </p:nvSpPr>
        <p:spPr>
          <a:xfrm>
            <a:off x="5297214" y="1881352"/>
            <a:ext cx="2354317" cy="361786"/>
          </a:xfrm>
          <a:prstGeom prst="rect">
            <a:avLst/>
          </a:prstGeom>
          <a:gradFill flip="none" rotWithShape="1">
            <a:gsLst>
              <a:gs pos="0">
                <a:srgbClr val="FFA924"/>
              </a:gs>
              <a:gs pos="50000">
                <a:srgbClr val="FF9624"/>
              </a:gs>
              <a:gs pos="100000">
                <a:srgbClr val="FF7922"/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noFill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147CC5E-7EDD-E080-9A5B-22EB1A5B68DA}"/>
              </a:ext>
            </a:extLst>
          </p:cNvPr>
          <p:cNvSpPr txBox="1"/>
          <p:nvPr/>
        </p:nvSpPr>
        <p:spPr>
          <a:xfrm>
            <a:off x="5638553" y="1831412"/>
            <a:ext cx="16716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Общин: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9B80F324-FB7D-0FF5-147B-EAB693585B83}"/>
              </a:ext>
            </a:extLst>
          </p:cNvPr>
          <p:cNvSpPr/>
          <p:nvPr/>
        </p:nvSpPr>
        <p:spPr>
          <a:xfrm>
            <a:off x="5429250" y="3571875"/>
            <a:ext cx="1880941" cy="361786"/>
          </a:xfrm>
          <a:prstGeom prst="rect">
            <a:avLst/>
          </a:prstGeom>
          <a:gradFill>
            <a:gsLst>
              <a:gs pos="0">
                <a:srgbClr val="77A1F4"/>
              </a:gs>
              <a:gs pos="50000">
                <a:srgbClr val="6E91EE"/>
              </a:gs>
              <a:gs pos="100000">
                <a:srgbClr val="5B6FE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C22A0A2-0E56-6562-19B2-815E808434C5}"/>
              </a:ext>
            </a:extLst>
          </p:cNvPr>
          <p:cNvSpPr txBox="1"/>
          <p:nvPr/>
        </p:nvSpPr>
        <p:spPr>
          <a:xfrm>
            <a:off x="5450750" y="3518755"/>
            <a:ext cx="21176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Крещений:</a:t>
            </a:r>
          </a:p>
        </p:txBody>
      </p:sp>
    </p:spTree>
    <p:extLst>
      <p:ext uri="{BB962C8B-B14F-4D97-AF65-F5344CB8AC3E}">
        <p14:creationId xmlns:p14="http://schemas.microsoft.com/office/powerpoint/2010/main" val="36168310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4522B21E-B2B9-4C72-9A71-C87EFD1374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5EB7D2A2-F448-44D4-938C-DC84CBCB3B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"/>
            <a:ext cx="12192000" cy="441258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871AEA07-1E14-44B4-8E55-64EF049CD6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6464" y="551962"/>
            <a:ext cx="10999072" cy="461854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0FAD9B0-0547-4C21-2BB8-8AE3278E1E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1293338"/>
            <a:ext cx="9144000" cy="327459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ru-RU" sz="7200" b="1" dirty="0"/>
              <a:t>Члены церкви, которые отсутствуют</a:t>
            </a:r>
            <a:endParaRPr lang="en-US" sz="72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F7C8EA93-3210-4C62-99E9-153C275E3A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596464" y="6354708"/>
            <a:ext cx="11000232" cy="0"/>
          </a:xfrm>
          <a:prstGeom prst="line">
            <a:avLst/>
          </a:prstGeom>
          <a:ln w="1016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9750857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D9836EB-678E-D26F-8A53-5C106381A8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99F57850-46BC-0727-FE00-13CDDB1224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BAFE60C7-02BA-6705-50B4-D4FD67508C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"/>
            <a:ext cx="12192000" cy="441258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126FF8F0-2F63-C952-B9D9-0C0DB8A9D2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6464" y="551962"/>
            <a:ext cx="10999072" cy="461854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7809851-A9EF-2F81-3333-A521CEE33F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1293338"/>
            <a:ext cx="9144000" cy="327459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ru-RU" sz="72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Секуляризм</a:t>
            </a:r>
            <a:r>
              <a:rPr lang="en-US" sz="7200" kern="1200" dirty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 </a:t>
            </a:r>
            <a:endParaRPr lang="en-US" sz="72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2B271EFA-2DD4-8A4C-E0D5-3AF321B8A0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596464" y="6354708"/>
            <a:ext cx="11000232" cy="0"/>
          </a:xfrm>
          <a:prstGeom prst="line">
            <a:avLst/>
          </a:prstGeom>
          <a:ln w="1016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1642768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9095C1F4-AE7F-44E4-8693-40D3D68311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8734DDD3-F723-4DD3-8ABE-EC0B2AC87D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522324" y="-15978"/>
            <a:ext cx="7147352" cy="5876916"/>
            <a:chOff x="329184" y="-99107"/>
            <a:chExt cx="524256" cy="5876916"/>
          </a:xfrm>
        </p:grpSpPr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F7C8EA93-3210-4C62-99E9-153C275E3A8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329184" y="5777809"/>
              <a:ext cx="523824" cy="0"/>
            </a:xfrm>
            <a:prstGeom prst="line">
              <a:avLst/>
            </a:prstGeom>
            <a:ln w="1524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5EB7D2A2-F448-44D4-938C-DC84CBCB3B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184" y="-99107"/>
              <a:ext cx="524256" cy="5631228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8" name="Rectangle 27">
            <a:extLst>
              <a:ext uri="{FF2B5EF4-FFF2-40B4-BE49-F238E27FC236}">
                <a16:creationId xmlns:a16="http://schemas.microsoft.com/office/drawing/2014/main" id="{871AEA07-1E14-44B4-8E55-64EF049CD6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6464" y="1055718"/>
            <a:ext cx="10999072" cy="335834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770BC0B-E9A6-8204-EB2C-EAC91E98D0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1584683"/>
            <a:ext cx="9144000" cy="255182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ru-RU" sz="72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Законничество</a:t>
            </a:r>
            <a:endParaRPr lang="en-US" sz="72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51500593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934F1179-B481-4F9E-BCA3-AFB972070F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ight Triangle 23">
            <a:extLst>
              <a:ext uri="{FF2B5EF4-FFF2-40B4-BE49-F238E27FC236}">
                <a16:creationId xmlns:a16="http://schemas.microsoft.com/office/drawing/2014/main" id="{827DC2C4-B485-428A-BF4A-472D2967F4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EE04B5EB-F158-4507-90DD-BD23620C7C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CE33365-94FC-DCD1-2E6D-87C3FB0A82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5241" y="1008993"/>
            <a:ext cx="9231410" cy="277052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ru-RU" sz="72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Формализм</a:t>
            </a:r>
            <a:endParaRPr lang="en-US" sz="72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52461663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4522B21E-B2B9-4C72-9A71-C87EFD1374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5EB7D2A2-F448-44D4-938C-DC84CBCB3B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"/>
            <a:ext cx="12192000" cy="441258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871AEA07-1E14-44B4-8E55-64EF049CD6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6464" y="551962"/>
            <a:ext cx="10999072" cy="461854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2CB6397-604E-633A-4EF4-95ED018C9F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1293338"/>
            <a:ext cx="9144000" cy="327459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ru-RU" sz="72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Традиционализм</a:t>
            </a:r>
            <a:r>
              <a:rPr lang="en-US" sz="7200" kern="1200" dirty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 </a:t>
            </a:r>
            <a:endParaRPr lang="en-US" sz="72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F7C8EA93-3210-4C62-99E9-153C275E3A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596464" y="6354708"/>
            <a:ext cx="11000232" cy="0"/>
          </a:xfrm>
          <a:prstGeom prst="line">
            <a:avLst/>
          </a:prstGeom>
          <a:ln w="1016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349410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75C0E3F-E775-C12C-C347-F0DEF24AC2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 descr="Associate Pastor Job Description Template | REACHRIGHT">
            <a:extLst>
              <a:ext uri="{FF2B5EF4-FFF2-40B4-BE49-F238E27FC236}">
                <a16:creationId xmlns:a16="http://schemas.microsoft.com/office/drawing/2014/main" id="{A50150B5-E2D9-ECD0-885F-1E92BF6AB52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8816" r="1873"/>
          <a:stretch>
            <a:fillRect/>
          </a:stretch>
        </p:blipFill>
        <p:spPr>
          <a:xfrm>
            <a:off x="2522356" y="10"/>
            <a:ext cx="9669642" cy="685799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6D9F53-EF42-E1CD-B713-91DC89CA7D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4216" y="1300345"/>
            <a:ext cx="6294120" cy="374276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800" b="1" dirty="0"/>
              <a:t>Быть пастором - </a:t>
            </a:r>
            <a:r>
              <a:rPr lang="en-US" sz="4800" b="1" dirty="0">
                <a:solidFill>
                  <a:srgbClr val="0070C0"/>
                </a:solidFill>
              </a:rPr>
              <a:t> </a:t>
            </a:r>
            <a:r>
              <a:rPr lang="ru-RU" sz="4800" b="1" dirty="0">
                <a:solidFill>
                  <a:srgbClr val="0070C0"/>
                </a:solidFill>
              </a:rPr>
              <a:t>все еще самое великое преимущество </a:t>
            </a:r>
            <a:r>
              <a:rPr lang="ru-RU" sz="4800" b="1" dirty="0"/>
              <a:t>в жизни</a:t>
            </a:r>
            <a:endParaRPr lang="en-US" sz="4800" b="1" dirty="0"/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74050311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9095C1F4-AE7F-44E4-8693-40D3D68311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8734DDD3-F723-4DD3-8ABE-EC0B2AC87D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522324" y="-15978"/>
            <a:ext cx="7147352" cy="5876916"/>
            <a:chOff x="329184" y="-99107"/>
            <a:chExt cx="524256" cy="5876916"/>
          </a:xfrm>
        </p:grpSpPr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F7C8EA93-3210-4C62-99E9-153C275E3A8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329184" y="5777809"/>
              <a:ext cx="523824" cy="0"/>
            </a:xfrm>
            <a:prstGeom prst="line">
              <a:avLst/>
            </a:prstGeom>
            <a:ln w="1524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5EB7D2A2-F448-44D4-938C-DC84CBCB3B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184" y="-99107"/>
              <a:ext cx="524256" cy="5631228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8" name="Rectangle 27">
            <a:extLst>
              <a:ext uri="{FF2B5EF4-FFF2-40B4-BE49-F238E27FC236}">
                <a16:creationId xmlns:a16="http://schemas.microsoft.com/office/drawing/2014/main" id="{871AEA07-1E14-44B4-8E55-64EF049CD6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6464" y="1055718"/>
            <a:ext cx="10999072" cy="335834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62FC5EA-20E2-F868-EB53-FFEAEBC033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1584683"/>
            <a:ext cx="9144000" cy="255182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ru-RU" sz="72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Деноминационализм</a:t>
            </a:r>
            <a:r>
              <a:rPr lang="en-US" sz="6600" kern="1200" dirty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 </a:t>
            </a:r>
            <a:endParaRPr lang="en-US" sz="66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16472692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4522B21E-B2B9-4C72-9A71-C87EFD1374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EB7D2A2-F448-44D4-938C-DC84CBCB3B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"/>
            <a:ext cx="12192000" cy="441258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71AEA07-1E14-44B4-8E55-64EF049CD6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6464" y="551962"/>
            <a:ext cx="10999072" cy="461854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61CDD71-7D87-AC9B-7CF4-B52872D7D7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1293338"/>
            <a:ext cx="9144000" cy="327459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ru-RU" sz="54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Что вы возьмете с этой встречи, чтобы сделать свое служение более актуальным и эффективным?</a:t>
            </a:r>
            <a:endParaRPr lang="en-US" sz="56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7C8EA93-3210-4C62-99E9-153C275E3A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596464" y="6354708"/>
            <a:ext cx="11000232" cy="0"/>
          </a:xfrm>
          <a:prstGeom prst="line">
            <a:avLst/>
          </a:prstGeom>
          <a:ln w="1016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3797446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ECC07320-C2CA-4E29-8481-9D9E143C77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MEN OF THE BIBLE (NOAH: WALKING WITH GOD) | Jesusway4you">
            <a:extLst>
              <a:ext uri="{FF2B5EF4-FFF2-40B4-BE49-F238E27FC236}">
                <a16:creationId xmlns:a16="http://schemas.microsoft.com/office/drawing/2014/main" id="{ADF46684-ACCA-1F28-CC0E-2894A8A7C5B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1457" r="9231"/>
          <a:stretch>
            <a:fillRect/>
          </a:stretch>
        </p:blipFill>
        <p:spPr>
          <a:xfrm>
            <a:off x="0" y="272384"/>
            <a:ext cx="9669642" cy="685799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178FB36B-5BFE-42CA-BC60-1115E0D95E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613D617-2383-F780-27EA-E3451CB0FD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38295" y="1176394"/>
            <a:ext cx="3728935" cy="3692028"/>
          </a:xfrm>
          <a:noFill/>
        </p:spPr>
        <p:txBody>
          <a:bodyPr vert="horz" lIns="91440" tIns="45720" rIns="91440" bIns="45720" rtlCol="0" anchor="b">
            <a:normAutofit/>
          </a:bodyPr>
          <a:lstStyle/>
          <a:p>
            <a:pPr lvl="0" algn="ctr"/>
            <a:r>
              <a:rPr lang="ru-RU" b="1" dirty="0"/>
              <a:t>Образец для духовных лидеров</a:t>
            </a:r>
            <a:endParaRPr lang="en-US" sz="5400" b="1" dirty="0"/>
          </a:p>
        </p:txBody>
      </p:sp>
    </p:spTree>
    <p:extLst>
      <p:ext uri="{BB962C8B-B14F-4D97-AF65-F5344CB8AC3E}">
        <p14:creationId xmlns:p14="http://schemas.microsoft.com/office/powerpoint/2010/main" val="281476674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D5B339F4-93B9-4E04-9721-143AD6782E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8734DDD3-F723-4DD3-8ABE-EC0B2AC87D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522324" y="0"/>
            <a:ext cx="7147352" cy="5777808"/>
            <a:chOff x="329184" y="1"/>
            <a:chExt cx="524256" cy="5777808"/>
          </a:xfrm>
        </p:grpSpPr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F7C8EA93-3210-4C62-99E9-153C275E3A8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329184" y="5777809"/>
              <a:ext cx="523824" cy="0"/>
            </a:xfrm>
            <a:prstGeom prst="line">
              <a:avLst/>
            </a:prstGeom>
            <a:ln w="1524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5EB7D2A2-F448-44D4-938C-DC84CBCB3B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184" y="1"/>
              <a:ext cx="524256" cy="553211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8" name="Rectangle 27">
            <a:extLst>
              <a:ext uri="{FF2B5EF4-FFF2-40B4-BE49-F238E27FC236}">
                <a16:creationId xmlns:a16="http://schemas.microsoft.com/office/drawing/2014/main" id="{871AEA07-1E14-44B4-8E55-64EF049CD6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6464" y="551961"/>
            <a:ext cx="10999072" cy="532513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4315147-9149-7481-3A77-6C0D1CFAB3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3254" y="1667898"/>
            <a:ext cx="10409274" cy="2387600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“</a:t>
            </a:r>
            <a:r>
              <a:rPr lang="ru-RU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Ной же обрел благодать пред очами Господа</a:t>
            </a:r>
            <a:r>
              <a:rPr lang="en-US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.”</a:t>
            </a:r>
            <a:r>
              <a:rPr lang="en-US" b="1" kern="1200" dirty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 </a:t>
            </a:r>
            <a:endParaRPr lang="en-US" b="1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6A27C87-585C-52D0-E259-CF4EB12B5834}"/>
              </a:ext>
            </a:extLst>
          </p:cNvPr>
          <p:cNvSpPr txBox="1"/>
          <p:nvPr/>
        </p:nvSpPr>
        <p:spPr>
          <a:xfrm>
            <a:off x="5369439" y="74428"/>
            <a:ext cx="181011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solidFill>
                  <a:schemeClr val="bg1"/>
                </a:solidFill>
              </a:rPr>
              <a:t>Бытие</a:t>
            </a:r>
            <a:r>
              <a:rPr lang="en-US" sz="2800" b="1" dirty="0">
                <a:solidFill>
                  <a:schemeClr val="bg1"/>
                </a:solidFill>
              </a:rPr>
              <a:t> 6:8</a:t>
            </a:r>
          </a:p>
        </p:txBody>
      </p:sp>
    </p:spTree>
    <p:extLst>
      <p:ext uri="{BB962C8B-B14F-4D97-AF65-F5344CB8AC3E}">
        <p14:creationId xmlns:p14="http://schemas.microsoft.com/office/powerpoint/2010/main" val="27501857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A7895A40-19A4-42D6-9D30-DBC1E80026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2F429C4-ABC9-46FC-818A-B5429CDE4A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1270325" y="3369273"/>
            <a:ext cx="3200400" cy="15238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CEF98E4-3709-4952-8F42-2305CCE34F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6374475" y="1040470"/>
            <a:ext cx="6858003" cy="477704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10BCCF5-D685-47FF-B675-647EAEB72C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7914" y="857786"/>
            <a:ext cx="11067024" cy="520893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A8E0365-124B-72C1-9464-43150747A9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7689" y="3071183"/>
            <a:ext cx="9910296" cy="2590027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ctr"/>
            <a:r>
              <a:rPr lang="ru-RU" sz="4800" b="1" kern="1200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ВЕРА НОЯ БЫЛА ВИДИМОЙ</a:t>
            </a:r>
            <a:br>
              <a:rPr lang="en-US" sz="6800" kern="1200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</a:br>
            <a:endParaRPr lang="en-US" sz="6800" kern="1200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0EE8A42-107A-4D4C-8D56-BBAE95C7FC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1524009" y="3366125"/>
            <a:ext cx="3200400" cy="15238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368235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9" name="Rectangle 38">
            <a:extLst>
              <a:ext uri="{FF2B5EF4-FFF2-40B4-BE49-F238E27FC236}">
                <a16:creationId xmlns:a16="http://schemas.microsoft.com/office/drawing/2014/main" id="{A7895A40-19A4-42D6-9D30-DBC1E80026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02F429C4-ABC9-46FC-818A-B5429CDE4A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1270325" y="3369273"/>
            <a:ext cx="3200400" cy="15238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2CEF98E4-3709-4952-8F42-2305CCE34F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6374475" y="1040470"/>
            <a:ext cx="6858003" cy="477704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F10BCCF5-D685-47FF-B675-647EAEB72C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7914" y="857786"/>
            <a:ext cx="11067024" cy="520893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CF68485-8DDC-953C-130E-BB28500639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7689" y="2316270"/>
            <a:ext cx="10123334" cy="2590027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ctr"/>
            <a:r>
              <a:rPr lang="en-US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“</a:t>
            </a:r>
            <a:r>
              <a:rPr lang="ru-RU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Ной был человек праведный и непорочный в роде своем</a:t>
            </a:r>
            <a:r>
              <a:rPr lang="en-US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.”</a:t>
            </a:r>
            <a:endParaRPr lang="en-US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B0EE8A42-107A-4D4C-8D56-BBAE95C7FC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1524009" y="3366125"/>
            <a:ext cx="3200400" cy="15238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673A3F7-E467-5CE3-494D-FC0B2DCF58F5}"/>
              </a:ext>
            </a:extLst>
          </p:cNvPr>
          <p:cNvSpPr txBox="1"/>
          <p:nvPr/>
        </p:nvSpPr>
        <p:spPr>
          <a:xfrm>
            <a:off x="8119872" y="248150"/>
            <a:ext cx="225552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chemeClr val="bg1"/>
                </a:solidFill>
              </a:rPr>
              <a:t>Бытие</a:t>
            </a:r>
            <a:r>
              <a:rPr lang="en-US" sz="2800" b="1" dirty="0">
                <a:solidFill>
                  <a:schemeClr val="bg1"/>
                </a:solidFill>
              </a:rPr>
              <a:t> 6:9</a:t>
            </a:r>
          </a:p>
        </p:txBody>
      </p:sp>
    </p:spTree>
    <p:extLst>
      <p:ext uri="{BB962C8B-B14F-4D97-AF65-F5344CB8AC3E}">
        <p14:creationId xmlns:p14="http://schemas.microsoft.com/office/powerpoint/2010/main" val="166386889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4522B21E-B2B9-4C72-9A71-C87EFD1374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EB7D2A2-F448-44D4-938C-DC84CBCB3B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"/>
            <a:ext cx="12192000" cy="441258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71AEA07-1E14-44B4-8E55-64EF049CD6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6464" y="551962"/>
            <a:ext cx="10999072" cy="461854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696F035-42FA-91FD-B06E-DEB15C2DDF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2556" y="1293338"/>
            <a:ext cx="9694127" cy="327459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ru-RU" sz="48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Где в жизни проявляются ваши представления о Боге и Библии</a:t>
            </a:r>
            <a:r>
              <a:rPr lang="en-US" sz="48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?</a:t>
            </a:r>
            <a:br>
              <a:rPr lang="en-US" sz="5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endParaRPr lang="en-US" sz="56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7C8EA93-3210-4C62-99E9-153C275E3A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596464" y="6354708"/>
            <a:ext cx="11000232" cy="0"/>
          </a:xfrm>
          <a:prstGeom prst="line">
            <a:avLst/>
          </a:prstGeom>
          <a:ln w="1016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9884362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9C7E0A2C-7C0A-4AAC-B3B0-6C12B2EBAE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EB7D2A2-F448-44D4-938C-DC84CBCB3B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2000" cy="518714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71AEA07-1E14-44B4-8E55-64EF049CD6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6464" y="551961"/>
            <a:ext cx="10999072" cy="539995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21970F4-6F05-2FEF-20CB-94E55212C9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7136" y="1426464"/>
            <a:ext cx="10582656" cy="3422623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32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“</a:t>
            </a:r>
            <a:r>
              <a:rPr lang="ru-RU" sz="32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на Моисеевом седалище сели книжники и фарисеи, итак, все, что они велят вам соблюдать, соблюдайте и делайте</a:t>
            </a:r>
            <a:r>
              <a:rPr lang="en-US" sz="3200" dirty="0"/>
              <a:t>;</a:t>
            </a:r>
            <a:r>
              <a:rPr lang="en-US" sz="32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ru-RU" sz="3200" dirty="0">
                <a:solidFill>
                  <a:srgbClr val="0070C0"/>
                </a:solidFill>
              </a:rPr>
              <a:t>п</a:t>
            </a:r>
            <a:r>
              <a:rPr lang="ru-RU" sz="3200" kern="1200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о делам же их не поступайте, ибо они говорят, и не делают</a:t>
            </a:r>
            <a:r>
              <a:rPr lang="en-US" sz="32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.” </a:t>
            </a:r>
            <a:br>
              <a:rPr lang="en-US" sz="3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br>
              <a:rPr lang="en-US" sz="32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ru-RU" sz="32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Мф</a:t>
            </a:r>
            <a:r>
              <a:rPr lang="en-US" sz="32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. 23:2-3</a:t>
            </a:r>
            <a:br>
              <a:rPr lang="en-US" sz="30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endParaRPr lang="en-US" sz="30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F7C8EA93-3210-4C62-99E9-153C275E3A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596464" y="6329769"/>
            <a:ext cx="11000232" cy="0"/>
          </a:xfrm>
          <a:prstGeom prst="line">
            <a:avLst/>
          </a:prstGeom>
          <a:ln w="1524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9610423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4522B21E-B2B9-4C72-9A71-C87EFD1374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5EB7D2A2-F448-44D4-938C-DC84CBCB3B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"/>
            <a:ext cx="12192000" cy="441258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871AEA07-1E14-44B4-8E55-64EF049CD6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6464" y="551962"/>
            <a:ext cx="10999072" cy="461854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0307DF9-5638-23E1-50D9-0DD91AB7A2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0100" y="1293338"/>
            <a:ext cx="9867900" cy="327459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ru-RU" sz="4800" b="1" kern="1200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БОГ ПРОСИТ НОЯ СДЕЛАТЬ НЕЧТО, ЧЕГО ОН НИКОГДА РАНЬШЕ НЕ ДЕЛАЛ</a:t>
            </a:r>
            <a:endParaRPr lang="en-US" sz="4800" kern="1200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F7C8EA93-3210-4C62-99E9-153C275E3A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596464" y="6354708"/>
            <a:ext cx="11000232" cy="0"/>
          </a:xfrm>
          <a:prstGeom prst="line">
            <a:avLst/>
          </a:prstGeom>
          <a:ln w="1016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6B3DDFD4-68AD-2D2A-C7D4-4D4B1D34DAA1}"/>
              </a:ext>
            </a:extLst>
          </p:cNvPr>
          <p:cNvSpPr txBox="1"/>
          <p:nvPr/>
        </p:nvSpPr>
        <p:spPr>
          <a:xfrm>
            <a:off x="4754880" y="16502"/>
            <a:ext cx="259689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chemeClr val="bg1"/>
                </a:solidFill>
              </a:rPr>
              <a:t>Бытие</a:t>
            </a:r>
            <a:r>
              <a:rPr lang="en-US" sz="2800" b="1" dirty="0">
                <a:solidFill>
                  <a:schemeClr val="bg1"/>
                </a:solidFill>
              </a:rPr>
              <a:t> 6:14</a:t>
            </a:r>
          </a:p>
        </p:txBody>
      </p:sp>
    </p:spTree>
    <p:extLst>
      <p:ext uri="{BB962C8B-B14F-4D97-AF65-F5344CB8AC3E}">
        <p14:creationId xmlns:p14="http://schemas.microsoft.com/office/powerpoint/2010/main" val="251760632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D5B339F4-93B9-4E04-9721-143AD6782E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8734DDD3-F723-4DD3-8ABE-EC0B2AC87D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522324" y="0"/>
            <a:ext cx="7147352" cy="5777808"/>
            <a:chOff x="329184" y="1"/>
            <a:chExt cx="524256" cy="5777808"/>
          </a:xfrm>
        </p:grpSpPr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F7C8EA93-3210-4C62-99E9-153C275E3A8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329184" y="5777809"/>
              <a:ext cx="523824" cy="0"/>
            </a:xfrm>
            <a:prstGeom prst="line">
              <a:avLst/>
            </a:prstGeom>
            <a:ln w="1524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5EB7D2A2-F448-44D4-938C-DC84CBCB3B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184" y="1"/>
              <a:ext cx="524256" cy="553211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3" name="Rectangle 12">
            <a:extLst>
              <a:ext uri="{FF2B5EF4-FFF2-40B4-BE49-F238E27FC236}">
                <a16:creationId xmlns:a16="http://schemas.microsoft.com/office/drawing/2014/main" id="{871AEA07-1E14-44B4-8E55-64EF049CD6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6464" y="551961"/>
            <a:ext cx="10999072" cy="532513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098F9DD-7FE0-B0E9-49F7-E520299693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2208" y="1658681"/>
            <a:ext cx="10570464" cy="2387600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ru-RU" sz="5400" b="1" dirty="0"/>
              <a:t>Будьте готовы делать нечто новое</a:t>
            </a:r>
            <a:endParaRPr lang="en-US" sz="5400" kern="1200" dirty="0"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5531484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85E09C-8EB0-6A4E-F259-3EF39CDE85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1293338"/>
            <a:ext cx="9144000" cy="327459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72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1. </a:t>
            </a:r>
            <a:r>
              <a:rPr lang="ru-RU" sz="72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Погружен</a:t>
            </a:r>
            <a:r>
              <a:rPr lang="ru-RU" sz="7200" dirty="0"/>
              <a:t> в</a:t>
            </a:r>
            <a:r>
              <a:rPr lang="en-US" sz="72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ru-RU" sz="7200" b="1" kern="1200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Слово Божье</a:t>
            </a:r>
            <a:endParaRPr lang="en-US" sz="7200" b="1" kern="1200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16162163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D5B339F4-93B9-4E04-9721-143AD6782E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8734DDD3-F723-4DD3-8ABE-EC0B2AC87D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522324" y="0"/>
            <a:ext cx="7147352" cy="5777808"/>
            <a:chOff x="329184" y="1"/>
            <a:chExt cx="524256" cy="5777808"/>
          </a:xfrm>
        </p:grpSpPr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F7C8EA93-3210-4C62-99E9-153C275E3A8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329184" y="5777809"/>
              <a:ext cx="523824" cy="0"/>
            </a:xfrm>
            <a:prstGeom prst="line">
              <a:avLst/>
            </a:prstGeom>
            <a:ln w="1524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5EB7D2A2-F448-44D4-938C-DC84CBCB3B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184" y="1"/>
              <a:ext cx="524256" cy="553211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3" name="Rectangle 12">
            <a:extLst>
              <a:ext uri="{FF2B5EF4-FFF2-40B4-BE49-F238E27FC236}">
                <a16:creationId xmlns:a16="http://schemas.microsoft.com/office/drawing/2014/main" id="{871AEA07-1E14-44B4-8E55-64EF049CD6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6464" y="551961"/>
            <a:ext cx="10999072" cy="532513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3C38C93-ACCB-DF1E-755A-3537E4F39B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1670873"/>
            <a:ext cx="9144000" cy="2387600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ru-RU" sz="4800" b="1" dirty="0">
                <a:solidFill>
                  <a:srgbClr val="0070C0"/>
                </a:solidFill>
              </a:rPr>
              <a:t>ОБЪЯВЛЯЙТЕ И ЖДИТЕ ЧЕГО-ТО ТАКОГО, ЧЕГО НИКОГДА НЕ СЛУЧАЛОСЬ</a:t>
            </a:r>
            <a:endParaRPr lang="en-US" sz="3600" kern="1200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4114024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948C5C-EA97-F35D-78D6-205066A858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1293338"/>
            <a:ext cx="9144000" cy="327459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72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2. </a:t>
            </a:r>
            <a:r>
              <a:rPr lang="ru-RU" sz="72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Ведет людей</a:t>
            </a:r>
            <a:r>
              <a:rPr lang="en-US" sz="72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br>
              <a:rPr lang="en-US" sz="72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ru-RU" sz="7200" b="1" dirty="0">
                <a:solidFill>
                  <a:srgbClr val="0070C0"/>
                </a:solidFill>
              </a:rPr>
              <a:t>ко Христу</a:t>
            </a:r>
            <a:endParaRPr lang="en-US" sz="7200" b="1" kern="1200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1216492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C1A3CA-AC9A-4E0E-2AEE-24044DB54C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1584683"/>
            <a:ext cx="9144000" cy="255182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6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3. </a:t>
            </a:r>
            <a:r>
              <a:rPr lang="ru-RU" sz="6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Служит</a:t>
            </a:r>
            <a:r>
              <a:rPr lang="en-US" sz="6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ru-RU" sz="6600" b="1" kern="1200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другим</a:t>
            </a:r>
            <a:endParaRPr lang="en-US" sz="6600" b="1" kern="1200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1622158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875848-EF04-BD7C-4DC0-A727E0EDB2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1584683"/>
            <a:ext cx="9144000" cy="2551829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ctr"/>
            <a:r>
              <a:rPr lang="en-US" sz="6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4. </a:t>
            </a:r>
            <a:r>
              <a:rPr lang="ru-RU" sz="6600" dirty="0"/>
              <a:t>Участвует в</a:t>
            </a:r>
            <a:r>
              <a:rPr lang="en-US" sz="6600" dirty="0"/>
              <a:t> </a:t>
            </a:r>
            <a:r>
              <a:rPr lang="ru-RU" sz="6600" b="1" kern="1200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исторических моментах жизни членов церкви</a:t>
            </a:r>
            <a:endParaRPr lang="en-US" sz="6600" b="1" kern="1200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6631606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A4A191-61C4-03D4-1A3D-538527149E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393FE6-5840-B952-CC32-44AE2F43FA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1584683"/>
            <a:ext cx="9144000" cy="255182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6600" dirty="0"/>
              <a:t>5</a:t>
            </a:r>
            <a:r>
              <a:rPr lang="en-US" sz="6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. </a:t>
            </a:r>
            <a:r>
              <a:rPr lang="ru-RU" sz="6600" dirty="0"/>
              <a:t>Посещает</a:t>
            </a:r>
            <a:r>
              <a:rPr lang="en-US" sz="6600" dirty="0"/>
              <a:t> </a:t>
            </a:r>
            <a:r>
              <a:rPr lang="ru-RU" sz="6600" b="1" dirty="0">
                <a:solidFill>
                  <a:srgbClr val="0070C0"/>
                </a:solidFill>
              </a:rPr>
              <a:t>членов церкви</a:t>
            </a:r>
            <a:endParaRPr lang="en-US" sz="6600" b="1" kern="1200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4080094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D6CF16-70EF-AD81-B641-0201F55AC7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1584683"/>
            <a:ext cx="9144000" cy="255182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6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6. </a:t>
            </a:r>
            <a:r>
              <a:rPr lang="ru-RU" sz="6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Завязывает</a:t>
            </a:r>
            <a:r>
              <a:rPr lang="en-US" sz="6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ru-RU" sz="6600" b="1" kern="1200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отношения и дружбу</a:t>
            </a:r>
            <a:endParaRPr lang="en-US" sz="6600" b="1" kern="1200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8564316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F7E59F-3547-AB6B-8500-5F61FB70CA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900DF9-F79B-8EBA-1F30-A5DCD4B6AE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1584683"/>
            <a:ext cx="9144000" cy="2551829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ctr"/>
            <a:r>
              <a:rPr lang="en-US" sz="6600" dirty="0"/>
              <a:t>7</a:t>
            </a:r>
            <a:r>
              <a:rPr lang="en-US" sz="6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. </a:t>
            </a:r>
            <a:r>
              <a:rPr lang="ru-RU" sz="6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Получает признание и высокую оценку со стороны</a:t>
            </a:r>
            <a:r>
              <a:rPr lang="en-US" sz="6600" dirty="0"/>
              <a:t> </a:t>
            </a:r>
            <a:r>
              <a:rPr lang="ru-RU" sz="6600" b="1" kern="1200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членов церкви</a:t>
            </a:r>
            <a:endParaRPr lang="en-US" sz="6600" b="1" kern="1200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28128785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557</TotalTime>
  <Words>778</Words>
  <Application>Microsoft Macintosh PowerPoint</Application>
  <PresentationFormat>Широкоэкранный</PresentationFormat>
  <Paragraphs>85</Paragraphs>
  <Slides>30</Slides>
  <Notes>16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5" baseType="lpstr">
      <vt:lpstr>Aptos</vt:lpstr>
      <vt:lpstr>Aptos Display</vt:lpstr>
      <vt:lpstr>Arial</vt:lpstr>
      <vt:lpstr>Arial Black</vt:lpstr>
      <vt:lpstr>Office Theme</vt:lpstr>
      <vt:lpstr>Презентация PowerPoint</vt:lpstr>
      <vt:lpstr>Презентация PowerPoint</vt:lpstr>
      <vt:lpstr>1. Погружен в Слово Божье</vt:lpstr>
      <vt:lpstr>2. Ведет людей  ко Христу</vt:lpstr>
      <vt:lpstr>3. Служит другим</vt:lpstr>
      <vt:lpstr>4. Участвует в исторических моментах жизни членов церкви</vt:lpstr>
      <vt:lpstr>5. Посещает членов церкви</vt:lpstr>
      <vt:lpstr>6. Завязывает отношения и дружбу</vt:lpstr>
      <vt:lpstr>7. Получает признание и высокую оценку со стороны членов церкви</vt:lpstr>
      <vt:lpstr>8. Работа и финансовая стабильность</vt:lpstr>
      <vt:lpstr>9. Вечная значимость</vt:lpstr>
      <vt:lpstr>Презентация PowerPoint</vt:lpstr>
      <vt:lpstr>58,338 членов церкви по спискам  31,250 посещают церковь</vt:lpstr>
      <vt:lpstr>Презентация PowerPoint</vt:lpstr>
      <vt:lpstr>Члены церкви, которые отсутствуют</vt:lpstr>
      <vt:lpstr>Секуляризм </vt:lpstr>
      <vt:lpstr>Законничество</vt:lpstr>
      <vt:lpstr>Формализм</vt:lpstr>
      <vt:lpstr>Традиционализм </vt:lpstr>
      <vt:lpstr>Деноминационализм </vt:lpstr>
      <vt:lpstr>Что вы возьмете с этой встречи, чтобы сделать свое служение более актуальным и эффективным?</vt:lpstr>
      <vt:lpstr>Образец для духовных лидеров</vt:lpstr>
      <vt:lpstr>“Ной же обрел благодать пред очами Господа.” </vt:lpstr>
      <vt:lpstr>ВЕРА НОЯ БЫЛА ВИДИМОЙ </vt:lpstr>
      <vt:lpstr>“Ной был человек праведный и непорочный в роде своем.”</vt:lpstr>
      <vt:lpstr>Где в жизни проявляются ваши представления о Боге и Библии? </vt:lpstr>
      <vt:lpstr>“на Моисеевом седалище сели книжники и фарисеи, итак, все, что они велят вам соблюдать, соблюдайте и делайте; по делам же их не поступайте, ибо они говорят, и не делают.”   Мф. 23:2-3 </vt:lpstr>
      <vt:lpstr>БОГ ПРОСИТ НОЯ СДЕЛАТЬ НЕЧТО, ЧЕГО ОН НИКОГДА РАНЬШЕ НЕ ДЕЛАЛ</vt:lpstr>
      <vt:lpstr>Будьте готовы делать нечто новое</vt:lpstr>
      <vt:lpstr>ОБЪЯВЛЯЙТЕ И ЖДИТЕ ЧЕГО-ТО ТАКОГО, ЧЕГО НИКОГДА НЕ СЛУЧАЛОСЬ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Jonas Matos</dc:creator>
  <cp:lastModifiedBy>Aleksandr Kapustin</cp:lastModifiedBy>
  <cp:revision>27</cp:revision>
  <dcterms:created xsi:type="dcterms:W3CDTF">2026-05-21T07:27:28Z</dcterms:created>
  <dcterms:modified xsi:type="dcterms:W3CDTF">2026-06-18T06:52:52Z</dcterms:modified>
</cp:coreProperties>
</file>