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notesSlides/notesSlide4.xml" ContentType="application/vnd.openxmlformats-officedocument.presentationml.notesSlide+xml"/>
  <Override PartName="/ppt/tags/tag11.xml" ContentType="application/vnd.openxmlformats-officedocument.presentationml.tags+xml"/>
  <Override PartName="/ppt/notesSlides/notesSlide5.xml" ContentType="application/vnd.openxmlformats-officedocument.presentationml.notesSlide+xml"/>
  <Override PartName="/ppt/tags/tag12.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notesSlides/notesSlide7.xml" ContentType="application/vnd.openxmlformats-officedocument.presentationml.notesSlide+xml"/>
  <Override PartName="/ppt/tags/tag14.xml" ContentType="application/vnd.openxmlformats-officedocument.presentationml.tags+xml"/>
  <Override PartName="/ppt/notesSlides/notesSlide8.xml" ContentType="application/vnd.openxmlformats-officedocument.presentationml.notesSlide+xml"/>
  <Override PartName="/ppt/tags/tag15.xml" ContentType="application/vnd.openxmlformats-officedocument.presentationml.tags+xml"/>
  <Override PartName="/ppt/notesSlides/notesSlide9.xml" ContentType="application/vnd.openxmlformats-officedocument.presentationml.notesSlide+xml"/>
  <Override PartName="/ppt/tags/tag16.xml" ContentType="application/vnd.openxmlformats-officedocument.presentationml.tags+xml"/>
  <Override PartName="/ppt/notesSlides/notesSlide10.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notesSlides/notesSlide12.xml" ContentType="application/vnd.openxmlformats-officedocument.presentationml.notesSlide+xml"/>
  <Override PartName="/ppt/tags/tag20.xml" ContentType="application/vnd.openxmlformats-officedocument.presentationml.tags+xml"/>
  <Override PartName="/ppt/notesSlides/notesSlide13.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4.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5.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16.xml" ContentType="application/vnd.openxmlformats-officedocument.presentationml.notesSlide+xml"/>
  <Override PartName="/ppt/tags/tag28.xml" ContentType="application/vnd.openxmlformats-officedocument.presentationml.tags+xml"/>
  <Override PartName="/ppt/notesSlides/notesSlide17.xml" ContentType="application/vnd.openxmlformats-officedocument.presentationml.notesSlide+xml"/>
  <Override PartName="/ppt/tags/tag29.xml" ContentType="application/vnd.openxmlformats-officedocument.presentationml.tags+xml"/>
  <Override PartName="/ppt/notesSlides/notesSlide18.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19.xml" ContentType="application/vnd.openxmlformats-officedocument.presentationml.notesSlide+xml"/>
  <Override PartName="/ppt/tags/tag32.xml" ContentType="application/vnd.openxmlformats-officedocument.presentationml.tags+xml"/>
  <Override PartName="/ppt/notesSlides/notesSlide20.xml" ContentType="application/vnd.openxmlformats-officedocument.presentationml.notesSlide+xml"/>
  <Override PartName="/ppt/tags/tag33.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23.xml" ContentType="application/vnd.openxmlformats-officedocument.presentationml.notesSlide+xml"/>
  <Override PartName="/ppt/tags/tag36.xml" ContentType="application/vnd.openxmlformats-officedocument.presentationml.tags+xml"/>
  <Override PartName="/ppt/notesSlides/notesSlide24.xml" ContentType="application/vnd.openxmlformats-officedocument.presentationml.notesSlide+xml"/>
  <Override PartName="/ppt/tags/tag37.xml" ContentType="application/vnd.openxmlformats-officedocument.presentationml.tags+xml"/>
  <Override PartName="/ppt/notesSlides/notesSlide25.xml" ContentType="application/vnd.openxmlformats-officedocument.presentationml.notesSlide+xml"/>
  <Override PartName="/ppt/tags/tag38.xml" ContentType="application/vnd.openxmlformats-officedocument.presentationml.tags+xml"/>
  <Override PartName="/ppt/notesSlides/notesSlide26.xml" ContentType="application/vnd.openxmlformats-officedocument.presentationml.notesSlide+xml"/>
  <Override PartName="/ppt/tags/tag39.xml" ContentType="application/vnd.openxmlformats-officedocument.presentationml.tags+xml"/>
  <Override PartName="/ppt/notesSlides/notesSlide27.xml" ContentType="application/vnd.openxmlformats-officedocument.presentationml.notesSlide+xml"/>
  <Override PartName="/ppt/tags/tag40.xml" ContentType="application/vnd.openxmlformats-officedocument.presentationml.tags+xml"/>
  <Override PartName="/ppt/notesSlides/notesSlide28.xml" ContentType="application/vnd.openxmlformats-officedocument.presentationml.notesSlide+xml"/>
  <Override PartName="/ppt/tags/tag41.xml" ContentType="application/vnd.openxmlformats-officedocument.presentationml.tags+xml"/>
  <Override PartName="/ppt/notesSlides/notesSlide29.xml" ContentType="application/vnd.openxmlformats-officedocument.presentationml.notesSlide+xml"/>
  <Override PartName="/ppt/tags/tag42.xml" ContentType="application/vnd.openxmlformats-officedocument.presentationml.tags+xml"/>
  <Override PartName="/ppt/notesSlides/notesSlide30.xml" ContentType="application/vnd.openxmlformats-officedocument.presentationml.notesSlide+xml"/>
  <Override PartName="/ppt/tags/tag43.xml" ContentType="application/vnd.openxmlformats-officedocument.presentationml.tags+xml"/>
  <Override PartName="/ppt/notesSlides/notesSlide31.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32.xml" ContentType="application/vnd.openxmlformats-officedocument.presentationml.notesSlide+xml"/>
  <Override PartName="/ppt/tags/tag46.xml" ContentType="application/vnd.openxmlformats-officedocument.presentationml.tags+xml"/>
  <Override PartName="/ppt/notesSlides/notesSlide33.xml" ContentType="application/vnd.openxmlformats-officedocument.presentationml.notesSlide+xml"/>
  <Override PartName="/ppt/tags/tag47.xml" ContentType="application/vnd.openxmlformats-officedocument.presentationml.tags+xml"/>
  <Override PartName="/ppt/notesSlides/notesSlide34.xml" ContentType="application/vnd.openxmlformats-officedocument.presentationml.notesSlide+xml"/>
  <Override PartName="/ppt/tags/tag48.xml" ContentType="application/vnd.openxmlformats-officedocument.presentationml.tags+xml"/>
  <Override PartName="/ppt/notesSlides/notesSlide35.xml" ContentType="application/vnd.openxmlformats-officedocument.presentationml.notesSlide+xml"/>
  <Override PartName="/ppt/tags/tag49.xml" ContentType="application/vnd.openxmlformats-officedocument.presentationml.tags+xml"/>
  <Override PartName="/ppt/notesSlides/notesSlide36.xml" ContentType="application/vnd.openxmlformats-officedocument.presentationml.notesSlide+xml"/>
  <Override PartName="/ppt/tags/tag50.xml" ContentType="application/vnd.openxmlformats-officedocument.presentationml.tags+xml"/>
  <Override PartName="/ppt/notesSlides/notesSlide37.xml" ContentType="application/vnd.openxmlformats-officedocument.presentationml.notesSlide+xml"/>
  <Override PartName="/ppt/tags/tag51.xml" ContentType="application/vnd.openxmlformats-officedocument.presentationml.tags+xml"/>
  <Override PartName="/ppt/notesSlides/notesSlide38.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39.xml" ContentType="application/vnd.openxmlformats-officedocument.presentationml.notesSlide+xml"/>
  <Override PartName="/ppt/tags/tag54.xml" ContentType="application/vnd.openxmlformats-officedocument.presentationml.tags+xml"/>
  <Override PartName="/ppt/notesSlides/notesSlide40.xml" ContentType="application/vnd.openxmlformats-officedocument.presentationml.notesSlide+xml"/>
  <Override PartName="/ppt/tags/tag55.xml" ContentType="application/vnd.openxmlformats-officedocument.presentationml.tags+xml"/>
  <Override PartName="/ppt/notesSlides/notesSlide41.xml" ContentType="application/vnd.openxmlformats-officedocument.presentationml.notesSlide+xml"/>
  <Override PartName="/ppt/tags/tag56.xml" ContentType="application/vnd.openxmlformats-officedocument.presentationml.tags+xml"/>
  <Override PartName="/ppt/notesSlides/notesSlide42.xml" ContentType="application/vnd.openxmlformats-officedocument.presentationml.notesSlide+xml"/>
  <Override PartName="/ppt/tags/tag57.xml" ContentType="application/vnd.openxmlformats-officedocument.presentationml.tags+xml"/>
  <Override PartName="/ppt/notesSlides/notesSlide43.xml" ContentType="application/vnd.openxmlformats-officedocument.presentationml.notesSlide+xml"/>
  <Override PartName="/ppt/tags/tag58.xml" ContentType="application/vnd.openxmlformats-officedocument.presentationml.tags+xml"/>
  <Override PartName="/ppt/notesSlides/notesSlide44.xml" ContentType="application/vnd.openxmlformats-officedocument.presentationml.notesSlide+xml"/>
  <Override PartName="/ppt/tags/tag59.xml" ContentType="application/vnd.openxmlformats-officedocument.presentationml.tags+xml"/>
  <Override PartName="/ppt/notesSlides/notesSlide45.xml" ContentType="application/vnd.openxmlformats-officedocument.presentationml.notesSlide+xml"/>
  <Override PartName="/ppt/tags/tag60.xml" ContentType="application/vnd.openxmlformats-officedocument.presentationml.tags+xml"/>
  <Override PartName="/ppt/notesSlides/notesSlide46.xml" ContentType="application/vnd.openxmlformats-officedocument.presentationml.notesSlide+xml"/>
  <Override PartName="/ppt/tags/tag61.xml" ContentType="application/vnd.openxmlformats-officedocument.presentationml.tags+xml"/>
  <Override PartName="/ppt/notesSlides/notesSlide47.xml" ContentType="application/vnd.openxmlformats-officedocument.presentationml.notesSlide+xml"/>
  <Override PartName="/ppt/tags/tag62.xml" ContentType="application/vnd.openxmlformats-officedocument.presentationml.tags+xml"/>
  <Override PartName="/ppt/notesSlides/notesSlide48.xml" ContentType="application/vnd.openxmlformats-officedocument.presentationml.notesSlide+xml"/>
  <Override PartName="/ppt/tags/tag63.xml" ContentType="application/vnd.openxmlformats-officedocument.presentationml.tags+xml"/>
  <Override PartName="/ppt/notesSlides/notesSlide49.xml" ContentType="application/vnd.openxmlformats-officedocument.presentationml.notesSlide+xml"/>
  <Override PartName="/ppt/tags/tag64.xml" ContentType="application/vnd.openxmlformats-officedocument.presentationml.tags+xml"/>
  <Override PartName="/ppt/notesSlides/notesSlide50.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notesSlides/notesSlide51.xml" ContentType="application/vnd.openxmlformats-officedocument.presentationml.notesSlide+xml"/>
  <Override PartName="/ppt/tags/tag67.xml" ContentType="application/vnd.openxmlformats-officedocument.presentationml.tags+xml"/>
  <Override PartName="/ppt/notesSlides/notesSlide52.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53.xml" ContentType="application/vnd.openxmlformats-officedocument.presentationml.notesSlide+xml"/>
  <Override PartName="/ppt/tags/tag70.xml" ContentType="application/vnd.openxmlformats-officedocument.presentationml.tags+xml"/>
  <Override PartName="/ppt/notesSlides/notesSlide54.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55.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notesSlides/notesSlide56.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notesSlides/notesSlide57.xml" ContentType="application/vnd.openxmlformats-officedocument.presentationml.notesSlide+xml"/>
  <Override PartName="/ppt/tags/tag80.xml" ContentType="application/vnd.openxmlformats-officedocument.presentationml.tags+xml"/>
  <Override PartName="/ppt/notesSlides/notesSlide58.xml" ContentType="application/vnd.openxmlformats-officedocument.presentationml.notesSlide+xml"/>
  <Override PartName="/ppt/tags/tag81.xml" ContentType="application/vnd.openxmlformats-officedocument.presentationml.tags+xml"/>
  <Override PartName="/ppt/notesSlides/notesSlide59.xml" ContentType="application/vnd.openxmlformats-officedocument.presentationml.notesSlide+xml"/>
  <Override PartName="/ppt/tags/tag82.xml" ContentType="application/vnd.openxmlformats-officedocument.presentationml.tags+xml"/>
  <Override PartName="/ppt/notesSlides/notesSlide60.xml" ContentType="application/vnd.openxmlformats-officedocument.presentationml.notesSlide+xml"/>
  <Override PartName="/ppt/tags/tag83.xml" ContentType="application/vnd.openxmlformats-officedocument.presentationml.tags+xml"/>
  <Override PartName="/ppt/notesSlides/notesSlide61.xml" ContentType="application/vnd.openxmlformats-officedocument.presentationml.notesSlide+xml"/>
  <Override PartName="/ppt/tags/tag84.xml" ContentType="application/vnd.openxmlformats-officedocument.presentationml.tags+xml"/>
  <Override PartName="/ppt/notesSlides/notesSlide62.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notesSlides/notesSlide63.xml" ContentType="application/vnd.openxmlformats-officedocument.presentationml.notesSlide+xml"/>
  <Override PartName="/ppt/tags/tag87.xml" ContentType="application/vnd.openxmlformats-officedocument.presentationml.tags+xml"/>
  <Override PartName="/ppt/notesSlides/notesSlide64.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notesSlides/notesSlide65.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66.xml" ContentType="application/vnd.openxmlformats-officedocument.presentationml.notesSlide+xml"/>
  <Override PartName="/ppt/tags/tag93.xml" ContentType="application/vnd.openxmlformats-officedocument.presentationml.tags+xml"/>
  <Override PartName="/ppt/notesSlides/notesSlide67.xml" ContentType="application/vnd.openxmlformats-officedocument.presentationml.notesSlide+xml"/>
  <Override PartName="/ppt/tags/tag9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9"/>
  </p:notesMasterIdLst>
  <p:handoutMasterIdLst>
    <p:handoutMasterId r:id="rId110"/>
  </p:handoutMasterIdLst>
  <p:sldIdLst>
    <p:sldId id="530" r:id="rId2"/>
    <p:sldId id="531" r:id="rId3"/>
    <p:sldId id="529" r:id="rId4"/>
    <p:sldId id="404" r:id="rId5"/>
    <p:sldId id="397" r:id="rId6"/>
    <p:sldId id="416" r:id="rId7"/>
    <p:sldId id="414" r:id="rId8"/>
    <p:sldId id="270" r:id="rId9"/>
    <p:sldId id="527" r:id="rId10"/>
    <p:sldId id="275" r:id="rId11"/>
    <p:sldId id="276" r:id="rId12"/>
    <p:sldId id="400" r:id="rId13"/>
    <p:sldId id="451" r:id="rId14"/>
    <p:sldId id="269" r:id="rId15"/>
    <p:sldId id="426" r:id="rId16"/>
    <p:sldId id="257" r:id="rId17"/>
    <p:sldId id="429" r:id="rId18"/>
    <p:sldId id="430" r:id="rId19"/>
    <p:sldId id="431" r:id="rId20"/>
    <p:sldId id="432" r:id="rId21"/>
    <p:sldId id="435" r:id="rId22"/>
    <p:sldId id="437" r:id="rId23"/>
    <p:sldId id="439" r:id="rId24"/>
    <p:sldId id="440" r:id="rId25"/>
    <p:sldId id="441" r:id="rId26"/>
    <p:sldId id="442" r:id="rId27"/>
    <p:sldId id="443" r:id="rId28"/>
    <p:sldId id="445" r:id="rId29"/>
    <p:sldId id="446" r:id="rId30"/>
    <p:sldId id="535" r:id="rId31"/>
    <p:sldId id="447" r:id="rId32"/>
    <p:sldId id="448" r:id="rId33"/>
    <p:sldId id="449" r:id="rId34"/>
    <p:sldId id="533" r:id="rId35"/>
    <p:sldId id="534" r:id="rId36"/>
    <p:sldId id="532" r:id="rId37"/>
    <p:sldId id="401" r:id="rId38"/>
    <p:sldId id="402" r:id="rId39"/>
    <p:sldId id="452" r:id="rId40"/>
    <p:sldId id="454" r:id="rId41"/>
    <p:sldId id="455" r:id="rId42"/>
    <p:sldId id="456" r:id="rId43"/>
    <p:sldId id="267" r:id="rId44"/>
    <p:sldId id="458" r:id="rId45"/>
    <p:sldId id="459" r:id="rId46"/>
    <p:sldId id="460" r:id="rId47"/>
    <p:sldId id="461" r:id="rId48"/>
    <p:sldId id="462" r:id="rId49"/>
    <p:sldId id="464" r:id="rId50"/>
    <p:sldId id="465" r:id="rId51"/>
    <p:sldId id="466" r:id="rId52"/>
    <p:sldId id="467" r:id="rId53"/>
    <p:sldId id="468" r:id="rId54"/>
    <p:sldId id="469" r:id="rId55"/>
    <p:sldId id="470" r:id="rId56"/>
    <p:sldId id="471" r:id="rId57"/>
    <p:sldId id="472" r:id="rId58"/>
    <p:sldId id="474" r:id="rId59"/>
    <p:sldId id="475" r:id="rId60"/>
    <p:sldId id="476" r:id="rId61"/>
    <p:sldId id="477" r:id="rId62"/>
    <p:sldId id="478" r:id="rId63"/>
    <p:sldId id="479" r:id="rId64"/>
    <p:sldId id="480" r:id="rId65"/>
    <p:sldId id="481" r:id="rId66"/>
    <p:sldId id="482" r:id="rId67"/>
    <p:sldId id="483" r:id="rId68"/>
    <p:sldId id="484" r:id="rId69"/>
    <p:sldId id="485" r:id="rId70"/>
    <p:sldId id="490" r:id="rId71"/>
    <p:sldId id="487" r:id="rId72"/>
    <p:sldId id="363" r:id="rId73"/>
    <p:sldId id="488" r:id="rId74"/>
    <p:sldId id="486" r:id="rId75"/>
    <p:sldId id="491" r:id="rId76"/>
    <p:sldId id="493" r:id="rId77"/>
    <p:sldId id="492" r:id="rId78"/>
    <p:sldId id="494" r:id="rId79"/>
    <p:sldId id="496" r:id="rId80"/>
    <p:sldId id="497" r:id="rId81"/>
    <p:sldId id="498" r:id="rId82"/>
    <p:sldId id="499" r:id="rId83"/>
    <p:sldId id="453" r:id="rId84"/>
    <p:sldId id="502" r:id="rId85"/>
    <p:sldId id="503" r:id="rId86"/>
    <p:sldId id="504" r:id="rId87"/>
    <p:sldId id="506" r:id="rId88"/>
    <p:sldId id="507" r:id="rId89"/>
    <p:sldId id="508" r:id="rId90"/>
    <p:sldId id="509" r:id="rId91"/>
    <p:sldId id="510" r:id="rId92"/>
    <p:sldId id="511" r:id="rId93"/>
    <p:sldId id="512" r:id="rId94"/>
    <p:sldId id="515" r:id="rId95"/>
    <p:sldId id="516" r:id="rId96"/>
    <p:sldId id="434" r:id="rId97"/>
    <p:sldId id="517" r:id="rId98"/>
    <p:sldId id="518" r:id="rId99"/>
    <p:sldId id="519" r:id="rId100"/>
    <p:sldId id="520" r:id="rId101"/>
    <p:sldId id="521" r:id="rId102"/>
    <p:sldId id="522" r:id="rId103"/>
    <p:sldId id="523" r:id="rId104"/>
    <p:sldId id="524" r:id="rId105"/>
    <p:sldId id="525" r:id="rId106"/>
    <p:sldId id="343" r:id="rId107"/>
    <p:sldId id="291" r:id="rId108"/>
  </p:sldIdLst>
  <p:sldSz cx="12192000" cy="6858000"/>
  <p:notesSz cx="6858000" cy="9144000"/>
  <p:custDataLst>
    <p:tags r:id="rId111"/>
  </p:custDataLst>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F7E4"/>
    <a:srgbClr val="14CE9F"/>
    <a:srgbClr val="FFFFFF"/>
    <a:srgbClr val="021001"/>
    <a:srgbClr val="81F3D5"/>
    <a:srgbClr val="8C807B"/>
    <a:srgbClr val="FBF3F0"/>
    <a:srgbClr val="17E9B2"/>
    <a:srgbClr val="57EFC7"/>
    <a:srgbClr val="B8F1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35" autoAdjust="0"/>
    <p:restoredTop sz="95393" autoAdjust="0"/>
  </p:normalViewPr>
  <p:slideViewPr>
    <p:cSldViewPr snapToGrid="0" showGuides="1">
      <p:cViewPr varScale="1">
        <p:scale>
          <a:sx n="115" d="100"/>
          <a:sy n="115" d="100"/>
        </p:scale>
        <p:origin x="216" y="360"/>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notesMaster" Target="notesMasters/notes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handoutMaster" Target="handoutMasters/handoutMaster1.xml"/><Relationship Id="rId115"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3DE9C85-32D4-48FF-BC3E-45B98C8000D8}" type="datetimeFigureOut">
              <a:rPr lang="en-US" smtClean="0"/>
              <a:t>7/2/2026</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2615B4-4B49-479A-B3DB-7A4B6BBFE4CA}" type="slidenum">
              <a:rPr lang="en-US" smtClean="0"/>
              <a:t>‹#›</a:t>
            </a:fld>
            <a:endParaRPr lang="en-US" dirty="0"/>
          </a:p>
        </p:txBody>
      </p:sp>
    </p:spTree>
    <p:extLst>
      <p:ext uri="{BB962C8B-B14F-4D97-AF65-F5344CB8AC3E}">
        <p14:creationId xmlns:p14="http://schemas.microsoft.com/office/powerpoint/2010/main" val="22495861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6CC7CF-3AA2-47FD-950C-99CD1E133DEE}" type="datetimeFigureOut">
              <a:rPr lang="en-US" smtClean="0"/>
              <a:t>7/2/2026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E1883C-CCF7-46E7-BBED-6C032733D92F}" type="slidenum">
              <a:rPr lang="en-US" smtClean="0"/>
              <a:t>‹#›</a:t>
            </a:fld>
            <a:endParaRPr lang="en-US" dirty="0"/>
          </a:p>
        </p:txBody>
      </p:sp>
    </p:spTree>
    <p:extLst>
      <p:ext uri="{BB962C8B-B14F-4D97-AF65-F5344CB8AC3E}">
        <p14:creationId xmlns:p14="http://schemas.microsoft.com/office/powerpoint/2010/main" val="3823532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4</a:t>
            </a:fld>
            <a:endParaRPr lang="en-US" dirty="0"/>
          </a:p>
        </p:txBody>
      </p:sp>
    </p:spTree>
    <p:extLst>
      <p:ext uri="{BB962C8B-B14F-4D97-AF65-F5344CB8AC3E}">
        <p14:creationId xmlns:p14="http://schemas.microsoft.com/office/powerpoint/2010/main" val="12135619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Предположим, нам нужно развить навыки общения. Значит, вместо того чтобы бежать в магазин за этой книгой, а потом дарить ее супругу или коллеге со словами: «Тебе она понравится, особенно те места, которые я подчеркнул», постараемся выяснить, как ради достижения этой цели следует поработать над самими собой.</a:t>
            </a:r>
            <a:r>
              <a:rPr lang="ru-RU" sz="1200" kern="1200" dirty="0">
                <a:solidFill>
                  <a:schemeClr val="tx1"/>
                </a:solidFill>
                <a:effectLst/>
                <a:latin typeface="+mn-lt"/>
                <a:ea typeface="+mn-ea"/>
                <a:cs typeface="+mn-cs"/>
              </a:rPr>
              <a:t> </a:t>
            </a:r>
          </a:p>
          <a:p>
            <a:r>
              <a:rPr lang="ru-RU" sz="1200" b="1" kern="1200" dirty="0">
                <a:solidFill>
                  <a:schemeClr val="tx1"/>
                </a:solidFill>
                <a:effectLst/>
                <a:latin typeface="+mn-lt"/>
                <a:ea typeface="+mn-ea"/>
                <a:cs typeface="+mn-cs"/>
              </a:rPr>
              <a:t>Но с чего начать? Как научиться не вступать в нездоровые игры? - Опытные мастера общения всегда начинают с сердца.</a:t>
            </a:r>
            <a:r>
              <a:rPr lang="ru-RU"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16</a:t>
            </a:fld>
            <a:endParaRPr lang="en-US" dirty="0"/>
          </a:p>
        </p:txBody>
      </p:sp>
    </p:spTree>
    <p:extLst>
      <p:ext uri="{BB962C8B-B14F-4D97-AF65-F5344CB8AC3E}">
        <p14:creationId xmlns:p14="http://schemas.microsoft.com/office/powerpoint/2010/main" val="13120527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18</a:t>
            </a:fld>
            <a:endParaRPr lang="en-US" dirty="0"/>
          </a:p>
        </p:txBody>
      </p:sp>
    </p:spTree>
    <p:extLst>
      <p:ext uri="{BB962C8B-B14F-4D97-AF65-F5344CB8AC3E}">
        <p14:creationId xmlns:p14="http://schemas.microsoft.com/office/powerpoint/2010/main" val="3840094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19</a:t>
            </a:fld>
            <a:endParaRPr lang="en-US" dirty="0"/>
          </a:p>
        </p:txBody>
      </p:sp>
    </p:spTree>
    <p:extLst>
      <p:ext uri="{BB962C8B-B14F-4D97-AF65-F5344CB8AC3E}">
        <p14:creationId xmlns:p14="http://schemas.microsoft.com/office/powerpoint/2010/main" val="4271441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Пример: </a:t>
            </a:r>
            <a:endParaRPr lang="ru-RU" sz="1200" kern="1200" dirty="0">
              <a:solidFill>
                <a:schemeClr val="tx1"/>
              </a:solidFill>
              <a:effectLst/>
              <a:latin typeface="+mn-lt"/>
              <a:ea typeface="+mn-ea"/>
              <a:cs typeface="+mn-cs"/>
            </a:endParaRPr>
          </a:p>
          <a:p>
            <a:pPr lvl="0"/>
            <a:r>
              <a:rPr lang="ru-RU" sz="1200" kern="1200" dirty="0">
                <a:solidFill>
                  <a:schemeClr val="tx1"/>
                </a:solidFill>
                <a:effectLst/>
                <a:latin typeface="+mn-lt"/>
                <a:ea typeface="+mn-ea"/>
                <a:cs typeface="+mn-cs"/>
              </a:rPr>
              <a:t>поведение детей, мусор в доме – вас не задевает, за то супругу изводит;</a:t>
            </a:r>
          </a:p>
          <a:p>
            <a:pPr lvl="0"/>
            <a:r>
              <a:rPr lang="ru-RU" sz="1200" kern="1200" dirty="0">
                <a:solidFill>
                  <a:schemeClr val="tx1"/>
                </a:solidFill>
                <a:effectLst/>
                <a:latin typeface="+mn-lt"/>
                <a:ea typeface="+mn-ea"/>
                <a:cs typeface="+mn-cs"/>
              </a:rPr>
              <a:t>опоздание на совещание </a:t>
            </a:r>
            <a:r>
              <a:rPr lang="ru-RU" sz="1200" kern="1200" dirty="0" err="1">
                <a:solidFill>
                  <a:schemeClr val="tx1"/>
                </a:solidFill>
                <a:effectLst/>
                <a:latin typeface="+mn-lt"/>
                <a:ea typeface="+mn-ea"/>
                <a:cs typeface="+mn-cs"/>
              </a:rPr>
              <a:t>Адкома</a:t>
            </a:r>
            <a:r>
              <a:rPr lang="ru-RU" sz="1200" kern="1200" dirty="0">
                <a:solidFill>
                  <a:schemeClr val="tx1"/>
                </a:solidFill>
                <a:effectLst/>
                <a:latin typeface="+mn-lt"/>
                <a:ea typeface="+mn-ea"/>
                <a:cs typeface="+mn-cs"/>
              </a:rPr>
              <a:t> – вас задевает, а руководитель понимает, что у этого человека другие сильные стороны;</a:t>
            </a:r>
          </a:p>
          <a:p>
            <a:pPr lvl="0"/>
            <a:r>
              <a:rPr lang="ru-RU" sz="1200" kern="1200" dirty="0">
                <a:solidFill>
                  <a:schemeClr val="tx1"/>
                </a:solidFill>
                <a:effectLst/>
                <a:latin typeface="+mn-lt"/>
                <a:ea typeface="+mn-ea"/>
                <a:cs typeface="+mn-cs"/>
              </a:rPr>
              <a:t>монотонная манера говорить – вы негодуете, сидящие рядом – в восторге от слога.</a:t>
            </a:r>
          </a:p>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20</a:t>
            </a:fld>
            <a:endParaRPr lang="en-US" dirty="0"/>
          </a:p>
        </p:txBody>
      </p:sp>
    </p:spTree>
    <p:extLst>
      <p:ext uri="{BB962C8B-B14F-4D97-AF65-F5344CB8AC3E}">
        <p14:creationId xmlns:p14="http://schemas.microsoft.com/office/powerpoint/2010/main" val="6348588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22</a:t>
            </a:fld>
            <a:endParaRPr lang="en-US" dirty="0"/>
          </a:p>
        </p:txBody>
      </p:sp>
    </p:spTree>
    <p:extLst>
      <p:ext uri="{BB962C8B-B14F-4D97-AF65-F5344CB8AC3E}">
        <p14:creationId xmlns:p14="http://schemas.microsoft.com/office/powerpoint/2010/main" val="17816025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Если вы будете рассказывать себе историю о том, что ваше агрессивное поведение представляет собой «необходимую тактику» в</a:t>
            </a:r>
            <a:r>
              <a:rPr lang="en-US"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диалоге, то у вас не будет потребности пересматривать свои действия. На самом деле идентифицировать свои эмоции значительно сложнее, чем думают многие. Большинство людей можно назвать эмоционально неграмотными. Например, когда их просят описать, что они в данный момент чувствуют, они используют такие слова, как «плохо», «сержусь», «напуган» и</a:t>
            </a:r>
            <a:r>
              <a:rPr lang="en-US"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тому подобные.</a:t>
            </a:r>
          </a:p>
          <a:p>
            <a:endParaRPr lang="ru-RU" dirty="0"/>
          </a:p>
        </p:txBody>
      </p:sp>
      <p:sp>
        <p:nvSpPr>
          <p:cNvPr id="4" name="Номер слайда 3"/>
          <p:cNvSpPr>
            <a:spLocks noGrp="1"/>
          </p:cNvSpPr>
          <p:nvPr>
            <p:ph type="sldNum" sz="quarter" idx="5"/>
          </p:nvPr>
        </p:nvSpPr>
        <p:spPr/>
        <p:txBody>
          <a:bodyPr/>
          <a:lstStyle/>
          <a:p>
            <a:fld id="{D8E1883C-CCF7-46E7-BBED-6C032733D92F}" type="slidenum">
              <a:rPr lang="en-US" smtClean="0"/>
              <a:t>24</a:t>
            </a:fld>
            <a:endParaRPr lang="en-US" dirty="0"/>
          </a:p>
        </p:txBody>
      </p:sp>
    </p:spTree>
    <p:extLst>
      <p:ext uri="{BB962C8B-B14F-4D97-AF65-F5344CB8AC3E}">
        <p14:creationId xmlns:p14="http://schemas.microsoft.com/office/powerpoint/2010/main" val="25896021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Каждый раз, когда мы придумываем истории, которые оправдывают наши поступки (</a:t>
            </a:r>
            <a:r>
              <a:rPr lang="ru-RU" sz="1200" b="1" kern="1200" dirty="0">
                <a:solidFill>
                  <a:schemeClr val="tx1"/>
                </a:solidFill>
                <a:effectLst/>
                <a:latin typeface="+mn-lt"/>
                <a:ea typeface="+mn-ea"/>
                <a:cs typeface="+mn-cs"/>
              </a:rPr>
              <a:t>например: «да, я наорал на него, но он-то как себя повел?!»</a:t>
            </a:r>
            <a:r>
              <a:rPr lang="ru-RU" sz="1200" kern="1200" dirty="0">
                <a:solidFill>
                  <a:schemeClr val="tx1"/>
                </a:solidFill>
                <a:effectLst/>
                <a:latin typeface="+mn-lt"/>
                <a:ea typeface="+mn-ea"/>
                <a:cs typeface="+mn-cs"/>
              </a:rPr>
              <a:t>, </a:t>
            </a:r>
            <a:r>
              <a:rPr lang="ru-RU" sz="1200" b="1" kern="1200" dirty="0">
                <a:solidFill>
                  <a:schemeClr val="tx1"/>
                </a:solidFill>
                <a:effectLst/>
                <a:latin typeface="+mn-lt"/>
                <a:ea typeface="+mn-ea"/>
                <a:cs typeface="+mn-cs"/>
              </a:rPr>
              <a:t>«я не мог поступить иначе, ты ведь видел», «не смотри на меня так, у меня просто не было другого выбора»</a:t>
            </a:r>
            <a:r>
              <a:rPr lang="ru-RU" sz="1200" kern="1200" dirty="0">
                <a:solidFill>
                  <a:schemeClr val="tx1"/>
                </a:solidFill>
                <a:effectLst/>
                <a:latin typeface="+mn-lt"/>
                <a:ea typeface="+mn-ea"/>
                <a:cs typeface="+mn-cs"/>
              </a:rPr>
              <a:t>), мы для себя можем называть их «Разумными»., чтобы чувствовать себя хорошо даже тогда, когда поступаем плохо.</a:t>
            </a:r>
          </a:p>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27</a:t>
            </a:fld>
            <a:endParaRPr lang="en-US" dirty="0"/>
          </a:p>
        </p:txBody>
      </p:sp>
    </p:spTree>
    <p:extLst>
      <p:ext uri="{BB962C8B-B14F-4D97-AF65-F5344CB8AC3E}">
        <p14:creationId xmlns:p14="http://schemas.microsoft.com/office/powerpoint/2010/main" val="1968299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28</a:t>
            </a:fld>
            <a:endParaRPr lang="en-US" dirty="0"/>
          </a:p>
        </p:txBody>
      </p:sp>
    </p:spTree>
    <p:extLst>
      <p:ext uri="{BB962C8B-B14F-4D97-AF65-F5344CB8AC3E}">
        <p14:creationId xmlns:p14="http://schemas.microsoft.com/office/powerpoint/2010/main" val="27578226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kern="1200" dirty="0">
                <a:solidFill>
                  <a:schemeClr val="tx1"/>
                </a:solidFill>
                <a:effectLst/>
                <a:latin typeface="+mn-lt"/>
                <a:ea typeface="+mn-ea"/>
                <a:cs typeface="+mn-cs"/>
              </a:rPr>
              <a:t>В чем разница? - Разница между ними очевидна – Разумные всегда неполные. Помните, что задумываться о том, почему разумный, рациональный и порядочный человек поступает определенным образом следует не для того, чтобы оправдать его поступки. Если он и впрямь виноват, у вас будет возможность обсудить и решить с ним эту проблему.</a:t>
            </a:r>
            <a:r>
              <a:rPr lang="ru-RU"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5"/>
          </p:nvPr>
        </p:nvSpPr>
        <p:spPr/>
        <p:txBody>
          <a:bodyPr/>
          <a:lstStyle/>
          <a:p>
            <a:fld id="{D8E1883C-CCF7-46E7-BBED-6C032733D92F}" type="slidenum">
              <a:rPr lang="en-US" smtClean="0"/>
              <a:t>29</a:t>
            </a:fld>
            <a:endParaRPr lang="en-US" dirty="0"/>
          </a:p>
        </p:txBody>
      </p:sp>
    </p:spTree>
    <p:extLst>
      <p:ext uri="{BB962C8B-B14F-4D97-AF65-F5344CB8AC3E}">
        <p14:creationId xmlns:p14="http://schemas.microsoft.com/office/powerpoint/2010/main" val="11835317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31</a:t>
            </a:fld>
            <a:endParaRPr lang="en-US" dirty="0"/>
          </a:p>
        </p:txBody>
      </p:sp>
    </p:spTree>
    <p:extLst>
      <p:ext uri="{BB962C8B-B14F-4D97-AF65-F5344CB8AC3E}">
        <p14:creationId xmlns:p14="http://schemas.microsoft.com/office/powerpoint/2010/main" val="2893462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D8E1883C-CCF7-46E7-BBED-6C032733D92F}" type="slidenum">
              <a:rPr lang="en-US" smtClean="0"/>
              <a:t>7</a:t>
            </a:fld>
            <a:endParaRPr lang="en-US" dirty="0"/>
          </a:p>
        </p:txBody>
      </p:sp>
    </p:spTree>
    <p:extLst>
      <p:ext uri="{BB962C8B-B14F-4D97-AF65-F5344CB8AC3E}">
        <p14:creationId xmlns:p14="http://schemas.microsoft.com/office/powerpoint/2010/main" val="2481688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32</a:t>
            </a:fld>
            <a:endParaRPr lang="en-US" dirty="0"/>
          </a:p>
        </p:txBody>
      </p:sp>
    </p:spTree>
    <p:extLst>
      <p:ext uri="{BB962C8B-B14F-4D97-AF65-F5344CB8AC3E}">
        <p14:creationId xmlns:p14="http://schemas.microsoft.com/office/powerpoint/2010/main" val="17164006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33</a:t>
            </a:fld>
            <a:endParaRPr lang="en-US" dirty="0"/>
          </a:p>
        </p:txBody>
      </p:sp>
    </p:spTree>
    <p:extLst>
      <p:ext uri="{BB962C8B-B14F-4D97-AF65-F5344CB8AC3E}">
        <p14:creationId xmlns:p14="http://schemas.microsoft.com/office/powerpoint/2010/main" val="34212553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kern="1200" dirty="0">
                <a:solidFill>
                  <a:schemeClr val="tx1"/>
                </a:solidFill>
                <a:effectLst/>
                <a:latin typeface="+mn-lt"/>
                <a:ea typeface="+mn-ea"/>
                <a:cs typeface="+mn-cs"/>
              </a:rPr>
              <a:t>Например, </a:t>
            </a:r>
            <a:r>
              <a:rPr lang="ru-RU" sz="1200" kern="1200" dirty="0">
                <a:solidFill>
                  <a:schemeClr val="tx1"/>
                </a:solidFill>
                <a:effectLst/>
                <a:latin typeface="+mn-lt"/>
                <a:ea typeface="+mn-ea"/>
                <a:cs typeface="+mn-cs"/>
              </a:rPr>
              <a:t>попытки устроить продуктивный диалог с малознакомым человеком. Или встреча с коллегами / сотрудниками, уровень квалификации и оплаты которых вы считаете весьма сомнительными, а тут на встрече они высказывают одно за другим предложения.</a:t>
            </a:r>
          </a:p>
          <a:p>
            <a:r>
              <a:rPr lang="ru-RU" sz="1200" kern="1200" dirty="0">
                <a:solidFill>
                  <a:schemeClr val="tx1"/>
                </a:solidFill>
                <a:effectLst/>
                <a:latin typeface="+mn-lt"/>
                <a:ea typeface="+mn-ea"/>
                <a:cs typeface="+mn-cs"/>
              </a:rPr>
              <a:t>Или общение с супругой, которую вы давно считаете «крестом» на всю жизнь и главной ошибкой всей жизни. </a:t>
            </a:r>
          </a:p>
          <a:p>
            <a:endParaRPr lang="ru-RU" dirty="0"/>
          </a:p>
        </p:txBody>
      </p:sp>
      <p:sp>
        <p:nvSpPr>
          <p:cNvPr id="4" name="Номер слайда 3"/>
          <p:cNvSpPr>
            <a:spLocks noGrp="1"/>
          </p:cNvSpPr>
          <p:nvPr>
            <p:ph type="sldNum" sz="quarter" idx="5"/>
          </p:nvPr>
        </p:nvSpPr>
        <p:spPr/>
        <p:txBody>
          <a:bodyPr/>
          <a:lstStyle/>
          <a:p>
            <a:fld id="{D8E1883C-CCF7-46E7-BBED-6C032733D92F}" type="slidenum">
              <a:rPr lang="en-US" smtClean="0"/>
              <a:t>34</a:t>
            </a:fld>
            <a:endParaRPr lang="en-US" dirty="0"/>
          </a:p>
        </p:txBody>
      </p:sp>
    </p:spTree>
    <p:extLst>
      <p:ext uri="{BB962C8B-B14F-4D97-AF65-F5344CB8AC3E}">
        <p14:creationId xmlns:p14="http://schemas.microsoft.com/office/powerpoint/2010/main" val="1632087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39</a:t>
            </a:fld>
            <a:endParaRPr lang="en-US" dirty="0"/>
          </a:p>
        </p:txBody>
      </p:sp>
    </p:spTree>
    <p:extLst>
      <p:ext uri="{BB962C8B-B14F-4D97-AF65-F5344CB8AC3E}">
        <p14:creationId xmlns:p14="http://schemas.microsoft.com/office/powerpoint/2010/main" val="22739614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40</a:t>
            </a:fld>
            <a:endParaRPr lang="en-US" dirty="0"/>
          </a:p>
        </p:txBody>
      </p:sp>
    </p:spTree>
    <p:extLst>
      <p:ext uri="{BB962C8B-B14F-4D97-AF65-F5344CB8AC3E}">
        <p14:creationId xmlns:p14="http://schemas.microsoft.com/office/powerpoint/2010/main" val="6750161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41</a:t>
            </a:fld>
            <a:endParaRPr lang="en-US" dirty="0"/>
          </a:p>
        </p:txBody>
      </p:sp>
    </p:spTree>
    <p:extLst>
      <p:ext uri="{BB962C8B-B14F-4D97-AF65-F5344CB8AC3E}">
        <p14:creationId xmlns:p14="http://schemas.microsoft.com/office/powerpoint/2010/main" val="24789006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42</a:t>
            </a:fld>
            <a:endParaRPr lang="en-US" dirty="0"/>
          </a:p>
        </p:txBody>
      </p:sp>
    </p:spTree>
    <p:extLst>
      <p:ext uri="{BB962C8B-B14F-4D97-AF65-F5344CB8AC3E}">
        <p14:creationId xmlns:p14="http://schemas.microsoft.com/office/powerpoint/2010/main" val="34370438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kern="1200" dirty="0">
                <a:solidFill>
                  <a:schemeClr val="tx1"/>
                </a:solidFill>
                <a:effectLst/>
                <a:latin typeface="+mn-lt"/>
                <a:ea typeface="+mn-ea"/>
                <a:cs typeface="+mn-cs"/>
              </a:rPr>
              <a:t>Однако, говоря об убедительности, следует добавить, что в данном случае наша цель вовсе не в том, чтобы непременно убедить собеседника в своей правоте. Мы не пытаемся победить в диалоге, а только хотим добавить свой смысл в общий фонд, чтобы быть услышанными. Итак, если вы хотите, чтобы собеседник понял, почему разумный, рациональный и порядочный человек может прийти к мыслям, которые есть у вас, начинайте с ваших фактов. А если вы не уверены в своих фактах (если придуманная вами история целиком поглотила все ваши мысли), уделите необходимое время, чтобы подумать о фактах до вступления в трудный диалог. Отделите факты от историй. Сбор фактов</a:t>
            </a:r>
            <a:r>
              <a:rPr lang="en-US" sz="1200" b="1" kern="1200" dirty="0">
                <a:solidFill>
                  <a:schemeClr val="tx1"/>
                </a:solidFill>
                <a:effectLst/>
                <a:latin typeface="+mn-lt"/>
                <a:ea typeface="+mn-ea"/>
                <a:cs typeface="+mn-cs"/>
              </a:rPr>
              <a:t> </a:t>
            </a:r>
            <a:r>
              <a:rPr lang="ru-RU" sz="1200" b="1" kern="1200" dirty="0">
                <a:solidFill>
                  <a:schemeClr val="tx1"/>
                </a:solidFill>
                <a:effectLst/>
                <a:latin typeface="+mn-lt"/>
                <a:ea typeface="+mn-ea"/>
                <a:cs typeface="+mn-cs"/>
              </a:rPr>
              <a:t>– это ваша домашняя работа перед трудным диалогом.</a:t>
            </a:r>
            <a:endParaRPr lang="ru-RU"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43</a:t>
            </a:fld>
            <a:endParaRPr lang="en-US" dirty="0"/>
          </a:p>
        </p:txBody>
      </p:sp>
    </p:spTree>
    <p:extLst>
      <p:ext uri="{BB962C8B-B14F-4D97-AF65-F5344CB8AC3E}">
        <p14:creationId xmlns:p14="http://schemas.microsoft.com/office/powerpoint/2010/main" val="20989249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44</a:t>
            </a:fld>
            <a:endParaRPr lang="en-US" dirty="0"/>
          </a:p>
        </p:txBody>
      </p:sp>
    </p:spTree>
    <p:extLst>
      <p:ext uri="{BB962C8B-B14F-4D97-AF65-F5344CB8AC3E}">
        <p14:creationId xmlns:p14="http://schemas.microsoft.com/office/powerpoint/2010/main" val="31865342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45</a:t>
            </a:fld>
            <a:endParaRPr lang="en-US" dirty="0"/>
          </a:p>
        </p:txBody>
      </p:sp>
    </p:spTree>
    <p:extLst>
      <p:ext uri="{BB962C8B-B14F-4D97-AF65-F5344CB8AC3E}">
        <p14:creationId xmlns:p14="http://schemas.microsoft.com/office/powerpoint/2010/main" val="3642899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8</a:t>
            </a:fld>
            <a:endParaRPr lang="en-US" dirty="0"/>
          </a:p>
        </p:txBody>
      </p:sp>
    </p:spTree>
    <p:extLst>
      <p:ext uri="{BB962C8B-B14F-4D97-AF65-F5344CB8AC3E}">
        <p14:creationId xmlns:p14="http://schemas.microsoft.com/office/powerpoint/2010/main" val="22933052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46</a:t>
            </a:fld>
            <a:endParaRPr lang="en-US" dirty="0"/>
          </a:p>
        </p:txBody>
      </p:sp>
    </p:spTree>
    <p:extLst>
      <p:ext uri="{BB962C8B-B14F-4D97-AF65-F5344CB8AC3E}">
        <p14:creationId xmlns:p14="http://schemas.microsoft.com/office/powerpoint/2010/main" val="38159015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47</a:t>
            </a:fld>
            <a:endParaRPr lang="en-US" dirty="0"/>
          </a:p>
        </p:txBody>
      </p:sp>
    </p:spTree>
    <p:extLst>
      <p:ext uri="{BB962C8B-B14F-4D97-AF65-F5344CB8AC3E}">
        <p14:creationId xmlns:p14="http://schemas.microsoft.com/office/powerpoint/2010/main" val="31681333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49</a:t>
            </a:fld>
            <a:endParaRPr lang="en-US" dirty="0"/>
          </a:p>
        </p:txBody>
      </p:sp>
    </p:spTree>
    <p:extLst>
      <p:ext uri="{BB962C8B-B14F-4D97-AF65-F5344CB8AC3E}">
        <p14:creationId xmlns:p14="http://schemas.microsoft.com/office/powerpoint/2010/main" val="8146571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Действительно имейте это в виду. </a:t>
            </a:r>
            <a:r>
              <a:rPr lang="ru-RU" sz="1200" b="1" kern="1200" dirty="0">
                <a:solidFill>
                  <a:schemeClr val="tx1"/>
                </a:solidFill>
                <a:effectLst/>
                <a:latin typeface="+mn-lt"/>
                <a:ea typeface="+mn-ea"/>
                <a:cs typeface="+mn-cs"/>
              </a:rPr>
              <a:t>Иногда предложение высказать свою точку зрения сформулировано скорее как угроза, чем как призыв к обмену мнениями. «Вот так я вижу эту ситуацию. Надеюсь, все согласны?»</a:t>
            </a:r>
            <a:r>
              <a:rPr lang="ru-RU" sz="1200" kern="1200" dirty="0">
                <a:solidFill>
                  <a:schemeClr val="tx1"/>
                </a:solidFill>
                <a:effectLst/>
                <a:latin typeface="+mn-lt"/>
                <a:ea typeface="+mn-ea"/>
                <a:cs typeface="+mn-cs"/>
              </a:rPr>
              <a:t> </a:t>
            </a:r>
            <a:r>
              <a:rPr lang="ru-RU" sz="1200" b="1" kern="1200" dirty="0">
                <a:solidFill>
                  <a:schemeClr val="tx1"/>
                </a:solidFill>
                <a:effectLst/>
                <a:latin typeface="+mn-lt"/>
                <a:ea typeface="+mn-ea"/>
                <a:cs typeface="+mn-cs"/>
              </a:rPr>
              <a:t>ПРИМЕР: СОВЕТ ЦЕРКВИ))) Иногда</a:t>
            </a:r>
            <a:r>
              <a:rPr lang="en-US" sz="1200" b="1" kern="1200" dirty="0">
                <a:solidFill>
                  <a:schemeClr val="tx1"/>
                </a:solidFill>
                <a:effectLst/>
                <a:latin typeface="+mn-lt"/>
                <a:ea typeface="+mn-ea"/>
                <a:cs typeface="+mn-cs"/>
              </a:rPr>
              <a:t> </a:t>
            </a:r>
            <a:r>
              <a:rPr lang="ru-RU" sz="1200" b="1" kern="1200" dirty="0">
                <a:solidFill>
                  <a:schemeClr val="tx1"/>
                </a:solidFill>
                <a:effectLst/>
                <a:latin typeface="+mn-lt"/>
                <a:ea typeface="+mn-ea"/>
                <a:cs typeface="+mn-cs"/>
              </a:rPr>
              <a:t>– особенно если вы выше по положению,</a:t>
            </a:r>
            <a:r>
              <a:rPr lang="en-US" sz="1200" b="1" kern="1200" dirty="0">
                <a:solidFill>
                  <a:schemeClr val="tx1"/>
                </a:solidFill>
                <a:effectLst/>
                <a:latin typeface="+mn-lt"/>
                <a:ea typeface="+mn-ea"/>
                <a:cs typeface="+mn-cs"/>
              </a:rPr>
              <a:t> </a:t>
            </a:r>
            <a:r>
              <a:rPr lang="ru-RU" sz="1200" b="1" kern="1200" dirty="0">
                <a:solidFill>
                  <a:schemeClr val="tx1"/>
                </a:solidFill>
                <a:effectLst/>
                <a:latin typeface="+mn-lt"/>
                <a:ea typeface="+mn-ea"/>
                <a:cs typeface="+mn-cs"/>
              </a:rPr>
              <a:t>– даже если вы старательно избегаете категоричных суждений, окружающие подозревают, что вам нужно только их согласие либо что вы провоцируете их на откровенность, которая не принесет им ничего хорошего. </a:t>
            </a: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5"/>
          </p:nvPr>
        </p:nvSpPr>
        <p:spPr/>
        <p:txBody>
          <a:bodyPr/>
          <a:lstStyle/>
          <a:p>
            <a:fld id="{D8E1883C-CCF7-46E7-BBED-6C032733D92F}" type="slidenum">
              <a:rPr lang="en-US" smtClean="0"/>
              <a:t>50</a:t>
            </a:fld>
            <a:endParaRPr lang="en-US" dirty="0"/>
          </a:p>
        </p:txBody>
      </p:sp>
    </p:spTree>
    <p:extLst>
      <p:ext uri="{BB962C8B-B14F-4D97-AF65-F5344CB8AC3E}">
        <p14:creationId xmlns:p14="http://schemas.microsoft.com/office/powerpoint/2010/main" val="30605971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kern="1200" dirty="0">
                <a:solidFill>
                  <a:schemeClr val="tx1"/>
                </a:solidFill>
                <a:effectLst/>
                <a:latin typeface="+mn-lt"/>
                <a:ea typeface="+mn-ea"/>
                <a:cs typeface="+mn-cs"/>
              </a:rPr>
              <a:t>К теме ПОДХОДА - Разумеется, в вере самой по себе нет ничего плохого. Иметь собственное мнение</a:t>
            </a:r>
            <a:r>
              <a:rPr lang="en-US" sz="1200" b="1" kern="1200" dirty="0">
                <a:solidFill>
                  <a:schemeClr val="tx1"/>
                </a:solidFill>
                <a:effectLst/>
                <a:latin typeface="+mn-lt"/>
                <a:ea typeface="+mn-ea"/>
                <a:cs typeface="+mn-cs"/>
              </a:rPr>
              <a:t> </a:t>
            </a:r>
            <a:r>
              <a:rPr lang="ru-RU" sz="1200" b="1" kern="1200" dirty="0">
                <a:solidFill>
                  <a:schemeClr val="tx1"/>
                </a:solidFill>
                <a:effectLst/>
                <a:latin typeface="+mn-lt"/>
                <a:ea typeface="+mn-ea"/>
                <a:cs typeface="+mn-cs"/>
              </a:rPr>
              <a:t>– нормально, даже хорошо. Проблемы возникают тогда, когда мы стараемся навязать его окружающим.</a:t>
            </a:r>
            <a:endParaRPr lang="ru-RU"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52</a:t>
            </a:fld>
            <a:endParaRPr lang="en-US" dirty="0"/>
          </a:p>
        </p:txBody>
      </p:sp>
    </p:spTree>
    <p:extLst>
      <p:ext uri="{BB962C8B-B14F-4D97-AF65-F5344CB8AC3E}">
        <p14:creationId xmlns:p14="http://schemas.microsoft.com/office/powerpoint/2010/main" val="7302454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53</a:t>
            </a:fld>
            <a:endParaRPr lang="en-US" dirty="0"/>
          </a:p>
        </p:txBody>
      </p:sp>
    </p:spTree>
    <p:extLst>
      <p:ext uri="{BB962C8B-B14F-4D97-AF65-F5344CB8AC3E}">
        <p14:creationId xmlns:p14="http://schemas.microsoft.com/office/powerpoint/2010/main" val="32701085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54</a:t>
            </a:fld>
            <a:endParaRPr lang="en-US" dirty="0"/>
          </a:p>
        </p:txBody>
      </p:sp>
    </p:spTree>
    <p:extLst>
      <p:ext uri="{BB962C8B-B14F-4D97-AF65-F5344CB8AC3E}">
        <p14:creationId xmlns:p14="http://schemas.microsoft.com/office/powerpoint/2010/main" val="14093353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56</a:t>
            </a:fld>
            <a:endParaRPr lang="en-US" dirty="0"/>
          </a:p>
        </p:txBody>
      </p:sp>
    </p:spTree>
    <p:extLst>
      <p:ext uri="{BB962C8B-B14F-4D97-AF65-F5344CB8AC3E}">
        <p14:creationId xmlns:p14="http://schemas.microsoft.com/office/powerpoint/2010/main" val="17370208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У разных людей это проявляется немного по-разному. А каковы ваши сигналы? Выявите их и научитесь относиться к ним как к знаку, что нужно отступить, успокоиться и взять себя в руки. Начните с сердца, не дожидаясь, пока ситуация выйдет из-под контроля.</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Осознав, что напуганы, обижены или рассержены, они начинают реагировать адекватно этим чувствам или, наоборот, подавлять их. Эмоции тоже служат отличными подсказками, указывая на то, что пора сделать шаг назад, притормозить и принять конкретные меры по возвращению к выбранному курсу.</a:t>
            </a:r>
          </a:p>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57</a:t>
            </a:fld>
            <a:endParaRPr lang="en-US" dirty="0"/>
          </a:p>
        </p:txBody>
      </p:sp>
    </p:spTree>
    <p:extLst>
      <p:ext uri="{BB962C8B-B14F-4D97-AF65-F5344CB8AC3E}">
        <p14:creationId xmlns:p14="http://schemas.microsoft.com/office/powerpoint/2010/main" val="29313311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59</a:t>
            </a:fld>
            <a:endParaRPr lang="en-US" dirty="0"/>
          </a:p>
        </p:txBody>
      </p:sp>
    </p:spTree>
    <p:extLst>
      <p:ext uri="{BB962C8B-B14F-4D97-AF65-F5344CB8AC3E}">
        <p14:creationId xmlns:p14="http://schemas.microsoft.com/office/powerpoint/2010/main" val="1719810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9</a:t>
            </a:fld>
            <a:endParaRPr lang="en-US" dirty="0"/>
          </a:p>
        </p:txBody>
      </p:sp>
    </p:spTree>
    <p:extLst>
      <p:ext uri="{BB962C8B-B14F-4D97-AF65-F5344CB8AC3E}">
        <p14:creationId xmlns:p14="http://schemas.microsoft.com/office/powerpoint/2010/main" val="11420620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60</a:t>
            </a:fld>
            <a:endParaRPr lang="en-US" dirty="0"/>
          </a:p>
        </p:txBody>
      </p:sp>
    </p:spTree>
    <p:extLst>
      <p:ext uri="{BB962C8B-B14F-4D97-AF65-F5344CB8AC3E}">
        <p14:creationId xmlns:p14="http://schemas.microsoft.com/office/powerpoint/2010/main" val="35533358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61</a:t>
            </a:fld>
            <a:endParaRPr lang="en-US" dirty="0"/>
          </a:p>
        </p:txBody>
      </p:sp>
    </p:spTree>
    <p:extLst>
      <p:ext uri="{BB962C8B-B14F-4D97-AF65-F5344CB8AC3E}">
        <p14:creationId xmlns:p14="http://schemas.microsoft.com/office/powerpoint/2010/main" val="35402414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62</a:t>
            </a:fld>
            <a:endParaRPr lang="en-US" dirty="0"/>
          </a:p>
        </p:txBody>
      </p:sp>
    </p:spTree>
    <p:extLst>
      <p:ext uri="{BB962C8B-B14F-4D97-AF65-F5344CB8AC3E}">
        <p14:creationId xmlns:p14="http://schemas.microsoft.com/office/powerpoint/2010/main" val="33564211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63</a:t>
            </a:fld>
            <a:endParaRPr lang="en-US" dirty="0"/>
          </a:p>
        </p:txBody>
      </p:sp>
    </p:spTree>
    <p:extLst>
      <p:ext uri="{BB962C8B-B14F-4D97-AF65-F5344CB8AC3E}">
        <p14:creationId xmlns:p14="http://schemas.microsoft.com/office/powerpoint/2010/main" val="9253114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64</a:t>
            </a:fld>
            <a:endParaRPr lang="en-US" dirty="0"/>
          </a:p>
        </p:txBody>
      </p:sp>
    </p:spTree>
    <p:extLst>
      <p:ext uri="{BB962C8B-B14F-4D97-AF65-F5344CB8AC3E}">
        <p14:creationId xmlns:p14="http://schemas.microsoft.com/office/powerpoint/2010/main" val="5742029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Например,</a:t>
            </a:r>
            <a:r>
              <a:rPr lang="ru-RU" sz="1200" kern="1200" dirty="0">
                <a:solidFill>
                  <a:schemeClr val="tx1"/>
                </a:solidFill>
                <a:effectLst/>
                <a:latin typeface="+mn-lt"/>
                <a:ea typeface="+mn-ea"/>
                <a:cs typeface="+mn-cs"/>
              </a:rPr>
              <a:t> жена обсуждает с мужем обидное для нее происшествие: он оставил ее одну в автосервисе больше чем на час. Отметив, что это всего лишь простое недоразумение, муж восклицает: –</a:t>
            </a:r>
            <a:r>
              <a:rPr lang="en-US"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И не из-за чего тут сердиться! И как это обычно бывает, в ответ она произносит: –</a:t>
            </a:r>
            <a:r>
              <a:rPr lang="en-US"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А я и не сержусь! (говорит с </a:t>
            </a:r>
            <a:r>
              <a:rPr lang="ru-RU" sz="1200" kern="1200" dirty="0" err="1">
                <a:solidFill>
                  <a:schemeClr val="tx1"/>
                </a:solidFill>
                <a:effectLst/>
                <a:latin typeface="+mn-lt"/>
                <a:ea typeface="+mn-ea"/>
                <a:cs typeface="+mn-cs"/>
              </a:rPr>
              <a:t>брызжащей</a:t>
            </a:r>
            <a:r>
              <a:rPr lang="ru-RU" sz="1200" kern="1200" dirty="0">
                <a:solidFill>
                  <a:schemeClr val="tx1"/>
                </a:solidFill>
                <a:effectLst/>
                <a:latin typeface="+mn-lt"/>
                <a:ea typeface="+mn-ea"/>
                <a:cs typeface="+mn-cs"/>
              </a:rPr>
              <a:t> слюной и слезами на глазах)</a:t>
            </a:r>
          </a:p>
          <a:p>
            <a:r>
              <a:rPr lang="ru-RU" sz="1200" b="1" kern="1200" dirty="0">
                <a:solidFill>
                  <a:schemeClr val="tx1"/>
                </a:solidFill>
                <a:effectLst/>
                <a:latin typeface="+mn-lt"/>
                <a:ea typeface="+mn-ea"/>
                <a:cs typeface="+mn-cs"/>
              </a:rPr>
              <a:t>Или когда муж спрашивает жену: </a:t>
            </a:r>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«Что случилось?»,</a:t>
            </a:r>
            <a:r>
              <a:rPr lang="en-US"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 мы часто играем в игру отрицания реальности. –</a:t>
            </a:r>
            <a:r>
              <a:rPr lang="en-US"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Ничего не случилось,</a:t>
            </a:r>
            <a:r>
              <a:rPr lang="en-US"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 жалобным тоном произносите вы, переминаясь с ноги на ногу и упорно отводя взгляд в сторону. При этом вид у вас несчастный и обиженный.</a:t>
            </a:r>
          </a:p>
        </p:txBody>
      </p:sp>
      <p:sp>
        <p:nvSpPr>
          <p:cNvPr id="4" name="Slide Number Placeholder 3"/>
          <p:cNvSpPr>
            <a:spLocks noGrp="1"/>
          </p:cNvSpPr>
          <p:nvPr>
            <p:ph type="sldNum" sz="quarter" idx="10"/>
          </p:nvPr>
        </p:nvSpPr>
        <p:spPr/>
        <p:txBody>
          <a:bodyPr/>
          <a:lstStyle/>
          <a:p>
            <a:fld id="{D8E1883C-CCF7-46E7-BBED-6C032733D92F}" type="slidenum">
              <a:rPr lang="en-US" smtClean="0"/>
              <a:t>65</a:t>
            </a:fld>
            <a:endParaRPr lang="en-US" dirty="0"/>
          </a:p>
        </p:txBody>
      </p:sp>
    </p:spTree>
    <p:extLst>
      <p:ext uri="{BB962C8B-B14F-4D97-AF65-F5344CB8AC3E}">
        <p14:creationId xmlns:p14="http://schemas.microsoft.com/office/powerpoint/2010/main" val="37334484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66</a:t>
            </a:fld>
            <a:endParaRPr lang="en-US" dirty="0"/>
          </a:p>
        </p:txBody>
      </p:sp>
    </p:spTree>
    <p:extLst>
      <p:ext uri="{BB962C8B-B14F-4D97-AF65-F5344CB8AC3E}">
        <p14:creationId xmlns:p14="http://schemas.microsoft.com/office/powerpoint/2010/main" val="339592497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67</a:t>
            </a:fld>
            <a:endParaRPr lang="en-US" dirty="0"/>
          </a:p>
        </p:txBody>
      </p:sp>
    </p:spTree>
    <p:extLst>
      <p:ext uri="{BB962C8B-B14F-4D97-AF65-F5344CB8AC3E}">
        <p14:creationId xmlns:p14="http://schemas.microsoft.com/office/powerpoint/2010/main" val="11172098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68</a:t>
            </a:fld>
            <a:endParaRPr lang="en-US" dirty="0"/>
          </a:p>
        </p:txBody>
      </p:sp>
    </p:spTree>
    <p:extLst>
      <p:ext uri="{BB962C8B-B14F-4D97-AF65-F5344CB8AC3E}">
        <p14:creationId xmlns:p14="http://schemas.microsoft.com/office/powerpoint/2010/main" val="19817843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70</a:t>
            </a:fld>
            <a:endParaRPr lang="en-US" dirty="0"/>
          </a:p>
        </p:txBody>
      </p:sp>
    </p:spTree>
    <p:extLst>
      <p:ext uri="{BB962C8B-B14F-4D97-AF65-F5344CB8AC3E}">
        <p14:creationId xmlns:p14="http://schemas.microsoft.com/office/powerpoint/2010/main" val="7076801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Приходилось ли вам (может в бытность учебы) говорить такую фразу: «Почему я не сказал, я же именно так и подумал?!» (на вопрос преподавателя, на работе) </a:t>
            </a:r>
            <a:endParaRPr lang="ru-RU" sz="1200" kern="1200" dirty="0">
              <a:solidFill>
                <a:schemeClr val="tx1"/>
              </a:solidFill>
              <a:effectLst/>
              <a:latin typeface="+mn-lt"/>
              <a:ea typeface="+mn-ea"/>
              <a:cs typeface="+mn-cs"/>
            </a:endParaRPr>
          </a:p>
          <a:p>
            <a:r>
              <a:rPr lang="ru-RU" sz="1200" b="1" kern="1200" dirty="0">
                <a:solidFill>
                  <a:schemeClr val="tx1"/>
                </a:solidFill>
                <a:effectLst/>
                <a:latin typeface="+mn-lt"/>
                <a:ea typeface="+mn-ea"/>
                <a:cs typeface="+mn-cs"/>
              </a:rPr>
              <a:t>Почему вы не говорили-то? - </a:t>
            </a:r>
            <a:r>
              <a:rPr lang="ru-RU" sz="1200" kern="1200" dirty="0">
                <a:solidFill>
                  <a:schemeClr val="tx1"/>
                </a:solidFill>
                <a:effectLst/>
                <a:latin typeface="+mn-lt"/>
                <a:ea typeface="+mn-ea"/>
                <a:cs typeface="+mn-cs"/>
              </a:rPr>
              <a:t>Везде, где есть умное, высокооплачиваемое, уверенное в себе и очень авторитетное начальство (то</a:t>
            </a:r>
            <a:r>
              <a:rPr lang="en-US"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есть в большинстве организаций во всех странах мира), люди, как правило, предпочитают держать язык за зубами.</a:t>
            </a:r>
          </a:p>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10</a:t>
            </a:fld>
            <a:endParaRPr lang="en-US" dirty="0"/>
          </a:p>
        </p:txBody>
      </p:sp>
    </p:spTree>
    <p:extLst>
      <p:ext uri="{BB962C8B-B14F-4D97-AF65-F5344CB8AC3E}">
        <p14:creationId xmlns:p14="http://schemas.microsoft.com/office/powerpoint/2010/main" val="352953301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kern="1200" dirty="0">
                <a:solidFill>
                  <a:schemeClr val="tx1"/>
                </a:solidFill>
                <a:effectLst/>
                <a:latin typeface="+mn-lt"/>
                <a:ea typeface="+mn-ea"/>
                <a:cs typeface="+mn-cs"/>
              </a:rPr>
              <a:t>Например, </a:t>
            </a:r>
            <a:r>
              <a:rPr lang="ru-RU" sz="1200" kern="1200" dirty="0">
                <a:solidFill>
                  <a:schemeClr val="tx1"/>
                </a:solidFill>
                <a:effectLst/>
                <a:latin typeface="+mn-lt"/>
                <a:ea typeface="+mn-ea"/>
                <a:cs typeface="+mn-cs"/>
              </a:rPr>
              <a:t>попытки устроить продуктивный диалог с малознакомым человеком. Или встреча с коллегами / сотрудниками, уровень квалификации и оплаты которых вы считаете весьма сомнительными, а тут на встрече они высказывают одно за другим предложения.</a:t>
            </a:r>
          </a:p>
          <a:p>
            <a:r>
              <a:rPr lang="ru-RU" sz="1200" kern="1200" dirty="0">
                <a:solidFill>
                  <a:schemeClr val="tx1"/>
                </a:solidFill>
                <a:effectLst/>
                <a:latin typeface="+mn-lt"/>
                <a:ea typeface="+mn-ea"/>
                <a:cs typeface="+mn-cs"/>
              </a:rPr>
              <a:t>Или общение с супругой, которую вы давно считаете «крестом» на всю жизнь и главной ошибкой всей жизни. </a:t>
            </a:r>
          </a:p>
          <a:p>
            <a:endParaRPr lang="ru-RU" dirty="0"/>
          </a:p>
        </p:txBody>
      </p:sp>
      <p:sp>
        <p:nvSpPr>
          <p:cNvPr id="4" name="Номер слайда 3"/>
          <p:cNvSpPr>
            <a:spLocks noGrp="1"/>
          </p:cNvSpPr>
          <p:nvPr>
            <p:ph type="sldNum" sz="quarter" idx="5"/>
          </p:nvPr>
        </p:nvSpPr>
        <p:spPr/>
        <p:txBody>
          <a:bodyPr/>
          <a:lstStyle/>
          <a:p>
            <a:fld id="{D8E1883C-CCF7-46E7-BBED-6C032733D92F}" type="slidenum">
              <a:rPr lang="en-US" smtClean="0"/>
              <a:t>72</a:t>
            </a:fld>
            <a:endParaRPr lang="en-US" dirty="0"/>
          </a:p>
        </p:txBody>
      </p:sp>
    </p:spTree>
    <p:extLst>
      <p:ext uri="{BB962C8B-B14F-4D97-AF65-F5344CB8AC3E}">
        <p14:creationId xmlns:p14="http://schemas.microsoft.com/office/powerpoint/2010/main" val="125510531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74</a:t>
            </a:fld>
            <a:endParaRPr lang="en-US" dirty="0"/>
          </a:p>
        </p:txBody>
      </p:sp>
    </p:spTree>
    <p:extLst>
      <p:ext uri="{BB962C8B-B14F-4D97-AF65-F5344CB8AC3E}">
        <p14:creationId xmlns:p14="http://schemas.microsoft.com/office/powerpoint/2010/main" val="240731783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a:solidFill>
                  <a:schemeClr val="tx1"/>
                </a:solidFill>
                <a:effectLst/>
                <a:latin typeface="+mn-lt"/>
                <a:ea typeface="+mn-ea"/>
                <a:cs typeface="+mn-cs"/>
              </a:rPr>
              <a:t>Мы уже говорили, что, если вы заметили, что Взаимному уважению или Общей цели что-то угрожает, ни в коем случае не игнорируйте этот факт.  Контраст: </a:t>
            </a:r>
            <a:r>
              <a:rPr lang="ru-RU" sz="1200" b="1" kern="1200" dirty="0">
                <a:solidFill>
                  <a:schemeClr val="tx1"/>
                </a:solidFill>
                <a:effectLst/>
                <a:latin typeface="+mn-lt"/>
                <a:ea typeface="+mn-ea"/>
                <a:cs typeface="+mn-cs"/>
              </a:rPr>
              <a:t>Например:</a:t>
            </a:r>
            <a:r>
              <a:rPr lang="ru-RU" sz="1200" kern="1200" dirty="0">
                <a:solidFill>
                  <a:schemeClr val="tx1"/>
                </a:solidFill>
                <a:effectLst/>
                <a:latin typeface="+mn-lt"/>
                <a:ea typeface="+mn-ea"/>
                <a:cs typeface="+mn-cs"/>
              </a:rPr>
              <a:t> </a:t>
            </a:r>
          </a:p>
          <a:p>
            <a:r>
              <a:rPr lang="ru-RU" sz="1200" b="1" i="1" kern="1200" dirty="0">
                <a:solidFill>
                  <a:schemeClr val="tx1"/>
                </a:solidFill>
                <a:effectLst/>
                <a:latin typeface="+mn-lt"/>
                <a:ea typeface="+mn-ea"/>
                <a:cs typeface="+mn-cs"/>
              </a:rPr>
              <a:t>Отрицание:</a:t>
            </a:r>
            <a:r>
              <a:rPr lang="ru-RU" sz="1200" kern="1200" dirty="0">
                <a:solidFill>
                  <a:schemeClr val="tx1"/>
                </a:solidFill>
                <a:effectLst/>
                <a:latin typeface="+mn-lt"/>
                <a:ea typeface="+mn-ea"/>
                <a:cs typeface="+mn-cs"/>
              </a:rPr>
              <a:t> «Я совершенно не хотел сказать, что я не ценю ваших успехов и достижений». </a:t>
            </a:r>
          </a:p>
          <a:p>
            <a:r>
              <a:rPr lang="ru-RU" sz="1200" b="1" i="1" kern="1200" dirty="0">
                <a:solidFill>
                  <a:schemeClr val="tx1"/>
                </a:solidFill>
                <a:effectLst/>
                <a:latin typeface="+mn-lt"/>
                <a:ea typeface="+mn-ea"/>
                <a:cs typeface="+mn-cs"/>
              </a:rPr>
              <a:t>Утверждение:</a:t>
            </a:r>
            <a:r>
              <a:rPr lang="ru-RU" sz="1200" kern="1200" dirty="0">
                <a:solidFill>
                  <a:schemeClr val="tx1"/>
                </a:solidFill>
                <a:effectLst/>
                <a:latin typeface="+mn-lt"/>
                <a:ea typeface="+mn-ea"/>
                <a:cs typeface="+mn-cs"/>
              </a:rPr>
              <a:t> «Я действительно считаю ваш вклад в развитие компании поистине неоценимым».</a:t>
            </a:r>
          </a:p>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75</a:t>
            </a:fld>
            <a:endParaRPr lang="en-US" dirty="0"/>
          </a:p>
        </p:txBody>
      </p:sp>
    </p:spTree>
    <p:extLst>
      <p:ext uri="{BB962C8B-B14F-4D97-AF65-F5344CB8AC3E}">
        <p14:creationId xmlns:p14="http://schemas.microsoft.com/office/powerpoint/2010/main" val="111294448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77</a:t>
            </a:fld>
            <a:endParaRPr lang="en-US" dirty="0"/>
          </a:p>
        </p:txBody>
      </p:sp>
    </p:spTree>
    <p:extLst>
      <p:ext uri="{BB962C8B-B14F-4D97-AF65-F5344CB8AC3E}">
        <p14:creationId xmlns:p14="http://schemas.microsoft.com/office/powerpoint/2010/main" val="334893835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78</a:t>
            </a:fld>
            <a:endParaRPr lang="en-US" dirty="0"/>
          </a:p>
        </p:txBody>
      </p:sp>
    </p:spTree>
    <p:extLst>
      <p:ext uri="{BB962C8B-B14F-4D97-AF65-F5344CB8AC3E}">
        <p14:creationId xmlns:p14="http://schemas.microsoft.com/office/powerpoint/2010/main" val="173016616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Любопытство: </a:t>
            </a:r>
            <a:r>
              <a:rPr lang="ru-RU" sz="1200" kern="1200" dirty="0">
                <a:solidFill>
                  <a:schemeClr val="tx1"/>
                </a:solidFill>
                <a:effectLst/>
                <a:latin typeface="+mn-lt"/>
                <a:ea typeface="+mn-ea"/>
                <a:cs typeface="+mn-cs"/>
              </a:rPr>
              <a:t>В тот самый момент, когда большинство людей злятся, мы должны проявлять любопытство. Вместо того чтобы реагировать эмоционально, мы должны любопытствовать, чем вызвано его поведение.</a:t>
            </a:r>
          </a:p>
          <a:p>
            <a:r>
              <a:rPr lang="ru-RU" dirty="0"/>
              <a:t>Терпение: </a:t>
            </a:r>
            <a:r>
              <a:rPr lang="ru-RU" sz="1200" kern="1200" dirty="0">
                <a:solidFill>
                  <a:schemeClr val="tx1"/>
                </a:solidFill>
                <a:effectLst/>
                <a:latin typeface="+mn-lt"/>
                <a:ea typeface="+mn-ea"/>
                <a:cs typeface="+mn-cs"/>
              </a:rPr>
              <a:t>в его крови бушует адреналин. И даже если реагировать на его словесные нападки максимально тактично и конструктивно, все</a:t>
            </a:r>
            <a:r>
              <a:rPr lang="en-US" sz="120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равно нужно учитывать, что потребуется некоторое время, чтобы он успокоился. Дело в том, что мозг способен быстро переходить от одной мысли к другой, а вот эмоции нельзя успокоить за короткое время. </a:t>
            </a:r>
          </a:p>
          <a:p>
            <a:r>
              <a:rPr lang="ru-RU" sz="1200" kern="1200" dirty="0">
                <a:solidFill>
                  <a:schemeClr val="tx1"/>
                </a:solidFill>
                <a:effectLst/>
                <a:latin typeface="+mn-lt"/>
                <a:ea typeface="+mn-ea"/>
                <a:cs typeface="+mn-cs"/>
              </a:rPr>
              <a:t>Круг: Оказавшись объектом чьей-либо мести, упреков, обвинений или грубости, мы крайне редко думаем: «Какая потрясающе интересная история! Очень любопытно, что заставило его прийти к такому выводу?» Вместо этого мы реагируем на неэффективное поведение собеседника, начиная вести себя таким же образом.</a:t>
            </a:r>
            <a:endParaRPr lang="ru-RU" dirty="0"/>
          </a:p>
        </p:txBody>
      </p:sp>
      <p:sp>
        <p:nvSpPr>
          <p:cNvPr id="4" name="Номер слайда 3"/>
          <p:cNvSpPr>
            <a:spLocks noGrp="1"/>
          </p:cNvSpPr>
          <p:nvPr>
            <p:ph type="sldNum" sz="quarter" idx="5"/>
          </p:nvPr>
        </p:nvSpPr>
        <p:spPr/>
        <p:txBody>
          <a:bodyPr/>
          <a:lstStyle/>
          <a:p>
            <a:fld id="{D8E1883C-CCF7-46E7-BBED-6C032733D92F}" type="slidenum">
              <a:rPr lang="en-US" smtClean="0"/>
              <a:t>84</a:t>
            </a:fld>
            <a:endParaRPr lang="en-US" dirty="0"/>
          </a:p>
        </p:txBody>
      </p:sp>
    </p:spTree>
    <p:extLst>
      <p:ext uri="{BB962C8B-B14F-4D97-AF65-F5344CB8AC3E}">
        <p14:creationId xmlns:p14="http://schemas.microsoft.com/office/powerpoint/2010/main" val="321245094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86</a:t>
            </a:fld>
            <a:endParaRPr lang="en-US" dirty="0"/>
          </a:p>
        </p:txBody>
      </p:sp>
    </p:spTree>
    <p:extLst>
      <p:ext uri="{BB962C8B-B14F-4D97-AF65-F5344CB8AC3E}">
        <p14:creationId xmlns:p14="http://schemas.microsoft.com/office/powerpoint/2010/main" val="324493496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Предположите: </a:t>
            </a:r>
            <a:r>
              <a:rPr lang="ru-RU" sz="1200" kern="1200" dirty="0">
                <a:solidFill>
                  <a:schemeClr val="tx1"/>
                </a:solidFill>
                <a:effectLst/>
                <a:latin typeface="+mn-lt"/>
                <a:ea typeface="+mn-ea"/>
                <a:cs typeface="+mn-cs"/>
              </a:rPr>
              <a:t>Вам надо только чуть-чуть подтолкнуть человека, немного простимулировать его. Если говорить об активном слушании, то иногда бывает достаточно высказать наиболее достоверное предположение о мыслях и чувствах собеседника, чтобы он с готовностью продолжил.</a:t>
            </a:r>
          </a:p>
          <a:p>
            <a:endParaRPr lang="ru-RU" dirty="0"/>
          </a:p>
        </p:txBody>
      </p:sp>
      <p:sp>
        <p:nvSpPr>
          <p:cNvPr id="4" name="Номер слайда 3"/>
          <p:cNvSpPr>
            <a:spLocks noGrp="1"/>
          </p:cNvSpPr>
          <p:nvPr>
            <p:ph type="sldNum" sz="quarter" idx="5"/>
          </p:nvPr>
        </p:nvSpPr>
        <p:spPr/>
        <p:txBody>
          <a:bodyPr/>
          <a:lstStyle/>
          <a:p>
            <a:fld id="{D8E1883C-CCF7-46E7-BBED-6C032733D92F}" type="slidenum">
              <a:rPr lang="en-US" smtClean="0"/>
              <a:t>88</a:t>
            </a:fld>
            <a:endParaRPr lang="en-US" dirty="0"/>
          </a:p>
        </p:txBody>
      </p:sp>
    </p:spTree>
    <p:extLst>
      <p:ext uri="{BB962C8B-B14F-4D97-AF65-F5344CB8AC3E}">
        <p14:creationId xmlns:p14="http://schemas.microsoft.com/office/powerpoint/2010/main" val="201829604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Расширяйте: пример олимпиады моей и Т-34; </a:t>
            </a:r>
            <a:r>
              <a:rPr lang="ru-RU" sz="1200" kern="1200" dirty="0">
                <a:solidFill>
                  <a:schemeClr val="tx1"/>
                </a:solidFill>
                <a:effectLst/>
                <a:latin typeface="+mn-lt"/>
                <a:ea typeface="+mn-ea"/>
                <a:cs typeface="+mn-cs"/>
              </a:rPr>
              <a:t>Поэтому когда кто-то предлагает вам видение, основанное на его фактах и историях, вы тут же начинаете искать, с чем вы не согласны. И найдя незначительное различие, делаете из мухи слона.</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Итак, если вы отчасти согласны с собеседником, но считаете его информацию неполной, расширяйте зону согласия. Определите эту зону, а затем включайте в нее элементы, которые пока еще не обсуждались.</a:t>
            </a:r>
          </a:p>
          <a:p>
            <a:endParaRPr lang="ru-RU" dirty="0"/>
          </a:p>
        </p:txBody>
      </p:sp>
      <p:sp>
        <p:nvSpPr>
          <p:cNvPr id="4" name="Номер слайда 3"/>
          <p:cNvSpPr>
            <a:spLocks noGrp="1"/>
          </p:cNvSpPr>
          <p:nvPr>
            <p:ph type="sldNum" sz="quarter" idx="5"/>
          </p:nvPr>
        </p:nvSpPr>
        <p:spPr/>
        <p:txBody>
          <a:bodyPr/>
          <a:lstStyle/>
          <a:p>
            <a:fld id="{D8E1883C-CCF7-46E7-BBED-6C032733D92F}" type="slidenum">
              <a:rPr lang="en-US" smtClean="0"/>
              <a:t>90</a:t>
            </a:fld>
            <a:endParaRPr lang="en-US" dirty="0"/>
          </a:p>
        </p:txBody>
      </p:sp>
    </p:spTree>
    <p:extLst>
      <p:ext uri="{BB962C8B-B14F-4D97-AF65-F5344CB8AC3E}">
        <p14:creationId xmlns:p14="http://schemas.microsoft.com/office/powerpoint/2010/main" val="385840451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91</a:t>
            </a:fld>
            <a:endParaRPr lang="en-US" dirty="0"/>
          </a:p>
        </p:txBody>
      </p:sp>
    </p:spTree>
    <p:extLst>
      <p:ext uri="{BB962C8B-B14F-4D97-AF65-F5344CB8AC3E}">
        <p14:creationId xmlns:p14="http://schemas.microsoft.com/office/powerpoint/2010/main" val="22221372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11</a:t>
            </a:fld>
            <a:endParaRPr lang="en-US" dirty="0"/>
          </a:p>
        </p:txBody>
      </p:sp>
    </p:spTree>
    <p:extLst>
      <p:ext uri="{BB962C8B-B14F-4D97-AF65-F5344CB8AC3E}">
        <p14:creationId xmlns:p14="http://schemas.microsoft.com/office/powerpoint/2010/main" val="102318248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92</a:t>
            </a:fld>
            <a:endParaRPr lang="en-US" dirty="0"/>
          </a:p>
        </p:txBody>
      </p:sp>
    </p:spTree>
    <p:extLst>
      <p:ext uri="{BB962C8B-B14F-4D97-AF65-F5344CB8AC3E}">
        <p14:creationId xmlns:p14="http://schemas.microsoft.com/office/powerpoint/2010/main" val="406168167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93</a:t>
            </a:fld>
            <a:endParaRPr lang="en-US" dirty="0"/>
          </a:p>
        </p:txBody>
      </p:sp>
    </p:spTree>
    <p:extLst>
      <p:ext uri="{BB962C8B-B14F-4D97-AF65-F5344CB8AC3E}">
        <p14:creationId xmlns:p14="http://schemas.microsoft.com/office/powerpoint/2010/main" val="211106088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Это опасная ситуация. Когда мы переходим от внесения смысла в общий фонд к реальным действиям, у нас нередко возникают новые проблемы и трудности. Кто должен выполнять задание? Зачастую это весьма спорный вопрос. Как будет приниматься решение? Как правило, этот момент вызывает много эмоций.</a:t>
            </a:r>
          </a:p>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95</a:t>
            </a:fld>
            <a:endParaRPr lang="en-US" dirty="0"/>
          </a:p>
        </p:txBody>
      </p:sp>
    </p:spTree>
    <p:extLst>
      <p:ext uri="{BB962C8B-B14F-4D97-AF65-F5344CB8AC3E}">
        <p14:creationId xmlns:p14="http://schemas.microsoft.com/office/powerpoint/2010/main" val="58959135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98</a:t>
            </a:fld>
            <a:endParaRPr lang="en-US" dirty="0"/>
          </a:p>
        </p:txBody>
      </p:sp>
    </p:spTree>
    <p:extLst>
      <p:ext uri="{BB962C8B-B14F-4D97-AF65-F5344CB8AC3E}">
        <p14:creationId xmlns:p14="http://schemas.microsoft.com/office/powerpoint/2010/main" val="9760213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Указание: </a:t>
            </a:r>
            <a:r>
              <a:rPr lang="ru-RU" sz="1200" kern="1200" dirty="0">
                <a:solidFill>
                  <a:schemeClr val="tx1"/>
                </a:solidFill>
                <a:effectLst/>
                <a:latin typeface="+mn-lt"/>
                <a:ea typeface="+mn-ea"/>
                <a:cs typeface="+mn-cs"/>
              </a:rPr>
              <a:t>Это происходит в одном из двух случаев: когда внешние силы не оставляют простора для маневра либо когда мы перекладываем решение на другого человека, а сами просто следуем за ним (</a:t>
            </a:r>
            <a:r>
              <a:rPr lang="ru-RU" sz="1200" kern="1200" dirty="0" err="1">
                <a:solidFill>
                  <a:schemeClr val="tx1"/>
                </a:solidFill>
                <a:effectLst/>
                <a:latin typeface="+mn-lt"/>
                <a:ea typeface="+mn-ea"/>
                <a:cs typeface="+mn-cs"/>
              </a:rPr>
              <a:t>гос</a:t>
            </a:r>
            <a:r>
              <a:rPr lang="ru-RU" sz="1200" kern="1200" dirty="0">
                <a:solidFill>
                  <a:schemeClr val="tx1"/>
                </a:solidFill>
                <a:effectLst/>
                <a:latin typeface="+mn-lt"/>
                <a:ea typeface="+mn-ea"/>
                <a:cs typeface="+mn-cs"/>
              </a:rPr>
              <a:t> органы и стандарты). В этом случае мы не решаем, что нужно делать. Мы решаем лишь, как именно это выполнить. </a:t>
            </a:r>
            <a:r>
              <a:rPr lang="ru-RU" sz="1200" b="1" kern="1200" dirty="0">
                <a:solidFill>
                  <a:schemeClr val="tx1"/>
                </a:solidFill>
                <a:effectLst/>
                <a:latin typeface="+mn-lt"/>
                <a:ea typeface="+mn-ea"/>
                <a:cs typeface="+mn-cs"/>
              </a:rPr>
              <a:t>Обычно мы перекладываем принятие решений на других в случаях, когда считаем вопрос не достаточно важным, чтобы участвовать, либо когда полностью доверяем способности другого принять правильное решение. </a:t>
            </a:r>
          </a:p>
          <a:p>
            <a:r>
              <a:rPr lang="ru-RU" sz="1200" b="1" kern="1200" dirty="0">
                <a:solidFill>
                  <a:schemeClr val="tx1"/>
                </a:solidFill>
                <a:effectLst/>
                <a:latin typeface="+mn-lt"/>
                <a:ea typeface="+mn-ea"/>
                <a:cs typeface="+mn-cs"/>
              </a:rPr>
              <a:t>Консультация: </a:t>
            </a:r>
            <a:r>
              <a:rPr lang="ru-RU" sz="1200" kern="1200" dirty="0">
                <a:solidFill>
                  <a:schemeClr val="tx1"/>
                </a:solidFill>
                <a:effectLst/>
                <a:latin typeface="+mn-lt"/>
                <a:ea typeface="+mn-ea"/>
                <a:cs typeface="+mn-cs"/>
              </a:rPr>
              <a:t>это процесс, в ходе которого лица, принимающие решение, приглашают других людей, чтобы те оказали на них влияние до того, как будет сделан окончательный выбор.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kern="1200" dirty="0">
                <a:solidFill>
                  <a:schemeClr val="tx1"/>
                </a:solidFill>
                <a:effectLst/>
                <a:latin typeface="+mn-lt"/>
                <a:ea typeface="+mn-ea"/>
                <a:cs typeface="+mn-cs"/>
              </a:rPr>
              <a:t>Пример: консультации с экспертами, с представителями социальных групп, да и просто с любым человеком, готовым поделиться своей точкой зрения. Мудрые лидеры, родители и даже супружеские пары часто поступают таким образом. Они собирают разные идеи, оценивают варианты, делают выбор и затем информируют всех остальных.</a:t>
            </a:r>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Голосование: лучше всего подходит для случаев, когда главным требованием выступает быстрота и результативность в ходе выбора одного из нескольких хороших вариантов. Члены команды понимают, что окончательный выбор может оказаться не самым лучшим, но не хотят долго и утомительно обсуждать вопрос. При этом они, как правило, уже провели обсуждение вариантов, после чего предложили провести голосование. </a:t>
            </a:r>
          </a:p>
          <a:p>
            <a:r>
              <a:rPr lang="ru-RU" sz="1200" b="1" kern="1200" dirty="0">
                <a:solidFill>
                  <a:schemeClr val="tx1"/>
                </a:solidFill>
                <a:effectLst/>
                <a:latin typeface="+mn-lt"/>
                <a:ea typeface="+mn-ea"/>
                <a:cs typeface="+mn-cs"/>
              </a:rPr>
              <a:t>При наличии нескольких хороших вариантов голосование</a:t>
            </a:r>
            <a:r>
              <a:rPr lang="en-US" sz="1200" b="1" kern="1200" dirty="0">
                <a:solidFill>
                  <a:schemeClr val="tx1"/>
                </a:solidFill>
                <a:effectLst/>
                <a:latin typeface="+mn-lt"/>
                <a:ea typeface="+mn-ea"/>
                <a:cs typeface="+mn-cs"/>
              </a:rPr>
              <a:t> </a:t>
            </a:r>
            <a:r>
              <a:rPr lang="ru-RU" sz="1200" b="1" kern="1200" dirty="0">
                <a:solidFill>
                  <a:schemeClr val="tx1"/>
                </a:solidFill>
                <a:effectLst/>
                <a:latin typeface="+mn-lt"/>
                <a:ea typeface="+mn-ea"/>
                <a:cs typeface="+mn-cs"/>
              </a:rPr>
              <a:t>– отличный способ сэкономить время, но к нему ни в коем случае нельзя прибегать, если члены команды не дали согласия поддержать окончательное решение, каким бы оно ни было.</a:t>
            </a:r>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Консенсус: </a:t>
            </a:r>
            <a:r>
              <a:rPr lang="ru-RU" sz="1200" b="1" kern="1200" dirty="0">
                <a:solidFill>
                  <a:schemeClr val="tx1"/>
                </a:solidFill>
                <a:effectLst/>
                <a:latin typeface="+mn-lt"/>
                <a:ea typeface="+mn-ea"/>
                <a:cs typeface="+mn-cs"/>
              </a:rPr>
              <a:t>Этот метод может быть как очень удачным, так и чудовищно разочаровывающим.</a:t>
            </a:r>
            <a:r>
              <a:rPr lang="ru-RU" sz="1200" kern="1200" dirty="0">
                <a:solidFill>
                  <a:schemeClr val="tx1"/>
                </a:solidFill>
                <a:effectLst/>
                <a:latin typeface="+mn-lt"/>
                <a:ea typeface="+mn-ea"/>
                <a:cs typeface="+mn-cs"/>
              </a:rPr>
              <a:t> Предполагается, что проблема обсуждается до тех пор, пока все участники дискуссии искренне не согласятся принять одно решение. </a:t>
            </a:r>
            <a:r>
              <a:rPr lang="ru-RU" sz="1200" b="1" kern="1200" dirty="0">
                <a:solidFill>
                  <a:schemeClr val="tx1"/>
                </a:solidFill>
                <a:effectLst/>
                <a:latin typeface="+mn-lt"/>
                <a:ea typeface="+mn-ea"/>
                <a:cs typeface="+mn-cs"/>
              </a:rPr>
              <a:t>Консенсус позволяет обеспечить единство взглядов и действительно принятие отличного решения, но при неправильном применении приводит к непозволительным тратам времени. </a:t>
            </a:r>
            <a:endParaRPr lang="ru-R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8E1883C-CCF7-46E7-BBED-6C032733D92F}" type="slidenum">
              <a:rPr lang="en-US" smtClean="0"/>
              <a:t>99</a:t>
            </a:fld>
            <a:endParaRPr lang="en-US" dirty="0"/>
          </a:p>
        </p:txBody>
      </p:sp>
    </p:spTree>
    <p:extLst>
      <p:ext uri="{BB962C8B-B14F-4D97-AF65-F5344CB8AC3E}">
        <p14:creationId xmlns:p14="http://schemas.microsoft.com/office/powerpoint/2010/main" val="54789612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Индивидуально:</a:t>
            </a:r>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Составьте список важных решений, которые приходится принимать на работе или в семьях. Подумайте, как такие решения принимаются вами в настоящее время и как их следовало бы принимать, опираясь на четыре метода и четыре перечисленных выше важных вопроса. </a:t>
            </a:r>
          </a:p>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101</a:t>
            </a:fld>
            <a:endParaRPr lang="en-US" dirty="0"/>
          </a:p>
        </p:txBody>
      </p:sp>
    </p:spTree>
    <p:extLst>
      <p:ext uri="{BB962C8B-B14F-4D97-AF65-F5344CB8AC3E}">
        <p14:creationId xmlns:p14="http://schemas.microsoft.com/office/powerpoint/2010/main" val="38197944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105</a:t>
            </a:fld>
            <a:endParaRPr lang="en-US" dirty="0"/>
          </a:p>
        </p:txBody>
      </p:sp>
    </p:spTree>
    <p:extLst>
      <p:ext uri="{BB962C8B-B14F-4D97-AF65-F5344CB8AC3E}">
        <p14:creationId xmlns:p14="http://schemas.microsoft.com/office/powerpoint/2010/main" val="241585572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106</a:t>
            </a:fld>
            <a:endParaRPr lang="en-US" dirty="0"/>
          </a:p>
        </p:txBody>
      </p:sp>
    </p:spTree>
    <p:extLst>
      <p:ext uri="{BB962C8B-B14F-4D97-AF65-F5344CB8AC3E}">
        <p14:creationId xmlns:p14="http://schemas.microsoft.com/office/powerpoint/2010/main" val="693340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13</a:t>
            </a:fld>
            <a:endParaRPr lang="en-US" dirty="0"/>
          </a:p>
        </p:txBody>
      </p:sp>
    </p:spTree>
    <p:extLst>
      <p:ext uri="{BB962C8B-B14F-4D97-AF65-F5344CB8AC3E}">
        <p14:creationId xmlns:p14="http://schemas.microsoft.com/office/powerpoint/2010/main" val="222750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14</a:t>
            </a:fld>
            <a:endParaRPr lang="en-US" dirty="0"/>
          </a:p>
        </p:txBody>
      </p:sp>
    </p:spTree>
    <p:extLst>
      <p:ext uri="{BB962C8B-B14F-4D97-AF65-F5344CB8AC3E}">
        <p14:creationId xmlns:p14="http://schemas.microsoft.com/office/powerpoint/2010/main" val="3778980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E1883C-CCF7-46E7-BBED-6C032733D92F}" type="slidenum">
              <a:rPr lang="en-US" smtClean="0"/>
              <a:t>15</a:t>
            </a:fld>
            <a:endParaRPr lang="en-US" dirty="0"/>
          </a:p>
        </p:txBody>
      </p:sp>
    </p:spTree>
    <p:extLst>
      <p:ext uri="{BB962C8B-B14F-4D97-AF65-F5344CB8AC3E}">
        <p14:creationId xmlns:p14="http://schemas.microsoft.com/office/powerpoint/2010/main" val="33518403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301400078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7" name="Object 6" hidden="1"/>
                      <p:cNvPicPr/>
                      <p:nvPr/>
                    </p:nvPicPr>
                    <p:blipFill>
                      <a:blip r:embed="rId4"/>
                      <a:stretch>
                        <a:fillRect/>
                      </a:stretch>
                    </p:blipFill>
                    <p:spPr>
                      <a:xfrm>
                        <a:off x="1588" y="1588"/>
                        <a:ext cx="1587" cy="1587"/>
                      </a:xfrm>
                      <a:prstGeom prst="rect">
                        <a:avLst/>
                      </a:prstGeom>
                    </p:spPr>
                  </p:pic>
                </p:oleObj>
              </mc:Fallback>
            </mc:AlternateContent>
          </a:graphicData>
        </a:graphic>
      </p:graphicFrame>
    </p:spTree>
    <p:extLst>
      <p:ext uri="{BB962C8B-B14F-4D97-AF65-F5344CB8AC3E}">
        <p14:creationId xmlns:p14="http://schemas.microsoft.com/office/powerpoint/2010/main" val="76622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7353649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7" name="Object 6"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Title 5"/>
          <p:cNvSpPr>
            <a:spLocks noGrp="1"/>
          </p:cNvSpPr>
          <p:nvPr>
            <p:ph type="title"/>
          </p:nvPr>
        </p:nvSpPr>
        <p:spPr>
          <a:xfrm>
            <a:off x="658813" y="660400"/>
            <a:ext cx="4281487" cy="1803400"/>
          </a:xfrm>
          <a:prstGeom prst="rect">
            <a:avLst/>
          </a:prstGeom>
        </p:spPr>
        <p:txBody>
          <a:bodyPr lIns="0" tIns="0" rIns="0" bIns="0"/>
          <a:lstStyle>
            <a:lvl1pPr>
              <a:defRPr sz="4000">
                <a:solidFill>
                  <a:srgbClr val="5D5B6F"/>
                </a:solidFill>
              </a:defRPr>
            </a:lvl1pPr>
          </a:lstStyle>
          <a:p>
            <a:r>
              <a:rPr lang="en-US" dirty="0"/>
              <a:t>Click to edit Master title style</a:t>
            </a:r>
          </a:p>
        </p:txBody>
      </p:sp>
    </p:spTree>
    <p:extLst>
      <p:ext uri="{BB962C8B-B14F-4D97-AF65-F5344CB8AC3E}">
        <p14:creationId xmlns:p14="http://schemas.microsoft.com/office/powerpoint/2010/main" val="9545977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202972633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7" name="Object 6"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Rectangle 3"/>
          <p:cNvSpPr/>
          <p:nvPr userDrawn="1"/>
        </p:nvSpPr>
        <p:spPr>
          <a:xfrm>
            <a:off x="0" y="0"/>
            <a:ext cx="203200" cy="6858000"/>
          </a:xfrm>
          <a:prstGeom prst="rect">
            <a:avLst/>
          </a:prstGeom>
          <a:gradFill>
            <a:gsLst>
              <a:gs pos="92000">
                <a:srgbClr val="14CE9F"/>
              </a:gs>
              <a:gs pos="200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itle 5"/>
          <p:cNvSpPr>
            <a:spLocks noGrp="1"/>
          </p:cNvSpPr>
          <p:nvPr>
            <p:ph type="title"/>
          </p:nvPr>
        </p:nvSpPr>
        <p:spPr>
          <a:xfrm>
            <a:off x="658813" y="660400"/>
            <a:ext cx="4281487" cy="546100"/>
          </a:xfrm>
          <a:prstGeom prst="rect">
            <a:avLst/>
          </a:prstGeom>
        </p:spPr>
        <p:txBody>
          <a:bodyPr lIns="0" tIns="0" rIns="0" bIns="0"/>
          <a:lstStyle>
            <a:lvl1pPr>
              <a:defRPr sz="4000">
                <a:solidFill>
                  <a:srgbClr val="5D5B6F"/>
                </a:solidFill>
              </a:defRPr>
            </a:lvl1pPr>
          </a:lstStyle>
          <a:p>
            <a:r>
              <a:rPr lang="en-US" dirty="0"/>
              <a:t>Click to edit Master title style</a:t>
            </a:r>
          </a:p>
        </p:txBody>
      </p:sp>
    </p:spTree>
    <p:extLst>
      <p:ext uri="{BB962C8B-B14F-4D97-AF65-F5344CB8AC3E}">
        <p14:creationId xmlns:p14="http://schemas.microsoft.com/office/powerpoint/2010/main" val="3983891922"/>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388866815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7" name="Object 6"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Rectangle 3"/>
          <p:cNvSpPr/>
          <p:nvPr userDrawn="1"/>
        </p:nvSpPr>
        <p:spPr>
          <a:xfrm flipH="1">
            <a:off x="11988800" y="0"/>
            <a:ext cx="203200" cy="6858000"/>
          </a:xfrm>
          <a:prstGeom prst="rect">
            <a:avLst/>
          </a:prstGeom>
          <a:gradFill>
            <a:gsLst>
              <a:gs pos="92000">
                <a:srgbClr val="14CE9F"/>
              </a:gs>
              <a:gs pos="200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5" name="Title 5"/>
          <p:cNvSpPr>
            <a:spLocks noGrp="1"/>
          </p:cNvSpPr>
          <p:nvPr>
            <p:ph type="title"/>
          </p:nvPr>
        </p:nvSpPr>
        <p:spPr>
          <a:xfrm>
            <a:off x="7250113" y="660400"/>
            <a:ext cx="4281487" cy="1803400"/>
          </a:xfrm>
          <a:prstGeom prst="rect">
            <a:avLst/>
          </a:prstGeom>
        </p:spPr>
        <p:txBody>
          <a:bodyPr lIns="0" tIns="0" rIns="0" bIns="0"/>
          <a:lstStyle>
            <a:lvl1pPr algn="r">
              <a:defRPr sz="4000">
                <a:solidFill>
                  <a:srgbClr val="5D5B6F"/>
                </a:solidFill>
              </a:defRPr>
            </a:lvl1pPr>
          </a:lstStyle>
          <a:p>
            <a:r>
              <a:rPr lang="en-US" dirty="0"/>
              <a:t>Click to edit Master title style</a:t>
            </a:r>
          </a:p>
        </p:txBody>
      </p:sp>
    </p:spTree>
    <p:extLst>
      <p:ext uri="{BB962C8B-B14F-4D97-AF65-F5344CB8AC3E}">
        <p14:creationId xmlns:p14="http://schemas.microsoft.com/office/powerpoint/2010/main" val="1527606412"/>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6F6F9"/>
        </a:solidFill>
        <a:effectLst/>
      </p:bgPr>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6"/>
            </p:custDataLst>
            <p:extLst>
              <p:ext uri="{D42A27DB-BD31-4B8C-83A1-F6EECF244321}">
                <p14:modId xmlns:p14="http://schemas.microsoft.com/office/powerpoint/2010/main" val="96675124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 imgW="270" imgH="270" progId="TCLayout.ActiveDocument.1">
                  <p:embed/>
                </p:oleObj>
              </mc:Choice>
              <mc:Fallback>
                <p:oleObj name="think-cell Slide" r:id="rId7" imgW="270" imgH="270" progId="TCLayout.ActiveDocument.1">
                  <p:embed/>
                  <p:pic>
                    <p:nvPicPr>
                      <p:cNvPr id="7" name="Object 6" hidden="1"/>
                      <p:cNvPicPr/>
                      <p:nvPr/>
                    </p:nvPicPr>
                    <p:blipFill>
                      <a:blip r:embed="rId8"/>
                      <a:stretch>
                        <a:fillRect/>
                      </a:stretch>
                    </p:blipFill>
                    <p:spPr>
                      <a:xfrm>
                        <a:off x="1588" y="1588"/>
                        <a:ext cx="1587" cy="1587"/>
                      </a:xfrm>
                      <a:prstGeom prst="rect">
                        <a:avLst/>
                      </a:prstGeom>
                    </p:spPr>
                  </p:pic>
                </p:oleObj>
              </mc:Fallback>
            </mc:AlternateContent>
          </a:graphicData>
        </a:graphic>
      </p:graphicFrame>
    </p:spTree>
    <p:extLst>
      <p:ext uri="{BB962C8B-B14F-4D97-AF65-F5344CB8AC3E}">
        <p14:creationId xmlns:p14="http://schemas.microsoft.com/office/powerpoint/2010/main" val="678889635"/>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0" r:id="rId3"/>
    <p:sldLayoutId id="2147483661"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6" userDrawn="1">
          <p15:clr>
            <a:srgbClr val="F26B43"/>
          </p15:clr>
        </p15:guide>
        <p15:guide id="2" pos="415" userDrawn="1">
          <p15:clr>
            <a:srgbClr val="F26B43"/>
          </p15:clr>
        </p15:guide>
        <p15:guide id="3" orient="horz" pos="3906" userDrawn="1">
          <p15:clr>
            <a:srgbClr val="F26B43"/>
          </p15:clr>
        </p15:guide>
        <p15:guide id="4" pos="726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11.xml"/><Relationship Id="rId6" Type="http://schemas.openxmlformats.org/officeDocument/2006/relationships/image" Target="../media/image13.jpeg"/><Relationship Id="rId5" Type="http://schemas.openxmlformats.org/officeDocument/2006/relationships/image" Target="../media/image1.emf"/><Relationship Id="rId4" Type="http://schemas.openxmlformats.org/officeDocument/2006/relationships/oleObject" Target="../embeddings/oleObject4.bin"/></Relationships>
</file>

<file path=ppt/slides/_rels/slide10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tags" Target="../tags/tag88.xml"/><Relationship Id="rId4" Type="http://schemas.openxmlformats.org/officeDocument/2006/relationships/image" Target="../media/image1.emf"/></Relationships>
</file>

<file path=ppt/slides/_rels/slide10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video" Target="../media/media1.mp4"/><Relationship Id="rId7" Type="http://schemas.openxmlformats.org/officeDocument/2006/relationships/image" Target="../media/image1.emf"/><Relationship Id="rId2" Type="http://schemas.microsoft.com/office/2007/relationships/media" Target="../media/media1.mp4"/><Relationship Id="rId1" Type="http://schemas.openxmlformats.org/officeDocument/2006/relationships/tags" Target="../tags/tag89.xml"/><Relationship Id="rId6" Type="http://schemas.openxmlformats.org/officeDocument/2006/relationships/oleObject" Target="../embeddings/oleObject4.bin"/><Relationship Id="rId5" Type="http://schemas.openxmlformats.org/officeDocument/2006/relationships/notesSlide" Target="../notesSlides/notesSlide65.xml"/><Relationship Id="rId4"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tags" Target="../tags/tag90.xml"/><Relationship Id="rId4" Type="http://schemas.openxmlformats.org/officeDocument/2006/relationships/image" Target="../media/image1.emf"/></Relationships>
</file>

<file path=ppt/slides/_rels/slide10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tags" Target="../tags/tag91.xml"/><Relationship Id="rId4" Type="http://schemas.openxmlformats.org/officeDocument/2006/relationships/image" Target="../media/image1.emf"/></Relationships>
</file>

<file path=ppt/slides/_rels/slide10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6.png"/><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1.xml"/><Relationship Id="rId1" Type="http://schemas.openxmlformats.org/officeDocument/2006/relationships/tags" Target="../tags/tag92.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27.jpg"/></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3.xml"/><Relationship Id="rId1" Type="http://schemas.openxmlformats.org/officeDocument/2006/relationships/tags" Target="../tags/tag93.xml"/><Relationship Id="rId6" Type="http://schemas.openxmlformats.org/officeDocument/2006/relationships/image" Target="../media/image67.jpg"/><Relationship Id="rId5" Type="http://schemas.openxmlformats.org/officeDocument/2006/relationships/image" Target="../media/image1.emf"/><Relationship Id="rId4" Type="http://schemas.openxmlformats.org/officeDocument/2006/relationships/oleObject" Target="../embeddings/oleObject4.bin"/></Relationships>
</file>

<file path=ppt/slides/_rels/slide10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tags" Target="../tags/tag94.xml"/><Relationship Id="rId5" Type="http://schemas.openxmlformats.org/officeDocument/2006/relationships/image" Target="../media/image68.jpeg"/><Relationship Id="rId4" Type="http://schemas.openxmlformats.org/officeDocument/2006/relationships/image" Target="../media/image1.e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12.xml"/><Relationship Id="rId6" Type="http://schemas.openxmlformats.org/officeDocument/2006/relationships/image" Target="../media/image13.jpeg"/><Relationship Id="rId5" Type="http://schemas.openxmlformats.org/officeDocument/2006/relationships/image" Target="../media/image1.emf"/><Relationship Id="rId4" Type="http://schemas.openxmlformats.org/officeDocument/2006/relationships/oleObject" Target="../embeddings/oleObject4.bin"/></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emf"/><Relationship Id="rId2" Type="http://schemas.openxmlformats.org/officeDocument/2006/relationships/slideLayout" Target="../slideLayouts/slideLayout1.xml"/><Relationship Id="rId1" Type="http://schemas.openxmlformats.org/officeDocument/2006/relationships/tags" Target="../tags/tag13.xml"/><Relationship Id="rId6" Type="http://schemas.openxmlformats.org/officeDocument/2006/relationships/oleObject" Target="../embeddings/oleObject4.bin"/><Relationship Id="rId5" Type="http://schemas.microsoft.com/office/2007/relationships/hdphoto" Target="../media/hdphoto1.wdp"/><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notesSlide" Target="../notesSlides/notesSlide8.xml"/><Relationship Id="rId7" Type="http://schemas.openxmlformats.org/officeDocument/2006/relationships/image" Target="../media/image17.jpg"/><Relationship Id="rId2" Type="http://schemas.openxmlformats.org/officeDocument/2006/relationships/slideLayout" Target="../slideLayouts/slideLayout4.xml"/><Relationship Id="rId1" Type="http://schemas.openxmlformats.org/officeDocument/2006/relationships/tags" Target="../tags/tag14.xml"/><Relationship Id="rId6" Type="http://schemas.openxmlformats.org/officeDocument/2006/relationships/image" Target="../media/image16.jpg"/><Relationship Id="rId5" Type="http://schemas.openxmlformats.org/officeDocument/2006/relationships/image" Target="../media/image1.emf"/><Relationship Id="rId4" Type="http://schemas.openxmlformats.org/officeDocument/2006/relationships/oleObject" Target="../embeddings/oleObject4.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emf"/><Relationship Id="rId2" Type="http://schemas.openxmlformats.org/officeDocument/2006/relationships/slideLayout" Target="../slideLayouts/slideLayout1.xml"/><Relationship Id="rId1" Type="http://schemas.openxmlformats.org/officeDocument/2006/relationships/tags" Target="../tags/tag15.xml"/><Relationship Id="rId6" Type="http://schemas.openxmlformats.org/officeDocument/2006/relationships/oleObject" Target="../embeddings/oleObject4.bin"/><Relationship Id="rId5" Type="http://schemas.microsoft.com/office/2007/relationships/hdphoto" Target="../media/hdphoto2.wdp"/><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video" Target="../media/media2.mp4"/><Relationship Id="rId7" Type="http://schemas.openxmlformats.org/officeDocument/2006/relationships/image" Target="../media/image1.emf"/><Relationship Id="rId2" Type="http://schemas.microsoft.com/office/2007/relationships/media" Target="../media/media2.mp4"/><Relationship Id="rId1" Type="http://schemas.openxmlformats.org/officeDocument/2006/relationships/tags" Target="../tags/tag16.xml"/><Relationship Id="rId6" Type="http://schemas.openxmlformats.org/officeDocument/2006/relationships/oleObject" Target="../embeddings/oleObject4.bin"/><Relationship Id="rId5" Type="http://schemas.openxmlformats.org/officeDocument/2006/relationships/notesSlide" Target="../notesSlides/notesSlide10.xml"/><Relationship Id="rId4"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slideLayout" Target="../slideLayouts/slideLayout3.xml"/><Relationship Id="rId1" Type="http://schemas.openxmlformats.org/officeDocument/2006/relationships/tags" Target="../tags/tag17.xml"/><Relationship Id="rId5" Type="http://schemas.openxmlformats.org/officeDocument/2006/relationships/image" Target="../media/image1.emf"/><Relationship Id="rId4" Type="http://schemas.openxmlformats.org/officeDocument/2006/relationships/oleObject" Target="../embeddings/oleObject4.bin"/></Relationships>
</file>

<file path=ppt/slides/_rels/slide1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video" Target="../media/media1.mp4"/><Relationship Id="rId7" Type="http://schemas.openxmlformats.org/officeDocument/2006/relationships/image" Target="../media/image1.emf"/><Relationship Id="rId2" Type="http://schemas.microsoft.com/office/2007/relationships/media" Target="../media/media1.mp4"/><Relationship Id="rId1" Type="http://schemas.openxmlformats.org/officeDocument/2006/relationships/tags" Target="../tags/tag18.xml"/><Relationship Id="rId6" Type="http://schemas.openxmlformats.org/officeDocument/2006/relationships/oleObject" Target="../embeddings/oleObject4.bin"/><Relationship Id="rId5" Type="http://schemas.openxmlformats.org/officeDocument/2006/relationships/notesSlide" Target="../notesSlides/notesSlide11.xml"/><Relationship Id="rId4"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9.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22.jpg"/></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emf"/><Relationship Id="rId2" Type="http://schemas.openxmlformats.org/officeDocument/2006/relationships/slideLayout" Target="../slideLayouts/slideLayout1.xml"/><Relationship Id="rId1" Type="http://schemas.openxmlformats.org/officeDocument/2006/relationships/tags" Target="../tags/tag20.xml"/><Relationship Id="rId6" Type="http://schemas.openxmlformats.org/officeDocument/2006/relationships/oleObject" Target="../embeddings/oleObject4.bin"/><Relationship Id="rId5" Type="http://schemas.microsoft.com/office/2007/relationships/hdphoto" Target="../media/hdphoto3.wdp"/><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tags" Target="../tags/tag21.xml"/><Relationship Id="rId4" Type="http://schemas.openxmlformats.org/officeDocument/2006/relationships/image" Target="../media/image1.emf"/></Relationships>
</file>

<file path=ppt/slides/_rels/slide2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video" Target="../media/media2.mp4"/><Relationship Id="rId7" Type="http://schemas.openxmlformats.org/officeDocument/2006/relationships/image" Target="../media/image1.emf"/><Relationship Id="rId2" Type="http://schemas.microsoft.com/office/2007/relationships/media" Target="../media/media2.mp4"/><Relationship Id="rId1" Type="http://schemas.openxmlformats.org/officeDocument/2006/relationships/tags" Target="../tags/tag22.xml"/><Relationship Id="rId6" Type="http://schemas.openxmlformats.org/officeDocument/2006/relationships/oleObject" Target="../embeddings/oleObject4.bin"/><Relationship Id="rId5" Type="http://schemas.openxmlformats.org/officeDocument/2006/relationships/notesSlide" Target="../notesSlides/notesSlide14.xml"/><Relationship Id="rId4"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tags" Target="../tags/tag23.xml"/><Relationship Id="rId4" Type="http://schemas.openxmlformats.org/officeDocument/2006/relationships/image" Target="../media/image1.emf"/></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24.xml"/><Relationship Id="rId5" Type="http://schemas.openxmlformats.org/officeDocument/2006/relationships/image" Target="../media/image1.emf"/><Relationship Id="rId4" Type="http://schemas.openxmlformats.org/officeDocument/2006/relationships/oleObject" Target="../embeddings/oleObject4.bin"/></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tags" Target="../tags/tag25.xml"/><Relationship Id="rId4" Type="http://schemas.openxmlformats.org/officeDocument/2006/relationships/image" Target="../media/image1.e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tags" Target="../tags/tag26.xml"/><Relationship Id="rId4" Type="http://schemas.openxmlformats.org/officeDocument/2006/relationships/image" Target="../media/image1.emf"/></Relationships>
</file>

<file path=ppt/slides/_rels/slide27.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notesSlide" Target="../notesSlides/notesSlide16.xml"/><Relationship Id="rId7" Type="http://schemas.openxmlformats.org/officeDocument/2006/relationships/image" Target="../media/image25.jpg"/><Relationship Id="rId2" Type="http://schemas.openxmlformats.org/officeDocument/2006/relationships/slideLayout" Target="../slideLayouts/slideLayout4.xml"/><Relationship Id="rId1" Type="http://schemas.openxmlformats.org/officeDocument/2006/relationships/tags" Target="../tags/tag27.xml"/><Relationship Id="rId6" Type="http://schemas.openxmlformats.org/officeDocument/2006/relationships/image" Target="../media/image24.jpeg"/><Relationship Id="rId5" Type="http://schemas.openxmlformats.org/officeDocument/2006/relationships/image" Target="../media/image1.emf"/><Relationship Id="rId4" Type="http://schemas.openxmlformats.org/officeDocument/2006/relationships/oleObject" Target="../embeddings/oleObject4.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tags" Target="../tags/tag28.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22.jpg"/></Relationships>
</file>

<file path=ppt/slides/_rels/slide29.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notesSlide" Target="../notesSlides/notesSlide18.xml"/><Relationship Id="rId7" Type="http://schemas.openxmlformats.org/officeDocument/2006/relationships/image" Target="../media/image7.emf"/><Relationship Id="rId2" Type="http://schemas.openxmlformats.org/officeDocument/2006/relationships/slideLayout" Target="../slideLayouts/slideLayout3.xml"/><Relationship Id="rId1" Type="http://schemas.openxmlformats.org/officeDocument/2006/relationships/tags" Target="../tags/tag29.xml"/><Relationship Id="rId6" Type="http://schemas.openxmlformats.org/officeDocument/2006/relationships/image" Target="../media/image6.emf"/><Relationship Id="rId5" Type="http://schemas.openxmlformats.org/officeDocument/2006/relationships/image" Target="../media/image1.emf"/><Relationship Id="rId4" Type="http://schemas.openxmlformats.org/officeDocument/2006/relationships/oleObject" Target="../embeddings/oleObject4.bin"/></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tags" Target="../tags/tag30.xml"/><Relationship Id="rId4" Type="http://schemas.openxmlformats.org/officeDocument/2006/relationships/image" Target="../media/image1.emf"/></Relationships>
</file>

<file path=ppt/slides/_rels/slide3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video" Target="../media/media1.mp4"/><Relationship Id="rId7" Type="http://schemas.openxmlformats.org/officeDocument/2006/relationships/image" Target="../media/image1.emf"/><Relationship Id="rId2" Type="http://schemas.microsoft.com/office/2007/relationships/media" Target="../media/media1.mp4"/><Relationship Id="rId1" Type="http://schemas.openxmlformats.org/officeDocument/2006/relationships/tags" Target="../tags/tag31.xml"/><Relationship Id="rId6" Type="http://schemas.openxmlformats.org/officeDocument/2006/relationships/oleObject" Target="../embeddings/oleObject4.bin"/><Relationship Id="rId5" Type="http://schemas.openxmlformats.org/officeDocument/2006/relationships/notesSlide" Target="../notesSlides/notesSlide19.xml"/><Relationship Id="rId4"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tags" Target="../tags/tag32.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27.jp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tags" Target="../tags/tag33.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27.jpg"/></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4.wdp"/></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tags" Target="../tags/tag34.xml"/><Relationship Id="rId4" Type="http://schemas.openxmlformats.org/officeDocument/2006/relationships/image" Target="../media/image1.emf"/></Relationships>
</file>

<file path=ppt/slides/_rels/slide3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3.xml"/><Relationship Id="rId4" Type="http://schemas.openxmlformats.org/officeDocument/2006/relationships/image" Target="../media/image31.jpg"/></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1.emf"/><Relationship Id="rId2" Type="http://schemas.openxmlformats.org/officeDocument/2006/relationships/slideLayout" Target="../slideLayouts/slideLayout1.xml"/><Relationship Id="rId1" Type="http://schemas.openxmlformats.org/officeDocument/2006/relationships/tags" Target="../tags/tag35.xml"/><Relationship Id="rId6" Type="http://schemas.openxmlformats.org/officeDocument/2006/relationships/oleObject" Target="../embeddings/oleObject4.bin"/><Relationship Id="rId5" Type="http://schemas.microsoft.com/office/2007/relationships/hdphoto" Target="../media/hdphoto5.wdp"/><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7.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4.jp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1.emf"/><Relationship Id="rId2" Type="http://schemas.openxmlformats.org/officeDocument/2006/relationships/slideLayout" Target="../slideLayouts/slideLayout1.xml"/><Relationship Id="rId1" Type="http://schemas.openxmlformats.org/officeDocument/2006/relationships/tags" Target="../tags/tag36.xml"/><Relationship Id="rId6" Type="http://schemas.openxmlformats.org/officeDocument/2006/relationships/oleObject" Target="../embeddings/oleObject4.bin"/><Relationship Id="rId5" Type="http://schemas.microsoft.com/office/2007/relationships/hdphoto" Target="../media/hdphoto5.wdp"/><Relationship Id="rId4" Type="http://schemas.openxmlformats.org/officeDocument/2006/relationships/image" Target="../media/image34.png"/></Relationships>
</file>

<file path=ppt/slides/_rels/slide41.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notesSlide" Target="../notesSlides/notesSlide25.xml"/><Relationship Id="rId7" Type="http://schemas.openxmlformats.org/officeDocument/2006/relationships/image" Target="../media/image6.emf"/><Relationship Id="rId2" Type="http://schemas.openxmlformats.org/officeDocument/2006/relationships/slideLayout" Target="../slideLayouts/slideLayout3.xml"/><Relationship Id="rId1" Type="http://schemas.openxmlformats.org/officeDocument/2006/relationships/tags" Target="../tags/tag37.xml"/><Relationship Id="rId6" Type="http://schemas.openxmlformats.org/officeDocument/2006/relationships/image" Target="../media/image7.emf"/><Relationship Id="rId5" Type="http://schemas.openxmlformats.org/officeDocument/2006/relationships/image" Target="../media/image1.emf"/><Relationship Id="rId4" Type="http://schemas.openxmlformats.org/officeDocument/2006/relationships/oleObject" Target="../embeddings/oleObject4.bin"/><Relationship Id="rId9" Type="http://schemas.openxmlformats.org/officeDocument/2006/relationships/image" Target="../media/image35.emf"/></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tags" Target="../tags/tag38.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36.jpg"/></Relationships>
</file>

<file path=ppt/slides/_rels/slide4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notesSlide" Target="../notesSlides/notesSlide27.xml"/><Relationship Id="rId7"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tags" Target="../tags/tag39.xml"/><Relationship Id="rId6" Type="http://schemas.openxmlformats.org/officeDocument/2006/relationships/image" Target="../media/image39.jpg"/><Relationship Id="rId5" Type="http://schemas.openxmlformats.org/officeDocument/2006/relationships/image" Target="../media/image38.jpg"/><Relationship Id="rId4" Type="http://schemas.openxmlformats.org/officeDocument/2006/relationships/image" Target="../media/image37.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tags" Target="../tags/tag40.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40.jp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tags" Target="../tags/tag41.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41.jpg"/></Relationships>
</file>

<file path=ppt/slides/_rels/slide4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video" Target="../media/media1.mp4"/><Relationship Id="rId7" Type="http://schemas.openxmlformats.org/officeDocument/2006/relationships/image" Target="../media/image1.emf"/><Relationship Id="rId2" Type="http://schemas.microsoft.com/office/2007/relationships/media" Target="../media/media1.mp4"/><Relationship Id="rId1" Type="http://schemas.openxmlformats.org/officeDocument/2006/relationships/tags" Target="../tags/tag42.xml"/><Relationship Id="rId6" Type="http://schemas.openxmlformats.org/officeDocument/2006/relationships/oleObject" Target="../embeddings/oleObject4.bin"/><Relationship Id="rId5" Type="http://schemas.openxmlformats.org/officeDocument/2006/relationships/notesSlide" Target="../notesSlides/notesSlide30.xml"/><Relationship Id="rId4"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tags" Target="../tags/tag43.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42.jpg"/></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tags" Target="../tags/tag44.xml"/><Relationship Id="rId4" Type="http://schemas.openxmlformats.org/officeDocument/2006/relationships/image" Target="../media/image1.emf"/></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xml"/><Relationship Id="rId1" Type="http://schemas.openxmlformats.org/officeDocument/2006/relationships/tags" Target="../tags/tag45.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43.jp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3.xml"/><Relationship Id="rId1" Type="http://schemas.openxmlformats.org/officeDocument/2006/relationships/tags" Target="../tags/tag46.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21.jpg"/></Relationships>
</file>

<file path=ppt/slides/_rels/slide51.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xml"/><Relationship Id="rId1" Type="http://schemas.openxmlformats.org/officeDocument/2006/relationships/tags" Target="../tags/tag47.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44.jpg"/></Relationships>
</file>

<file path=ppt/slides/_rels/slide5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video" Target="../media/media1.mp4"/><Relationship Id="rId7" Type="http://schemas.openxmlformats.org/officeDocument/2006/relationships/image" Target="../media/image1.emf"/><Relationship Id="rId2" Type="http://schemas.microsoft.com/office/2007/relationships/media" Target="../media/media1.mp4"/><Relationship Id="rId1" Type="http://schemas.openxmlformats.org/officeDocument/2006/relationships/tags" Target="../tags/tag48.xml"/><Relationship Id="rId6" Type="http://schemas.openxmlformats.org/officeDocument/2006/relationships/oleObject" Target="../embeddings/oleObject4.bin"/><Relationship Id="rId5" Type="http://schemas.openxmlformats.org/officeDocument/2006/relationships/notesSlide" Target="../notesSlides/notesSlide35.xml"/><Relationship Id="rId4"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xml"/><Relationship Id="rId1" Type="http://schemas.openxmlformats.org/officeDocument/2006/relationships/tags" Target="../tags/tag49.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27.jpg"/></Relationships>
</file>

<file path=ppt/slides/_rels/slide5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37.xml"/><Relationship Id="rId7" Type="http://schemas.openxmlformats.org/officeDocument/2006/relationships/image" Target="../media/image1.emf"/><Relationship Id="rId2" Type="http://schemas.openxmlformats.org/officeDocument/2006/relationships/slideLayout" Target="../slideLayouts/slideLayout1.xml"/><Relationship Id="rId1" Type="http://schemas.openxmlformats.org/officeDocument/2006/relationships/tags" Target="../tags/tag50.xml"/><Relationship Id="rId6" Type="http://schemas.openxmlformats.org/officeDocument/2006/relationships/oleObject" Target="../embeddings/oleObject4.bin"/><Relationship Id="rId5" Type="http://schemas.microsoft.com/office/2007/relationships/hdphoto" Target="../media/hdphoto6.wdp"/><Relationship Id="rId4" Type="http://schemas.openxmlformats.org/officeDocument/2006/relationships/image" Target="../media/image45.png"/></Relationships>
</file>

<file path=ppt/slides/_rels/slide5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notesSlide" Target="../notesSlides/notesSlide38.xml"/><Relationship Id="rId7" Type="http://schemas.openxmlformats.org/officeDocument/2006/relationships/image" Target="../media/image47.png"/><Relationship Id="rId2" Type="http://schemas.openxmlformats.org/officeDocument/2006/relationships/slideLayout" Target="../slideLayouts/slideLayout4.xml"/><Relationship Id="rId1" Type="http://schemas.openxmlformats.org/officeDocument/2006/relationships/tags" Target="../tags/tag51.xml"/><Relationship Id="rId6" Type="http://schemas.openxmlformats.org/officeDocument/2006/relationships/image" Target="../media/image46.jpg"/><Relationship Id="rId5" Type="http://schemas.openxmlformats.org/officeDocument/2006/relationships/image" Target="../media/image1.emf"/><Relationship Id="rId4" Type="http://schemas.openxmlformats.org/officeDocument/2006/relationships/oleObject" Target="../embeddings/oleObject4.bin"/></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tags" Target="../tags/tag52.xml"/><Relationship Id="rId4" Type="http://schemas.openxmlformats.org/officeDocument/2006/relationships/image" Target="../media/image1.emf"/></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xml"/><Relationship Id="rId1" Type="http://schemas.openxmlformats.org/officeDocument/2006/relationships/tags" Target="../tags/tag53.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49.jpg"/></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4.bin"/><Relationship Id="rId7" Type="http://schemas.openxmlformats.org/officeDocument/2006/relationships/image" Target="../media/image8.emf"/><Relationship Id="rId2" Type="http://schemas.openxmlformats.org/officeDocument/2006/relationships/slideLayout" Target="../slideLayouts/slideLayout3.xml"/><Relationship Id="rId1" Type="http://schemas.openxmlformats.org/officeDocument/2006/relationships/tags" Target="../tags/tag8.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1.emf"/></Relationships>
</file>

<file path=ppt/slides/_rels/slide60.xml.rels><?xml version="1.0" encoding="UTF-8" standalone="yes"?>
<Relationships xmlns="http://schemas.openxmlformats.org/package/2006/relationships"><Relationship Id="rId8" Type="http://schemas.openxmlformats.org/officeDocument/2006/relationships/image" Target="../media/image52.jpg"/><Relationship Id="rId3" Type="http://schemas.openxmlformats.org/officeDocument/2006/relationships/notesSlide" Target="../notesSlides/notesSlide40.xml"/><Relationship Id="rId7" Type="http://schemas.openxmlformats.org/officeDocument/2006/relationships/image" Target="../media/image51.jpg"/><Relationship Id="rId2" Type="http://schemas.openxmlformats.org/officeDocument/2006/relationships/slideLayout" Target="../slideLayouts/slideLayout1.xml"/><Relationship Id="rId1" Type="http://schemas.openxmlformats.org/officeDocument/2006/relationships/tags" Target="../tags/tag54.xml"/><Relationship Id="rId6" Type="http://schemas.openxmlformats.org/officeDocument/2006/relationships/image" Target="../media/image50.jpg"/><Relationship Id="rId5" Type="http://schemas.openxmlformats.org/officeDocument/2006/relationships/image" Target="../media/image1.emf"/><Relationship Id="rId4" Type="http://schemas.openxmlformats.org/officeDocument/2006/relationships/oleObject" Target="../embeddings/oleObject4.bin"/></Relationships>
</file>

<file path=ppt/slides/_rels/slide6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video" Target="../media/media1.mp4"/><Relationship Id="rId7" Type="http://schemas.openxmlformats.org/officeDocument/2006/relationships/image" Target="../media/image1.emf"/><Relationship Id="rId2" Type="http://schemas.microsoft.com/office/2007/relationships/media" Target="../media/media1.mp4"/><Relationship Id="rId1" Type="http://schemas.openxmlformats.org/officeDocument/2006/relationships/tags" Target="../tags/tag55.xml"/><Relationship Id="rId6" Type="http://schemas.openxmlformats.org/officeDocument/2006/relationships/oleObject" Target="../embeddings/oleObject4.bin"/><Relationship Id="rId5" Type="http://schemas.openxmlformats.org/officeDocument/2006/relationships/notesSlide" Target="../notesSlides/notesSlide41.xml"/><Relationship Id="rId4"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xml"/><Relationship Id="rId1" Type="http://schemas.openxmlformats.org/officeDocument/2006/relationships/tags" Target="../tags/tag56.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53.jpg"/></Relationships>
</file>

<file path=ppt/slides/_rels/slide63.xml.rels><?xml version="1.0" encoding="UTF-8" standalone="yes"?>
<Relationships xmlns="http://schemas.openxmlformats.org/package/2006/relationships"><Relationship Id="rId8" Type="http://schemas.openxmlformats.org/officeDocument/2006/relationships/image" Target="../media/image56.jpg"/><Relationship Id="rId3" Type="http://schemas.openxmlformats.org/officeDocument/2006/relationships/notesSlide" Target="../notesSlides/notesSlide43.xml"/><Relationship Id="rId7" Type="http://schemas.openxmlformats.org/officeDocument/2006/relationships/image" Target="../media/image55.jpg"/><Relationship Id="rId2" Type="http://schemas.openxmlformats.org/officeDocument/2006/relationships/slideLayout" Target="../slideLayouts/slideLayout1.xml"/><Relationship Id="rId1" Type="http://schemas.openxmlformats.org/officeDocument/2006/relationships/tags" Target="../tags/tag57.xml"/><Relationship Id="rId6" Type="http://schemas.openxmlformats.org/officeDocument/2006/relationships/image" Target="../media/image54.jpg"/><Relationship Id="rId5" Type="http://schemas.openxmlformats.org/officeDocument/2006/relationships/image" Target="../media/image1.emf"/><Relationship Id="rId4" Type="http://schemas.openxmlformats.org/officeDocument/2006/relationships/oleObject" Target="../embeddings/oleObject4.bin"/></Relationships>
</file>

<file path=ppt/slides/_rels/slide6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video" Target="../media/media1.mp4"/><Relationship Id="rId7" Type="http://schemas.openxmlformats.org/officeDocument/2006/relationships/image" Target="../media/image1.emf"/><Relationship Id="rId2" Type="http://schemas.microsoft.com/office/2007/relationships/media" Target="../media/media1.mp4"/><Relationship Id="rId1" Type="http://schemas.openxmlformats.org/officeDocument/2006/relationships/tags" Target="../tags/tag58.xml"/><Relationship Id="rId6" Type="http://schemas.openxmlformats.org/officeDocument/2006/relationships/oleObject" Target="../embeddings/oleObject4.bin"/><Relationship Id="rId5" Type="http://schemas.openxmlformats.org/officeDocument/2006/relationships/notesSlide" Target="../notesSlides/notesSlide44.xml"/><Relationship Id="rId4"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xml"/><Relationship Id="rId1" Type="http://schemas.openxmlformats.org/officeDocument/2006/relationships/tags" Target="../tags/tag59.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57.jpg"/></Relationships>
</file>

<file path=ppt/slides/_rels/slide6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video" Target="../media/media1.mp4"/><Relationship Id="rId7" Type="http://schemas.openxmlformats.org/officeDocument/2006/relationships/image" Target="../media/image1.emf"/><Relationship Id="rId2" Type="http://schemas.microsoft.com/office/2007/relationships/media" Target="../media/media1.mp4"/><Relationship Id="rId1" Type="http://schemas.openxmlformats.org/officeDocument/2006/relationships/tags" Target="../tags/tag60.xml"/><Relationship Id="rId6" Type="http://schemas.openxmlformats.org/officeDocument/2006/relationships/oleObject" Target="../embeddings/oleObject4.bin"/><Relationship Id="rId5" Type="http://schemas.openxmlformats.org/officeDocument/2006/relationships/notesSlide" Target="../notesSlides/notesSlide46.xml"/><Relationship Id="rId4" Type="http://schemas.openxmlformats.org/officeDocument/2006/relationships/slideLayout" Target="../slideLayouts/slideLayout1.xml"/><Relationship Id="rId9" Type="http://schemas.openxmlformats.org/officeDocument/2006/relationships/hyperlink" Target="http://smartvalues.ru/styleunderstress/" TargetMode="Externa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xml"/><Relationship Id="rId1" Type="http://schemas.openxmlformats.org/officeDocument/2006/relationships/tags" Target="../tags/tag61.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27.jpg"/></Relationships>
</file>

<file path=ppt/slides/_rels/slide6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video" Target="../media/media1.mp4"/><Relationship Id="rId7" Type="http://schemas.openxmlformats.org/officeDocument/2006/relationships/image" Target="../media/image1.emf"/><Relationship Id="rId2" Type="http://schemas.microsoft.com/office/2007/relationships/media" Target="../media/media1.mp4"/><Relationship Id="rId1" Type="http://schemas.openxmlformats.org/officeDocument/2006/relationships/tags" Target="../tags/tag62.xml"/><Relationship Id="rId6" Type="http://schemas.openxmlformats.org/officeDocument/2006/relationships/oleObject" Target="../embeddings/oleObject4.bin"/><Relationship Id="rId5" Type="http://schemas.openxmlformats.org/officeDocument/2006/relationships/notesSlide" Target="../notesSlides/notesSlide48.xml"/><Relationship Id="rId4"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49.xml"/><Relationship Id="rId7" Type="http://schemas.openxmlformats.org/officeDocument/2006/relationships/image" Target="../media/image1.emf"/><Relationship Id="rId2" Type="http://schemas.openxmlformats.org/officeDocument/2006/relationships/slideLayout" Target="../slideLayouts/slideLayout1.xml"/><Relationship Id="rId1" Type="http://schemas.openxmlformats.org/officeDocument/2006/relationships/tags" Target="../tags/tag63.xml"/><Relationship Id="rId6" Type="http://schemas.openxmlformats.org/officeDocument/2006/relationships/oleObject" Target="../embeddings/oleObject4.bin"/><Relationship Id="rId5" Type="http://schemas.microsoft.com/office/2007/relationships/hdphoto" Target="../media/hdphoto6.wdp"/><Relationship Id="rId4" Type="http://schemas.openxmlformats.org/officeDocument/2006/relationships/image" Target="../media/image45.png"/></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tags" Target="../tags/tag64.xml"/><Relationship Id="rId4" Type="http://schemas.openxmlformats.org/officeDocument/2006/relationships/image" Target="../media/image1.emf"/></Relationships>
</file>

<file path=ppt/slides/_rels/slide7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microsoft.com/office/2007/relationships/hdphoto" Target="../media/hdphoto4.wdp"/></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tags" Target="../tags/tag65.xml"/><Relationship Id="rId4" Type="http://schemas.openxmlformats.org/officeDocument/2006/relationships/image" Target="../media/image1.emf"/></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51.xml"/><Relationship Id="rId7" Type="http://schemas.openxmlformats.org/officeDocument/2006/relationships/image" Target="../media/image1.emf"/><Relationship Id="rId2" Type="http://schemas.openxmlformats.org/officeDocument/2006/relationships/slideLayout" Target="../slideLayouts/slideLayout1.xml"/><Relationship Id="rId1" Type="http://schemas.openxmlformats.org/officeDocument/2006/relationships/tags" Target="../tags/tag66.xml"/><Relationship Id="rId6" Type="http://schemas.openxmlformats.org/officeDocument/2006/relationships/oleObject" Target="../embeddings/oleObject4.bin"/><Relationship Id="rId5" Type="http://schemas.microsoft.com/office/2007/relationships/hdphoto" Target="../media/hdphoto6.wdp"/><Relationship Id="rId4" Type="http://schemas.openxmlformats.org/officeDocument/2006/relationships/image" Target="../media/image45.png"/></Relationships>
</file>

<file path=ppt/slides/_rels/slide75.xml.rels><?xml version="1.0" encoding="UTF-8" standalone="yes"?>
<Relationships xmlns="http://schemas.openxmlformats.org/package/2006/relationships"><Relationship Id="rId8" Type="http://schemas.openxmlformats.org/officeDocument/2006/relationships/image" Target="../media/image60.jpg"/><Relationship Id="rId3" Type="http://schemas.openxmlformats.org/officeDocument/2006/relationships/notesSlide" Target="../notesSlides/notesSlide52.xml"/><Relationship Id="rId7" Type="http://schemas.openxmlformats.org/officeDocument/2006/relationships/image" Target="../media/image59.png"/><Relationship Id="rId2" Type="http://schemas.openxmlformats.org/officeDocument/2006/relationships/slideLayout" Target="../slideLayouts/slideLayout4.xml"/><Relationship Id="rId1" Type="http://schemas.openxmlformats.org/officeDocument/2006/relationships/tags" Target="../tags/tag67.xml"/><Relationship Id="rId6" Type="http://schemas.openxmlformats.org/officeDocument/2006/relationships/image" Target="../media/image58.jpg"/><Relationship Id="rId5" Type="http://schemas.openxmlformats.org/officeDocument/2006/relationships/image" Target="../media/image1.emf"/><Relationship Id="rId4" Type="http://schemas.openxmlformats.org/officeDocument/2006/relationships/oleObject" Target="../embeddings/oleObject4.bin"/></Relationships>
</file>

<file path=ppt/slides/_rels/slide7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tags" Target="../tags/tag68.xml"/><Relationship Id="rId4" Type="http://schemas.openxmlformats.org/officeDocument/2006/relationships/image" Target="../media/image1.emf"/></Relationships>
</file>

<file path=ppt/slides/_rels/slide7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video" Target="../media/media1.mp4"/><Relationship Id="rId7" Type="http://schemas.openxmlformats.org/officeDocument/2006/relationships/image" Target="../media/image1.emf"/><Relationship Id="rId2" Type="http://schemas.microsoft.com/office/2007/relationships/media" Target="../media/media1.mp4"/><Relationship Id="rId1" Type="http://schemas.openxmlformats.org/officeDocument/2006/relationships/tags" Target="../tags/tag69.xml"/><Relationship Id="rId6" Type="http://schemas.openxmlformats.org/officeDocument/2006/relationships/oleObject" Target="../embeddings/oleObject4.bin"/><Relationship Id="rId5" Type="http://schemas.openxmlformats.org/officeDocument/2006/relationships/notesSlide" Target="../notesSlides/notesSlide53.xml"/><Relationship Id="rId4"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notesSlide" Target="../notesSlides/notesSlide54.xml"/><Relationship Id="rId7" Type="http://schemas.openxmlformats.org/officeDocument/2006/relationships/image" Target="../media/image6.emf"/><Relationship Id="rId2" Type="http://schemas.openxmlformats.org/officeDocument/2006/relationships/slideLayout" Target="../slideLayouts/slideLayout3.xml"/><Relationship Id="rId1" Type="http://schemas.openxmlformats.org/officeDocument/2006/relationships/tags" Target="../tags/tag70.xml"/><Relationship Id="rId6" Type="http://schemas.openxmlformats.org/officeDocument/2006/relationships/image" Target="../media/image7.emf"/><Relationship Id="rId5" Type="http://schemas.openxmlformats.org/officeDocument/2006/relationships/image" Target="../media/image1.emf"/><Relationship Id="rId4" Type="http://schemas.openxmlformats.org/officeDocument/2006/relationships/oleObject" Target="../embeddings/oleObject4.bin"/><Relationship Id="rId9" Type="http://schemas.openxmlformats.org/officeDocument/2006/relationships/image" Target="../media/image35.emf"/></Relationships>
</file>

<file path=ppt/slides/_rels/slide7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tags" Target="../tags/tag71.xml"/><Relationship Id="rId4" Type="http://schemas.openxmlformats.org/officeDocument/2006/relationships/image" Target="../media/image1.e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9.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10.jpg"/></Relationships>
</file>

<file path=ppt/slides/_rels/slide8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tags" Target="../tags/tag72.xml"/><Relationship Id="rId4" Type="http://schemas.openxmlformats.org/officeDocument/2006/relationships/image" Target="../media/image1.emf"/></Relationships>
</file>

<file path=ppt/slides/_rels/slide8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tags" Target="../tags/tag73.xml"/><Relationship Id="rId4" Type="http://schemas.openxmlformats.org/officeDocument/2006/relationships/image" Target="../media/image1.emf"/></Relationships>
</file>

<file path=ppt/slides/_rels/slide8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tags" Target="../tags/tag74.xml"/><Relationship Id="rId4" Type="http://schemas.openxmlformats.org/officeDocument/2006/relationships/image" Target="../media/image1.emf"/></Relationships>
</file>

<file path=ppt/slides/_rels/slide8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1.png"/><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3.xml"/><Relationship Id="rId1" Type="http://schemas.openxmlformats.org/officeDocument/2006/relationships/tags" Target="../tags/tag75.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62.jpg"/></Relationships>
</file>

<file path=ppt/slides/_rels/slide8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tags" Target="../tags/tag76.xml"/><Relationship Id="rId4" Type="http://schemas.openxmlformats.org/officeDocument/2006/relationships/image" Target="../media/image1.emf"/></Relationships>
</file>

<file path=ppt/slides/_rels/slide86.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notesSlide" Target="../notesSlides/notesSlide56.xml"/><Relationship Id="rId7" Type="http://schemas.openxmlformats.org/officeDocument/2006/relationships/image" Target="../media/image6.emf"/><Relationship Id="rId2" Type="http://schemas.openxmlformats.org/officeDocument/2006/relationships/slideLayout" Target="../slideLayouts/slideLayout3.xml"/><Relationship Id="rId1" Type="http://schemas.openxmlformats.org/officeDocument/2006/relationships/tags" Target="../tags/tag77.xml"/><Relationship Id="rId6" Type="http://schemas.openxmlformats.org/officeDocument/2006/relationships/image" Target="../media/image7.emf"/><Relationship Id="rId5" Type="http://schemas.openxmlformats.org/officeDocument/2006/relationships/image" Target="../media/image1.emf"/><Relationship Id="rId4" Type="http://schemas.openxmlformats.org/officeDocument/2006/relationships/oleObject" Target="../embeddings/oleObject4.bin"/><Relationship Id="rId9" Type="http://schemas.openxmlformats.org/officeDocument/2006/relationships/image" Target="../media/image35.emf"/></Relationships>
</file>

<file path=ppt/slides/_rels/slide8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tags" Target="../tags/tag78.xml"/><Relationship Id="rId4" Type="http://schemas.openxmlformats.org/officeDocument/2006/relationships/image" Target="../media/image1.emf"/></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xml"/><Relationship Id="rId1" Type="http://schemas.openxmlformats.org/officeDocument/2006/relationships/tags" Target="../tags/tag79.xml"/><Relationship Id="rId5" Type="http://schemas.openxmlformats.org/officeDocument/2006/relationships/image" Target="../media/image1.emf"/><Relationship Id="rId4" Type="http://schemas.openxmlformats.org/officeDocument/2006/relationships/oleObject" Target="../embeddings/oleObject4.bin"/></Relationships>
</file>

<file path=ppt/slides/_rels/slide89.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video" Target="../media/media1.mp4"/><Relationship Id="rId7" Type="http://schemas.openxmlformats.org/officeDocument/2006/relationships/image" Target="../media/image1.emf"/><Relationship Id="rId2" Type="http://schemas.microsoft.com/office/2007/relationships/media" Target="../media/media1.mp4"/><Relationship Id="rId1" Type="http://schemas.openxmlformats.org/officeDocument/2006/relationships/tags" Target="../tags/tag10.xml"/><Relationship Id="rId6" Type="http://schemas.openxmlformats.org/officeDocument/2006/relationships/oleObject" Target="../embeddings/oleObject4.bin"/><Relationship Id="rId5" Type="http://schemas.openxmlformats.org/officeDocument/2006/relationships/notesSlide" Target="../notesSlides/notesSlide4.xml"/><Relationship Id="rId4" Type="http://schemas.openxmlformats.org/officeDocument/2006/relationships/slideLayout" Target="../slideLayouts/slideLayout1.xml"/><Relationship Id="rId9" Type="http://schemas.openxmlformats.org/officeDocument/2006/relationships/image" Target="../media/image12.jpg"/></Relationships>
</file>

<file path=ppt/slides/_rels/slide90.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notesSlide" Target="../notesSlides/notesSlide58.xml"/><Relationship Id="rId7" Type="http://schemas.openxmlformats.org/officeDocument/2006/relationships/image" Target="../media/image7.emf"/><Relationship Id="rId2" Type="http://schemas.openxmlformats.org/officeDocument/2006/relationships/slideLayout" Target="../slideLayouts/slideLayout3.xml"/><Relationship Id="rId1" Type="http://schemas.openxmlformats.org/officeDocument/2006/relationships/tags" Target="../tags/tag80.xml"/><Relationship Id="rId6" Type="http://schemas.openxmlformats.org/officeDocument/2006/relationships/image" Target="../media/image6.emf"/><Relationship Id="rId5" Type="http://schemas.openxmlformats.org/officeDocument/2006/relationships/image" Target="../media/image1.emf"/><Relationship Id="rId4" Type="http://schemas.openxmlformats.org/officeDocument/2006/relationships/oleObject" Target="../embeddings/oleObject4.bin"/></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xml"/><Relationship Id="rId1" Type="http://schemas.openxmlformats.org/officeDocument/2006/relationships/tags" Target="../tags/tag81.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27.jpg"/></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xml"/><Relationship Id="rId1" Type="http://schemas.openxmlformats.org/officeDocument/2006/relationships/tags" Target="../tags/tag82.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27.jpg"/></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xml"/><Relationship Id="rId1" Type="http://schemas.openxmlformats.org/officeDocument/2006/relationships/tags" Target="../tags/tag83.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27.jpg"/></Relationships>
</file>

<file path=ppt/slides/_rels/slide9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xml"/><Relationship Id="rId1" Type="http://schemas.openxmlformats.org/officeDocument/2006/relationships/tags" Target="../tags/tag84.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64.jpg"/></Relationships>
</file>

<file path=ppt/slides/_rels/slide96.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tags" Target="../tags/tag85.xml"/><Relationship Id="rId4" Type="http://schemas.openxmlformats.org/officeDocument/2006/relationships/image" Target="../media/image1.emf"/></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xml"/><Relationship Id="rId1" Type="http://schemas.openxmlformats.org/officeDocument/2006/relationships/tags" Target="../tags/tag86.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64.jpg"/></Relationships>
</file>

<file path=ppt/slides/_rels/slide99.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notesSlide" Target="../notesSlides/notesSlide64.xml"/><Relationship Id="rId7" Type="http://schemas.openxmlformats.org/officeDocument/2006/relationships/image" Target="../media/image6.emf"/><Relationship Id="rId2" Type="http://schemas.openxmlformats.org/officeDocument/2006/relationships/slideLayout" Target="../slideLayouts/slideLayout3.xml"/><Relationship Id="rId1" Type="http://schemas.openxmlformats.org/officeDocument/2006/relationships/tags" Target="../tags/tag87.xml"/><Relationship Id="rId6" Type="http://schemas.openxmlformats.org/officeDocument/2006/relationships/image" Target="../media/image7.emf"/><Relationship Id="rId5" Type="http://schemas.openxmlformats.org/officeDocument/2006/relationships/image" Target="../media/image1.emf"/><Relationship Id="rId4" Type="http://schemas.openxmlformats.org/officeDocument/2006/relationships/oleObject" Target="../embeddings/oleObject4.bin"/><Relationship Id="rId9" Type="http://schemas.openxmlformats.org/officeDocument/2006/relationships/image" Target="../media/image35.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4262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42551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4" name="Object 3"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Freeform 2"/>
          <p:cNvSpPr/>
          <p:nvPr/>
        </p:nvSpPr>
        <p:spPr>
          <a:xfrm>
            <a:off x="514350" y="4362450"/>
            <a:ext cx="4991100" cy="4914900"/>
          </a:xfrm>
          <a:custGeom>
            <a:avLst/>
            <a:gdLst>
              <a:gd name="connsiteX0" fmla="*/ 4724400 w 4991100"/>
              <a:gd name="connsiteY0" fmla="*/ 0 h 4914900"/>
              <a:gd name="connsiteX1" fmla="*/ 0 w 4991100"/>
              <a:gd name="connsiteY1" fmla="*/ 304800 h 4914900"/>
              <a:gd name="connsiteX2" fmla="*/ 266700 w 4991100"/>
              <a:gd name="connsiteY2" fmla="*/ 4914900 h 4914900"/>
              <a:gd name="connsiteX3" fmla="*/ 4991100 w 4991100"/>
              <a:gd name="connsiteY3" fmla="*/ 4648200 h 4914900"/>
              <a:gd name="connsiteX4" fmla="*/ 4724400 w 4991100"/>
              <a:gd name="connsiteY4" fmla="*/ 0 h 491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1100" h="4914900">
                <a:moveTo>
                  <a:pt x="4724400" y="0"/>
                </a:moveTo>
                <a:lnTo>
                  <a:pt x="0" y="304800"/>
                </a:lnTo>
                <a:lnTo>
                  <a:pt x="266700" y="4914900"/>
                </a:lnTo>
                <a:lnTo>
                  <a:pt x="4991100" y="4648200"/>
                </a:lnTo>
                <a:lnTo>
                  <a:pt x="4724400" y="0"/>
                </a:lnTo>
                <a:close/>
              </a:path>
            </a:pathLst>
          </a:custGeom>
          <a:solidFill>
            <a:srgbClr val="14C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p:cNvSpPr>
            <a:spLocks noGrp="1"/>
          </p:cNvSpPr>
          <p:nvPr>
            <p:ph type="title"/>
          </p:nvPr>
        </p:nvSpPr>
        <p:spPr>
          <a:xfrm>
            <a:off x="646113" y="254985"/>
            <a:ext cx="11023670" cy="546100"/>
          </a:xfrm>
        </p:spPr>
        <p:txBody>
          <a:bodyPr/>
          <a:lstStyle/>
          <a:p>
            <a:r>
              <a:rPr lang="ru-RU" dirty="0"/>
              <a:t>Каким образом свободный обмен смыслом способствует успеху?</a:t>
            </a:r>
            <a:endParaRPr lang="en-US" dirty="0"/>
          </a:p>
        </p:txBody>
      </p:sp>
      <p:sp>
        <p:nvSpPr>
          <p:cNvPr id="15" name="TextBox 14"/>
          <p:cNvSpPr txBox="1"/>
          <p:nvPr/>
        </p:nvSpPr>
        <p:spPr>
          <a:xfrm>
            <a:off x="658813" y="1861298"/>
            <a:ext cx="4479873" cy="1098831"/>
          </a:xfrm>
          <a:prstGeom prst="rect">
            <a:avLst/>
          </a:prstGeom>
          <a:noFill/>
        </p:spPr>
        <p:txBody>
          <a:bodyPr wrap="square" lIns="0" tIns="0" rIns="0" bIns="0" rtlCol="0">
            <a:noAutofit/>
          </a:bodyPr>
          <a:lstStyle/>
          <a:p>
            <a:pPr>
              <a:lnSpc>
                <a:spcPts val="2000"/>
              </a:lnSpc>
            </a:pPr>
            <a:r>
              <a:rPr lang="ru-RU" sz="1400" dirty="0">
                <a:solidFill>
                  <a:srgbClr val="5D5B6F">
                    <a:alpha val="60000"/>
                  </a:srgbClr>
                </a:solidFill>
                <a:latin typeface="Montserrat Light" panose="00000400000000000000" pitchFamily="2" charset="-18"/>
              </a:rPr>
              <a:t>Каждый из нас вступает в разговор со своим собственным мнением, чувствами, историями и опытом, имеющими отношение к обсуждаемой теме. Эта уникальная комбинация мыслей и эмоций составляет наш личный фонд смысла, который не только служит для нас источником информации, но и управляет всеми нашими эмоциями и действиями.</a:t>
            </a:r>
            <a:endParaRPr lang="en-US" sz="1400" dirty="0">
              <a:solidFill>
                <a:srgbClr val="5D5B6F">
                  <a:alpha val="60000"/>
                </a:srgbClr>
              </a:solidFill>
              <a:latin typeface="Montserrat Light" panose="00000400000000000000" pitchFamily="2" charset="-18"/>
            </a:endParaRPr>
          </a:p>
        </p:txBody>
      </p:sp>
      <p:grpSp>
        <p:nvGrpSpPr>
          <p:cNvPr id="25" name="Group 24"/>
          <p:cNvGrpSpPr/>
          <p:nvPr/>
        </p:nvGrpSpPr>
        <p:grpSpPr>
          <a:xfrm>
            <a:off x="7478713" y="3682796"/>
            <a:ext cx="3455987" cy="899872"/>
            <a:chOff x="7478713" y="1997504"/>
            <a:chExt cx="3455987" cy="899872"/>
          </a:xfrm>
        </p:grpSpPr>
        <p:sp>
          <p:nvSpPr>
            <p:cNvPr id="16" name="TextBox 15"/>
            <p:cNvSpPr txBox="1"/>
            <p:nvPr/>
          </p:nvSpPr>
          <p:spPr>
            <a:xfrm>
              <a:off x="7478713" y="1997504"/>
              <a:ext cx="1830387" cy="243015"/>
            </a:xfrm>
            <a:prstGeom prst="rect">
              <a:avLst/>
            </a:prstGeom>
            <a:noFill/>
          </p:spPr>
          <p:txBody>
            <a:bodyPr wrap="square" lIns="0" tIns="0" rIns="0" bIns="0" rtlCol="0">
              <a:spAutoFit/>
            </a:bodyPr>
            <a:lstStyle/>
            <a:p>
              <a:pPr>
                <a:lnSpc>
                  <a:spcPts val="2000"/>
                </a:lnSpc>
              </a:pPr>
              <a:r>
                <a:rPr lang="ru-RU" sz="1600" dirty="0">
                  <a:solidFill>
                    <a:srgbClr val="14CE9F"/>
                  </a:solidFill>
                  <a:latin typeface="Montserrat SemiBold" panose="00000700000000000000" pitchFamily="2" charset="-18"/>
                </a:rPr>
                <a:t>Безопасность</a:t>
              </a:r>
              <a:endParaRPr lang="en-US" sz="1600" kern="2000" dirty="0">
                <a:solidFill>
                  <a:srgbClr val="14CE9F"/>
                </a:solidFill>
                <a:latin typeface="Montserrat SemiBold" panose="00000700000000000000" pitchFamily="2" charset="-18"/>
              </a:endParaRPr>
            </a:p>
          </p:txBody>
        </p:sp>
        <p:sp>
          <p:nvSpPr>
            <p:cNvPr id="18" name="TextBox 17"/>
            <p:cNvSpPr txBox="1"/>
            <p:nvPr/>
          </p:nvSpPr>
          <p:spPr>
            <a:xfrm>
              <a:off x="7478713" y="2307574"/>
              <a:ext cx="3455987" cy="589802"/>
            </a:xfrm>
            <a:prstGeom prst="rect">
              <a:avLst/>
            </a:prstGeom>
            <a:noFill/>
          </p:spPr>
          <p:txBody>
            <a:bodyPr wrap="square" lIns="0" tIns="0" rIns="0" bIns="0" rtlCol="0">
              <a:noAutofit/>
            </a:bodyPr>
            <a:lstStyle/>
            <a:p>
              <a:pPr>
                <a:lnSpc>
                  <a:spcPts val="2000"/>
                </a:lnSpc>
              </a:pPr>
              <a:r>
                <a:rPr lang="ru-RU" sz="1100" dirty="0">
                  <a:solidFill>
                    <a:srgbClr val="5D5B6F">
                      <a:alpha val="60000"/>
                    </a:srgbClr>
                  </a:solidFill>
                  <a:latin typeface="Montserrat Light" panose="00000400000000000000" pitchFamily="2" charset="-18"/>
                </a:rPr>
                <a:t>Возможность высказать свою точку зрения (даже не совпадающую с собеседником) без страха последующего конфликта или скандала.</a:t>
              </a:r>
              <a:endParaRPr lang="en-US" sz="1100" dirty="0">
                <a:solidFill>
                  <a:srgbClr val="5D5B6F">
                    <a:alpha val="60000"/>
                  </a:srgbClr>
                </a:solidFill>
                <a:latin typeface="Montserrat Light" panose="00000400000000000000" pitchFamily="2" charset="-18"/>
              </a:endParaRPr>
            </a:p>
          </p:txBody>
        </p:sp>
      </p:grpSp>
      <p:cxnSp>
        <p:nvCxnSpPr>
          <p:cNvPr id="19" name="Straight Connector 18"/>
          <p:cNvCxnSpPr/>
          <p:nvPr/>
        </p:nvCxnSpPr>
        <p:spPr>
          <a:xfrm>
            <a:off x="7053311" y="1536700"/>
            <a:ext cx="0" cy="5321300"/>
          </a:xfrm>
          <a:prstGeom prst="line">
            <a:avLst/>
          </a:prstGeom>
          <a:ln>
            <a:solidFill>
              <a:srgbClr val="14CE9F"/>
            </a:solidFill>
          </a:ln>
        </p:spPr>
        <p:style>
          <a:lnRef idx="1">
            <a:schemeClr val="accent1"/>
          </a:lnRef>
          <a:fillRef idx="0">
            <a:schemeClr val="accent1"/>
          </a:fillRef>
          <a:effectRef idx="0">
            <a:schemeClr val="accent1"/>
          </a:effectRef>
          <a:fontRef idx="minor">
            <a:schemeClr val="tx1"/>
          </a:fontRef>
        </p:style>
      </p:cxnSp>
      <p:grpSp>
        <p:nvGrpSpPr>
          <p:cNvPr id="26" name="Group 25"/>
          <p:cNvGrpSpPr/>
          <p:nvPr/>
        </p:nvGrpSpPr>
        <p:grpSpPr>
          <a:xfrm>
            <a:off x="7478713" y="1999274"/>
            <a:ext cx="3694383" cy="934827"/>
            <a:chOff x="7478713" y="3595195"/>
            <a:chExt cx="3455987" cy="871682"/>
          </a:xfrm>
        </p:grpSpPr>
        <p:sp>
          <p:nvSpPr>
            <p:cNvPr id="20" name="TextBox 19"/>
            <p:cNvSpPr txBox="1"/>
            <p:nvPr/>
          </p:nvSpPr>
          <p:spPr>
            <a:xfrm>
              <a:off x="7478713" y="3595195"/>
              <a:ext cx="2858361" cy="243015"/>
            </a:xfrm>
            <a:prstGeom prst="rect">
              <a:avLst/>
            </a:prstGeom>
            <a:noFill/>
          </p:spPr>
          <p:txBody>
            <a:bodyPr wrap="square" lIns="0" tIns="0" rIns="0" bIns="0" rtlCol="0">
              <a:spAutoFit/>
            </a:bodyPr>
            <a:lstStyle/>
            <a:p>
              <a:pPr>
                <a:lnSpc>
                  <a:spcPts val="2000"/>
                </a:lnSpc>
              </a:pPr>
              <a:r>
                <a:rPr lang="ru-RU" sz="1600" dirty="0">
                  <a:solidFill>
                    <a:srgbClr val="14CE9F"/>
                  </a:solidFill>
                  <a:latin typeface="Montserrat SemiBold" panose="00000700000000000000" pitchFamily="2" charset="-18"/>
                </a:rPr>
                <a:t>Обоснованный выбор</a:t>
              </a:r>
              <a:endParaRPr lang="en-US" sz="1600" kern="2000" dirty="0">
                <a:solidFill>
                  <a:srgbClr val="14CE9F"/>
                </a:solidFill>
                <a:latin typeface="Montserrat SemiBold" panose="00000700000000000000" pitchFamily="2" charset="-18"/>
              </a:endParaRPr>
            </a:p>
          </p:txBody>
        </p:sp>
        <p:sp>
          <p:nvSpPr>
            <p:cNvPr id="21" name="TextBox 20"/>
            <p:cNvSpPr txBox="1"/>
            <p:nvPr/>
          </p:nvSpPr>
          <p:spPr>
            <a:xfrm>
              <a:off x="7478713" y="3877075"/>
              <a:ext cx="3455987" cy="589802"/>
            </a:xfrm>
            <a:prstGeom prst="rect">
              <a:avLst/>
            </a:prstGeom>
            <a:noFill/>
          </p:spPr>
          <p:txBody>
            <a:bodyPr wrap="square" lIns="0" tIns="0" rIns="0" bIns="0" rtlCol="0">
              <a:noAutofit/>
            </a:bodyPr>
            <a:lstStyle/>
            <a:p>
              <a:pPr>
                <a:lnSpc>
                  <a:spcPts val="2000"/>
                </a:lnSpc>
              </a:pPr>
              <a:r>
                <a:rPr lang="ru-RU" sz="1100" dirty="0">
                  <a:solidFill>
                    <a:srgbClr val="5D5B6F">
                      <a:alpha val="60000"/>
                    </a:srgbClr>
                  </a:solidFill>
                  <a:latin typeface="Montserrat Light" panose="00000400000000000000" pitchFamily="2" charset="-18"/>
                </a:rPr>
                <a:t>Фонд общего смысла представляет собой нечто вроде группового коэффициента интеллектуального развития. Чем обширнее этот фонд, тем разумнее и осмысленнее будет выбор. </a:t>
              </a:r>
              <a:endParaRPr lang="en-US" sz="1100" dirty="0">
                <a:solidFill>
                  <a:srgbClr val="5D5B6F">
                    <a:alpha val="60000"/>
                  </a:srgbClr>
                </a:solidFill>
                <a:latin typeface="Montserrat Light" panose="00000400000000000000" pitchFamily="2" charset="-18"/>
              </a:endParaRPr>
            </a:p>
          </p:txBody>
        </p:sp>
      </p:grpSp>
      <p:grpSp>
        <p:nvGrpSpPr>
          <p:cNvPr id="27" name="Group 26"/>
          <p:cNvGrpSpPr/>
          <p:nvPr/>
        </p:nvGrpSpPr>
        <p:grpSpPr>
          <a:xfrm>
            <a:off x="7478713" y="5329093"/>
            <a:ext cx="3694382" cy="1019456"/>
            <a:chOff x="7478713" y="5329093"/>
            <a:chExt cx="3455987" cy="871682"/>
          </a:xfrm>
        </p:grpSpPr>
        <p:sp>
          <p:nvSpPr>
            <p:cNvPr id="22" name="TextBox 21"/>
            <p:cNvSpPr txBox="1"/>
            <p:nvPr/>
          </p:nvSpPr>
          <p:spPr>
            <a:xfrm>
              <a:off x="7478713" y="5329093"/>
              <a:ext cx="3093493" cy="243015"/>
            </a:xfrm>
            <a:prstGeom prst="rect">
              <a:avLst/>
            </a:prstGeom>
            <a:noFill/>
          </p:spPr>
          <p:txBody>
            <a:bodyPr wrap="square" lIns="0" tIns="0" rIns="0" bIns="0" rtlCol="0">
              <a:spAutoFit/>
            </a:bodyPr>
            <a:lstStyle/>
            <a:p>
              <a:pPr>
                <a:lnSpc>
                  <a:spcPts val="2000"/>
                </a:lnSpc>
              </a:pPr>
              <a:r>
                <a:rPr lang="ru-RU" sz="1600" dirty="0">
                  <a:solidFill>
                    <a:srgbClr val="14CE9F"/>
                  </a:solidFill>
                  <a:latin typeface="Montserrat SemiBold" panose="00000700000000000000" pitchFamily="2" charset="-18"/>
                </a:rPr>
                <a:t>Энтузиазм в реализации</a:t>
              </a:r>
              <a:endParaRPr lang="en-US" sz="1600" kern="2000" dirty="0">
                <a:solidFill>
                  <a:srgbClr val="14CE9F"/>
                </a:solidFill>
                <a:latin typeface="Montserrat SemiBold" panose="00000700000000000000" pitchFamily="2" charset="-18"/>
              </a:endParaRPr>
            </a:p>
          </p:txBody>
        </p:sp>
        <p:sp>
          <p:nvSpPr>
            <p:cNvPr id="23" name="TextBox 22"/>
            <p:cNvSpPr txBox="1"/>
            <p:nvPr/>
          </p:nvSpPr>
          <p:spPr>
            <a:xfrm>
              <a:off x="7478713" y="5610973"/>
              <a:ext cx="3455987" cy="589802"/>
            </a:xfrm>
            <a:prstGeom prst="rect">
              <a:avLst/>
            </a:prstGeom>
            <a:noFill/>
          </p:spPr>
          <p:txBody>
            <a:bodyPr wrap="square" lIns="0" tIns="0" rIns="0" bIns="0" rtlCol="0">
              <a:noAutofit/>
            </a:bodyPr>
            <a:lstStyle/>
            <a:p>
              <a:pPr>
                <a:lnSpc>
                  <a:spcPts val="2000"/>
                </a:lnSpc>
              </a:pPr>
              <a:r>
                <a:rPr lang="ru-RU" sz="1100" dirty="0">
                  <a:solidFill>
                    <a:srgbClr val="5D5B6F">
                      <a:alpha val="60000"/>
                    </a:srgbClr>
                  </a:solidFill>
                  <a:latin typeface="Montserrat Light" panose="00000400000000000000" pitchFamily="2" charset="-18"/>
                </a:rPr>
                <a:t>Т.к. смысл общий и им обмениваются охотно и открыто, потом люди с гораздо большей готовностью, энтузиазмом и единодушием работают над реализацией принятых решений. </a:t>
              </a:r>
              <a:endParaRPr lang="en-US" sz="1100" dirty="0">
                <a:solidFill>
                  <a:srgbClr val="5D5B6F">
                    <a:alpha val="60000"/>
                  </a:srgbClr>
                </a:solidFill>
                <a:latin typeface="Montserrat Light" panose="00000400000000000000" pitchFamily="2" charset="-18"/>
              </a:endParaRPr>
            </a:p>
          </p:txBody>
        </p:sp>
      </p:grpSp>
      <p:grpSp>
        <p:nvGrpSpPr>
          <p:cNvPr id="29" name="Group 28"/>
          <p:cNvGrpSpPr/>
          <p:nvPr/>
        </p:nvGrpSpPr>
        <p:grpSpPr>
          <a:xfrm>
            <a:off x="6910436" y="1982869"/>
            <a:ext cx="285750" cy="285750"/>
            <a:chOff x="5838825" y="6267450"/>
            <a:chExt cx="285750" cy="285750"/>
          </a:xfrm>
        </p:grpSpPr>
        <p:sp>
          <p:nvSpPr>
            <p:cNvPr id="30" name="Oval 29"/>
            <p:cNvSpPr/>
            <p:nvPr/>
          </p:nvSpPr>
          <p:spPr>
            <a:xfrm>
              <a:off x="5838825" y="6267450"/>
              <a:ext cx="285750" cy="285750"/>
            </a:xfrm>
            <a:prstGeom prst="ellipse">
              <a:avLst/>
            </a:prstGeom>
            <a:solidFill>
              <a:srgbClr val="14CE9F"/>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14"/>
            <p:cNvSpPr/>
            <p:nvPr/>
          </p:nvSpPr>
          <p:spPr>
            <a:xfrm rot="18900000">
              <a:off x="5929377" y="6339142"/>
              <a:ext cx="104646" cy="104082"/>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cap="rnd">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p:cNvGrpSpPr/>
          <p:nvPr/>
        </p:nvGrpSpPr>
        <p:grpSpPr>
          <a:xfrm>
            <a:off x="6910436" y="3630043"/>
            <a:ext cx="285750" cy="285750"/>
            <a:chOff x="5838825" y="6267450"/>
            <a:chExt cx="285750" cy="285750"/>
          </a:xfrm>
        </p:grpSpPr>
        <p:sp>
          <p:nvSpPr>
            <p:cNvPr id="33" name="Oval 32"/>
            <p:cNvSpPr/>
            <p:nvPr/>
          </p:nvSpPr>
          <p:spPr>
            <a:xfrm>
              <a:off x="5838825" y="6267450"/>
              <a:ext cx="285750" cy="285750"/>
            </a:xfrm>
            <a:prstGeom prst="ellipse">
              <a:avLst/>
            </a:prstGeom>
            <a:solidFill>
              <a:srgbClr val="14CE9F"/>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14"/>
            <p:cNvSpPr/>
            <p:nvPr/>
          </p:nvSpPr>
          <p:spPr>
            <a:xfrm rot="18900000">
              <a:off x="5929377" y="6339142"/>
              <a:ext cx="104646" cy="104082"/>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cap="rnd">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5" name="Group 34"/>
          <p:cNvGrpSpPr/>
          <p:nvPr/>
        </p:nvGrpSpPr>
        <p:grpSpPr>
          <a:xfrm>
            <a:off x="6910436" y="5343622"/>
            <a:ext cx="285750" cy="285750"/>
            <a:chOff x="5838825" y="6267450"/>
            <a:chExt cx="285750" cy="285750"/>
          </a:xfrm>
        </p:grpSpPr>
        <p:sp>
          <p:nvSpPr>
            <p:cNvPr id="36" name="Oval 35"/>
            <p:cNvSpPr/>
            <p:nvPr/>
          </p:nvSpPr>
          <p:spPr>
            <a:xfrm>
              <a:off x="5838825" y="6267450"/>
              <a:ext cx="285750" cy="285750"/>
            </a:xfrm>
            <a:prstGeom prst="ellipse">
              <a:avLst/>
            </a:prstGeom>
            <a:solidFill>
              <a:srgbClr val="14CE9F"/>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14"/>
            <p:cNvSpPr/>
            <p:nvPr/>
          </p:nvSpPr>
          <p:spPr>
            <a:xfrm rot="18900000">
              <a:off x="5929377" y="6339142"/>
              <a:ext cx="104646" cy="104082"/>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cap="rnd">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7" name="Picture 46"/>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646113" y="4484181"/>
            <a:ext cx="4737100" cy="4737100"/>
          </a:xfrm>
          <a:custGeom>
            <a:avLst/>
            <a:gdLst>
              <a:gd name="connsiteX0" fmla="*/ 759199 w 4737100"/>
              <a:gd name="connsiteY0" fmla="*/ 759199 h 4737100"/>
              <a:gd name="connsiteX1" fmla="*/ 759199 w 4737100"/>
              <a:gd name="connsiteY1" fmla="*/ 3977901 h 4737100"/>
              <a:gd name="connsiteX2" fmla="*/ 3977901 w 4737100"/>
              <a:gd name="connsiteY2" fmla="*/ 3977901 h 4737100"/>
              <a:gd name="connsiteX3" fmla="*/ 3977901 w 4737100"/>
              <a:gd name="connsiteY3" fmla="*/ 759199 h 4737100"/>
              <a:gd name="connsiteX4" fmla="*/ 0 w 4737100"/>
              <a:gd name="connsiteY4" fmla="*/ 0 h 4737100"/>
              <a:gd name="connsiteX5" fmla="*/ 4737100 w 4737100"/>
              <a:gd name="connsiteY5" fmla="*/ 0 h 4737100"/>
              <a:gd name="connsiteX6" fmla="*/ 4737100 w 4737100"/>
              <a:gd name="connsiteY6" fmla="*/ 4737100 h 4737100"/>
              <a:gd name="connsiteX7" fmla="*/ 0 w 4737100"/>
              <a:gd name="connsiteY7" fmla="*/ 4737100 h 473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7100" h="4737100">
                <a:moveTo>
                  <a:pt x="759199" y="759199"/>
                </a:moveTo>
                <a:lnTo>
                  <a:pt x="759199" y="3977901"/>
                </a:lnTo>
                <a:lnTo>
                  <a:pt x="3977901" y="3977901"/>
                </a:lnTo>
                <a:lnTo>
                  <a:pt x="3977901" y="759199"/>
                </a:lnTo>
                <a:close/>
                <a:moveTo>
                  <a:pt x="0" y="0"/>
                </a:moveTo>
                <a:lnTo>
                  <a:pt x="4737100" y="0"/>
                </a:lnTo>
                <a:lnTo>
                  <a:pt x="4737100" y="4737100"/>
                </a:lnTo>
                <a:lnTo>
                  <a:pt x="0" y="4737100"/>
                </a:lnTo>
                <a:close/>
              </a:path>
            </a:pathLst>
          </a:custGeom>
        </p:spPr>
      </p:pic>
      <p:sp>
        <p:nvSpPr>
          <p:cNvPr id="49" name="TextBox 48"/>
          <p:cNvSpPr txBox="1"/>
          <p:nvPr/>
        </p:nvSpPr>
        <p:spPr>
          <a:xfrm>
            <a:off x="2006997" y="6200775"/>
            <a:ext cx="2015331" cy="475900"/>
          </a:xfrm>
          <a:prstGeom prst="rect">
            <a:avLst/>
          </a:prstGeom>
          <a:noFill/>
        </p:spPr>
        <p:txBody>
          <a:bodyPr wrap="square" lIns="0" tIns="0" rIns="0" bIns="0" rtlCol="0" anchor="t">
            <a:spAutoFit/>
          </a:bodyPr>
          <a:lstStyle/>
          <a:p>
            <a:pPr algn="ctr">
              <a:lnSpc>
                <a:spcPts val="2000"/>
              </a:lnSpc>
            </a:pPr>
            <a:r>
              <a:rPr lang="en-US" sz="8000" dirty="0">
                <a:solidFill>
                  <a:schemeClr val="bg1"/>
                </a:solidFill>
                <a:latin typeface="Gabriela" charset="0"/>
                <a:ea typeface="Gabriela" charset="0"/>
                <a:cs typeface="Gabriela" charset="0"/>
              </a:rPr>
              <a:t>01</a:t>
            </a:r>
            <a:endParaRPr lang="en-US" sz="8000" kern="2000" dirty="0">
              <a:solidFill>
                <a:schemeClr val="bg1"/>
              </a:solidFill>
              <a:latin typeface="Gabriela" charset="0"/>
              <a:ea typeface="Gabriela" charset="0"/>
              <a:cs typeface="Gabriela" charset="0"/>
            </a:endParaRPr>
          </a:p>
        </p:txBody>
      </p:sp>
      <p:sp>
        <p:nvSpPr>
          <p:cNvPr id="2" name="TextBox 1">
            <a:extLst>
              <a:ext uri="{FF2B5EF4-FFF2-40B4-BE49-F238E27FC236}">
                <a16:creationId xmlns:a16="http://schemas.microsoft.com/office/drawing/2014/main" id="{2252344E-9A20-4276-6362-A3AEEEDD6E2D}"/>
              </a:ext>
            </a:extLst>
          </p:cNvPr>
          <p:cNvSpPr txBox="1"/>
          <p:nvPr/>
        </p:nvSpPr>
        <p:spPr>
          <a:xfrm>
            <a:off x="10952628" y="3466725"/>
            <a:ext cx="506599" cy="1569660"/>
          </a:xfrm>
          <a:prstGeom prst="rect">
            <a:avLst/>
          </a:prstGeom>
          <a:noFill/>
        </p:spPr>
        <p:txBody>
          <a:bodyPr wrap="square">
            <a:spAutoFit/>
          </a:bodyPr>
          <a:lstStyle/>
          <a:p>
            <a:r>
              <a:rPr lang="ru-RU" sz="9600" dirty="0">
                <a:solidFill>
                  <a:srgbClr val="C00000"/>
                </a:solidFill>
                <a:latin typeface="Gabriela" panose="00000500000000000000" pitchFamily="2" charset="0"/>
              </a:rPr>
              <a:t>!</a:t>
            </a:r>
            <a:endParaRPr lang="en-US" sz="9600" dirty="0">
              <a:solidFill>
                <a:srgbClr val="C00000"/>
              </a:solidFill>
            </a:endParaRPr>
          </a:p>
        </p:txBody>
      </p:sp>
    </p:spTree>
    <p:extLst>
      <p:ext uri="{BB962C8B-B14F-4D97-AF65-F5344CB8AC3E}">
        <p14:creationId xmlns:p14="http://schemas.microsoft.com/office/powerpoint/2010/main" val="424988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p:cNvSpPr/>
          <p:nvPr/>
        </p:nvSpPr>
        <p:spPr>
          <a:xfrm>
            <a:off x="0" y="69973"/>
            <a:ext cx="12128500" cy="3907796"/>
          </a:xfrm>
          <a:custGeom>
            <a:avLst/>
            <a:gdLst>
              <a:gd name="connsiteX0" fmla="*/ 0 w 12128500"/>
              <a:gd name="connsiteY0" fmla="*/ 152400 h 3987800"/>
              <a:gd name="connsiteX1" fmla="*/ 177800 w 12128500"/>
              <a:gd name="connsiteY1" fmla="*/ 3987800 h 3987800"/>
              <a:gd name="connsiteX2" fmla="*/ 12128500 w 12128500"/>
              <a:gd name="connsiteY2" fmla="*/ 3835400 h 3987800"/>
              <a:gd name="connsiteX3" fmla="*/ 11874500 w 12128500"/>
              <a:gd name="connsiteY3" fmla="*/ 0 h 3987800"/>
              <a:gd name="connsiteX4" fmla="*/ 0 w 12128500"/>
              <a:gd name="connsiteY4" fmla="*/ 152400 h 398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28500" h="3987800">
                <a:moveTo>
                  <a:pt x="0" y="152400"/>
                </a:moveTo>
                <a:lnTo>
                  <a:pt x="177800" y="3987800"/>
                </a:lnTo>
                <a:lnTo>
                  <a:pt x="12128500" y="3835400"/>
                </a:lnTo>
                <a:lnTo>
                  <a:pt x="11874500" y="0"/>
                </a:lnTo>
                <a:lnTo>
                  <a:pt x="0" y="152400"/>
                </a:lnTo>
                <a:close/>
              </a:path>
            </a:pathLst>
          </a:custGeom>
          <a:solidFill>
            <a:srgbClr val="14C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6" name="Object 5"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TextBox 3"/>
          <p:cNvSpPr txBox="1"/>
          <p:nvPr/>
        </p:nvSpPr>
        <p:spPr>
          <a:xfrm>
            <a:off x="692684" y="3847802"/>
            <a:ext cx="10872788" cy="515407"/>
          </a:xfrm>
          <a:prstGeom prst="rect">
            <a:avLst/>
          </a:prstGeom>
          <a:noFill/>
          <a:ln>
            <a:noFill/>
          </a:ln>
          <a:effectLst/>
        </p:spPr>
        <p:txBody>
          <a:bodyPr wrap="square" lIns="0" tIns="0" rIns="0" bIns="0" rtlCol="0" anchor="b">
            <a:noAutofit/>
          </a:bodyPr>
          <a:lstStyle/>
          <a:p>
            <a:pPr algn="ctr"/>
            <a:r>
              <a:rPr lang="ru-RU" sz="2800" dirty="0">
                <a:solidFill>
                  <a:srgbClr val="14CE9F"/>
                </a:solidFill>
                <a:latin typeface="Gabriela" panose="00000500000000000000" pitchFamily="2" charset="0"/>
              </a:rPr>
              <a:t>Решение</a:t>
            </a:r>
            <a:endParaRPr lang="en-US" sz="2800" dirty="0">
              <a:solidFill>
                <a:srgbClr val="14CE9F"/>
              </a:solidFill>
              <a:latin typeface="Gabriela" panose="00000500000000000000" pitchFamily="2" charset="0"/>
            </a:endParaRPr>
          </a:p>
        </p:txBody>
      </p:sp>
      <p:sp>
        <p:nvSpPr>
          <p:cNvPr id="5" name="TextBox 4"/>
          <p:cNvSpPr txBox="1"/>
          <p:nvPr/>
        </p:nvSpPr>
        <p:spPr>
          <a:xfrm>
            <a:off x="81888" y="4521367"/>
            <a:ext cx="11969087" cy="2291718"/>
          </a:xfrm>
          <a:prstGeom prst="rect">
            <a:avLst/>
          </a:prstGeom>
          <a:noFill/>
        </p:spPr>
        <p:txBody>
          <a:bodyPr wrap="square" lIns="0" tIns="0" rIns="0" bIns="0" rtlCol="0">
            <a:spAutoFit/>
          </a:bodyPr>
          <a:lstStyle/>
          <a:p>
            <a:pPr marL="285750" indent="-285750">
              <a:lnSpc>
                <a:spcPts val="2000"/>
              </a:lnSpc>
              <a:buFont typeface="Wingdings" panose="05000000000000000000" pitchFamily="2" charset="2"/>
              <a:buChar char="§"/>
            </a:pPr>
            <a:r>
              <a:rPr lang="ru-RU" sz="1500" dirty="0">
                <a:solidFill>
                  <a:srgbClr val="5D5B6F">
                    <a:alpha val="60000"/>
                  </a:srgbClr>
                </a:solidFill>
                <a:latin typeface="Montserrat Light" panose="00000400000000000000" pitchFamily="2" charset="-18"/>
              </a:rPr>
              <a:t>Перечислите всех, кто желает принять участие в процессе принятия решения, а также тех, кого оно затронет. Это и есть потенциальные кандидаты. Не привлекайте тех, кого итог не интересует. </a:t>
            </a:r>
          </a:p>
          <a:p>
            <a:pPr marL="285750" indent="-285750">
              <a:lnSpc>
                <a:spcPts val="2000"/>
              </a:lnSpc>
              <a:buFont typeface="Wingdings" panose="05000000000000000000" pitchFamily="2" charset="2"/>
              <a:buChar char="§"/>
            </a:pPr>
            <a:r>
              <a:rPr lang="ru-RU" sz="1500" dirty="0">
                <a:solidFill>
                  <a:srgbClr val="5D5B6F">
                    <a:alpha val="60000"/>
                  </a:srgbClr>
                </a:solidFill>
                <a:latin typeface="Montserrat Light" panose="00000400000000000000" pitchFamily="2" charset="-18"/>
              </a:rPr>
              <a:t>Определите, кто имеет опыт и знания, необходимые для того, чтобы принять наилучшее решение, и поощряйте их к участию в обсуждении. Старайтесь не привлекать тех, кто вряд ли предоставит новую и полезную информацию. </a:t>
            </a:r>
          </a:p>
          <a:p>
            <a:pPr marL="285750" indent="-285750">
              <a:lnSpc>
                <a:spcPts val="2000"/>
              </a:lnSpc>
              <a:buFont typeface="Wingdings" panose="05000000000000000000" pitchFamily="2" charset="2"/>
              <a:buChar char="§"/>
            </a:pPr>
            <a:r>
              <a:rPr lang="ru-RU" sz="1500" dirty="0">
                <a:solidFill>
                  <a:srgbClr val="5D5B6F">
                    <a:alpha val="60000"/>
                  </a:srgbClr>
                </a:solidFill>
                <a:latin typeface="Montserrat Light" panose="00000400000000000000" pitchFamily="2" charset="-18"/>
              </a:rPr>
              <a:t>Подумайте, чье сотрудничество в форме власти или влияния пригодится вам при реализации принятого решения. Лучше сразу привлечь этих людей к участию, чем потом, неприятно удивив их своим решением, пострадать от открытого неприятия и сопротивления. </a:t>
            </a:r>
          </a:p>
          <a:p>
            <a:pPr marL="285750" indent="-285750">
              <a:lnSpc>
                <a:spcPts val="2000"/>
              </a:lnSpc>
              <a:buFont typeface="Wingdings" panose="05000000000000000000" pitchFamily="2" charset="2"/>
              <a:buChar char="§"/>
            </a:pPr>
            <a:r>
              <a:rPr lang="ru-RU" sz="1500" dirty="0">
                <a:solidFill>
                  <a:srgbClr val="5D5B6F">
                    <a:alpha val="60000"/>
                  </a:srgbClr>
                </a:solidFill>
                <a:latin typeface="Montserrat Light" panose="00000400000000000000" pitchFamily="2" charset="-18"/>
              </a:rPr>
              <a:t>Старайтесь приглашать для обсуждения как можно меньше людей, но ни в коем случае не в ущерб качеству решения и поддержке его реализации. </a:t>
            </a:r>
          </a:p>
        </p:txBody>
      </p:sp>
      <p:sp>
        <p:nvSpPr>
          <p:cNvPr id="10" name="Rectangle 9"/>
          <p:cNvSpPr/>
          <p:nvPr/>
        </p:nvSpPr>
        <p:spPr>
          <a:xfrm>
            <a:off x="5529223" y="4385314"/>
            <a:ext cx="1133554" cy="61873"/>
          </a:xfrm>
          <a:prstGeom prst="rect">
            <a:avLst/>
          </a:prstGeom>
          <a:gradFill>
            <a:gsLst>
              <a:gs pos="77000">
                <a:srgbClr val="14CE9F"/>
              </a:gs>
              <a:gs pos="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
        <p:nvSpPr>
          <p:cNvPr id="8" name="Freeform 7"/>
          <p:cNvSpPr/>
          <p:nvPr/>
        </p:nvSpPr>
        <p:spPr>
          <a:xfrm>
            <a:off x="11025987" y="3775979"/>
            <a:ext cx="486562" cy="311547"/>
          </a:xfrm>
          <a:custGeom>
            <a:avLst/>
            <a:gdLst>
              <a:gd name="connsiteX0" fmla="*/ 6150209 w 7230006"/>
              <a:gd name="connsiteY0" fmla="*/ 1323803 h 4629393"/>
              <a:gd name="connsiteX1" fmla="*/ 6727342 w 7230006"/>
              <a:gd name="connsiteY1" fmla="*/ 1453798 h 4629393"/>
              <a:gd name="connsiteX2" fmla="*/ 7099686 w 7230006"/>
              <a:gd name="connsiteY2" fmla="*/ 1788071 h 4629393"/>
              <a:gd name="connsiteX3" fmla="*/ 7211389 w 7230006"/>
              <a:gd name="connsiteY3" fmla="*/ 2252340 h 4629393"/>
              <a:gd name="connsiteX4" fmla="*/ 7081069 w 7230006"/>
              <a:gd name="connsiteY4" fmla="*/ 2753749 h 4629393"/>
              <a:gd name="connsiteX5" fmla="*/ 6652873 w 7230006"/>
              <a:gd name="connsiteY5" fmla="*/ 3162305 h 4629393"/>
              <a:gd name="connsiteX6" fmla="*/ 6001272 w 7230006"/>
              <a:gd name="connsiteY6" fmla="*/ 3310871 h 4629393"/>
              <a:gd name="connsiteX7" fmla="*/ 5554459 w 7230006"/>
              <a:gd name="connsiteY7" fmla="*/ 3236588 h 4629393"/>
              <a:gd name="connsiteX8" fmla="*/ 5312436 w 7230006"/>
              <a:gd name="connsiteY8" fmla="*/ 3013740 h 4629393"/>
              <a:gd name="connsiteX9" fmla="*/ 5349670 w 7230006"/>
              <a:gd name="connsiteY9" fmla="*/ 2920886 h 4629393"/>
              <a:gd name="connsiteX10" fmla="*/ 5405522 w 7230006"/>
              <a:gd name="connsiteY10" fmla="*/ 2883745 h 4629393"/>
              <a:gd name="connsiteX11" fmla="*/ 5535842 w 7230006"/>
              <a:gd name="connsiteY11" fmla="*/ 2920886 h 4629393"/>
              <a:gd name="connsiteX12" fmla="*/ 5815100 w 7230006"/>
              <a:gd name="connsiteY12" fmla="*/ 2958027 h 4629393"/>
              <a:gd name="connsiteX13" fmla="*/ 6410850 w 7230006"/>
              <a:gd name="connsiteY13" fmla="*/ 2753749 h 4629393"/>
              <a:gd name="connsiteX14" fmla="*/ 6615639 w 7230006"/>
              <a:gd name="connsiteY14" fmla="*/ 2233769 h 4629393"/>
              <a:gd name="connsiteX15" fmla="*/ 6466701 w 7230006"/>
              <a:gd name="connsiteY15" fmla="*/ 1806642 h 4629393"/>
              <a:gd name="connsiteX16" fmla="*/ 6019889 w 7230006"/>
              <a:gd name="connsiteY16" fmla="*/ 1639506 h 4629393"/>
              <a:gd name="connsiteX17" fmla="*/ 5386905 w 7230006"/>
              <a:gd name="connsiteY17" fmla="*/ 1992349 h 4629393"/>
              <a:gd name="connsiteX18" fmla="*/ 5163499 w 7230006"/>
              <a:gd name="connsiteY18" fmla="*/ 3013740 h 4629393"/>
              <a:gd name="connsiteX19" fmla="*/ 5386905 w 7230006"/>
              <a:gd name="connsiteY19" fmla="*/ 3886564 h 4629393"/>
              <a:gd name="connsiteX20" fmla="*/ 6094358 w 7230006"/>
              <a:gd name="connsiteY20" fmla="*/ 4202266 h 4629393"/>
              <a:gd name="connsiteX21" fmla="*/ 7006600 w 7230006"/>
              <a:gd name="connsiteY21" fmla="*/ 3849422 h 4629393"/>
              <a:gd name="connsiteX22" fmla="*/ 7081069 w 7230006"/>
              <a:gd name="connsiteY22" fmla="*/ 3830852 h 4629393"/>
              <a:gd name="connsiteX23" fmla="*/ 7174155 w 7230006"/>
              <a:gd name="connsiteY23" fmla="*/ 3886564 h 4629393"/>
              <a:gd name="connsiteX24" fmla="*/ 7230006 w 7230006"/>
              <a:gd name="connsiteY24" fmla="*/ 4016559 h 4629393"/>
              <a:gd name="connsiteX25" fmla="*/ 7211389 w 7230006"/>
              <a:gd name="connsiteY25" fmla="*/ 4072271 h 4629393"/>
              <a:gd name="connsiteX26" fmla="*/ 6652873 w 7230006"/>
              <a:gd name="connsiteY26" fmla="*/ 4480827 h 4629393"/>
              <a:gd name="connsiteX27" fmla="*/ 5964037 w 7230006"/>
              <a:gd name="connsiteY27" fmla="*/ 4629393 h 4629393"/>
              <a:gd name="connsiteX28" fmla="*/ 5200733 w 7230006"/>
              <a:gd name="connsiteY28" fmla="*/ 4425115 h 4629393"/>
              <a:gd name="connsiteX29" fmla="*/ 4679452 w 7230006"/>
              <a:gd name="connsiteY29" fmla="*/ 3849422 h 4629393"/>
              <a:gd name="connsiteX30" fmla="*/ 4511897 w 7230006"/>
              <a:gd name="connsiteY30" fmla="*/ 3013740 h 4629393"/>
              <a:gd name="connsiteX31" fmla="*/ 4698069 w 7230006"/>
              <a:gd name="connsiteY31" fmla="*/ 2122345 h 4629393"/>
              <a:gd name="connsiteX32" fmla="*/ 5275202 w 7230006"/>
              <a:gd name="connsiteY32" fmla="*/ 1528081 h 4629393"/>
              <a:gd name="connsiteX33" fmla="*/ 6150209 w 7230006"/>
              <a:gd name="connsiteY33" fmla="*/ 1323803 h 4629393"/>
              <a:gd name="connsiteX34" fmla="*/ 185688 w 7230006"/>
              <a:gd name="connsiteY34" fmla="*/ 0 h 4629393"/>
              <a:gd name="connsiteX35" fmla="*/ 1689760 w 7230006"/>
              <a:gd name="connsiteY35" fmla="*/ 0 h 4629393"/>
              <a:gd name="connsiteX36" fmla="*/ 1764035 w 7230006"/>
              <a:gd name="connsiteY36" fmla="*/ 223053 h 4629393"/>
              <a:gd name="connsiteX37" fmla="*/ 1615485 w 7230006"/>
              <a:gd name="connsiteY37" fmla="*/ 260228 h 4629393"/>
              <a:gd name="connsiteX38" fmla="*/ 1374090 w 7230006"/>
              <a:gd name="connsiteY38" fmla="*/ 520456 h 4629393"/>
              <a:gd name="connsiteX39" fmla="*/ 1504072 w 7230006"/>
              <a:gd name="connsiteY39" fmla="*/ 892210 h 4629393"/>
              <a:gd name="connsiteX40" fmla="*/ 2153979 w 7230006"/>
              <a:gd name="connsiteY40" fmla="*/ 1821594 h 4629393"/>
              <a:gd name="connsiteX41" fmla="*/ 2803887 w 7230006"/>
              <a:gd name="connsiteY41" fmla="*/ 855034 h 4629393"/>
              <a:gd name="connsiteX42" fmla="*/ 2915299 w 7230006"/>
              <a:gd name="connsiteY42" fmla="*/ 650570 h 4629393"/>
              <a:gd name="connsiteX43" fmla="*/ 2933868 w 7230006"/>
              <a:gd name="connsiteY43" fmla="*/ 501868 h 4629393"/>
              <a:gd name="connsiteX44" fmla="*/ 2859593 w 7230006"/>
              <a:gd name="connsiteY44" fmla="*/ 223053 h 4629393"/>
              <a:gd name="connsiteX45" fmla="*/ 2803887 w 7230006"/>
              <a:gd name="connsiteY45" fmla="*/ 92939 h 4629393"/>
              <a:gd name="connsiteX46" fmla="*/ 2915299 w 7230006"/>
              <a:gd name="connsiteY46" fmla="*/ 0 h 4629393"/>
              <a:gd name="connsiteX47" fmla="*/ 4085133 w 7230006"/>
              <a:gd name="connsiteY47" fmla="*/ 0 h 4629393"/>
              <a:gd name="connsiteX48" fmla="*/ 4159408 w 7230006"/>
              <a:gd name="connsiteY48" fmla="*/ 223053 h 4629393"/>
              <a:gd name="connsiteX49" fmla="*/ 4010858 w 7230006"/>
              <a:gd name="connsiteY49" fmla="*/ 260228 h 4629393"/>
              <a:gd name="connsiteX50" fmla="*/ 3732326 w 7230006"/>
              <a:gd name="connsiteY50" fmla="*/ 371754 h 4629393"/>
              <a:gd name="connsiteX51" fmla="*/ 3528069 w 7230006"/>
              <a:gd name="connsiteY51" fmla="*/ 594806 h 4629393"/>
              <a:gd name="connsiteX52" fmla="*/ 2413942 w 7230006"/>
              <a:gd name="connsiteY52" fmla="*/ 2193348 h 4629393"/>
              <a:gd name="connsiteX53" fmla="*/ 3546638 w 7230006"/>
              <a:gd name="connsiteY53" fmla="*/ 3810478 h 4629393"/>
              <a:gd name="connsiteX54" fmla="*/ 3825170 w 7230006"/>
              <a:gd name="connsiteY54" fmla="*/ 4163644 h 4629393"/>
              <a:gd name="connsiteX55" fmla="*/ 4103702 w 7230006"/>
              <a:gd name="connsiteY55" fmla="*/ 4442460 h 4629393"/>
              <a:gd name="connsiteX56" fmla="*/ 4010858 w 7230006"/>
              <a:gd name="connsiteY56" fmla="*/ 4535398 h 4629393"/>
              <a:gd name="connsiteX57" fmla="*/ 2525355 w 7230006"/>
              <a:gd name="connsiteY57" fmla="*/ 4535398 h 4629393"/>
              <a:gd name="connsiteX58" fmla="*/ 2451080 w 7230006"/>
              <a:gd name="connsiteY58" fmla="*/ 4312346 h 4629393"/>
              <a:gd name="connsiteX59" fmla="*/ 2599630 w 7230006"/>
              <a:gd name="connsiteY59" fmla="*/ 4275170 h 4629393"/>
              <a:gd name="connsiteX60" fmla="*/ 2841024 w 7230006"/>
              <a:gd name="connsiteY60" fmla="*/ 4014943 h 4629393"/>
              <a:gd name="connsiteX61" fmla="*/ 2692474 w 7230006"/>
              <a:gd name="connsiteY61" fmla="*/ 3643189 h 4629393"/>
              <a:gd name="connsiteX62" fmla="*/ 2005429 w 7230006"/>
              <a:gd name="connsiteY62" fmla="*/ 2676628 h 4629393"/>
              <a:gd name="connsiteX63" fmla="*/ 1336953 w 7230006"/>
              <a:gd name="connsiteY63" fmla="*/ 3680364 h 4629393"/>
              <a:gd name="connsiteX64" fmla="*/ 1244109 w 7230006"/>
              <a:gd name="connsiteY64" fmla="*/ 3884829 h 4629393"/>
              <a:gd name="connsiteX65" fmla="*/ 1206971 w 7230006"/>
              <a:gd name="connsiteY65" fmla="*/ 4033530 h 4629393"/>
              <a:gd name="connsiteX66" fmla="*/ 1299815 w 7230006"/>
              <a:gd name="connsiteY66" fmla="*/ 4312346 h 4629393"/>
              <a:gd name="connsiteX67" fmla="*/ 1355522 w 7230006"/>
              <a:gd name="connsiteY67" fmla="*/ 4442460 h 4629393"/>
              <a:gd name="connsiteX68" fmla="*/ 1225540 w 7230006"/>
              <a:gd name="connsiteY68" fmla="*/ 4535398 h 4629393"/>
              <a:gd name="connsiteX69" fmla="*/ 74275 w 7230006"/>
              <a:gd name="connsiteY69" fmla="*/ 4535398 h 4629393"/>
              <a:gd name="connsiteX70" fmla="*/ 0 w 7230006"/>
              <a:gd name="connsiteY70" fmla="*/ 4312346 h 4629393"/>
              <a:gd name="connsiteX71" fmla="*/ 129982 w 7230006"/>
              <a:gd name="connsiteY71" fmla="*/ 4275170 h 4629393"/>
              <a:gd name="connsiteX72" fmla="*/ 408514 w 7230006"/>
              <a:gd name="connsiteY72" fmla="*/ 4163644 h 4629393"/>
              <a:gd name="connsiteX73" fmla="*/ 631339 w 7230006"/>
              <a:gd name="connsiteY73" fmla="*/ 3940592 h 4629393"/>
              <a:gd name="connsiteX74" fmla="*/ 1764035 w 7230006"/>
              <a:gd name="connsiteY74" fmla="*/ 2304875 h 4629393"/>
              <a:gd name="connsiteX75" fmla="*/ 687045 w 7230006"/>
              <a:gd name="connsiteY75" fmla="*/ 780683 h 4629393"/>
              <a:gd name="connsiteX76" fmla="*/ 111413 w 7230006"/>
              <a:gd name="connsiteY76" fmla="*/ 92939 h 4629393"/>
              <a:gd name="connsiteX77" fmla="*/ 185688 w 7230006"/>
              <a:gd name="connsiteY77" fmla="*/ 0 h 4629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7230006" h="4629393">
                <a:moveTo>
                  <a:pt x="6150209" y="1323803"/>
                </a:moveTo>
                <a:cubicBezTo>
                  <a:pt x="6373615" y="1323803"/>
                  <a:pt x="6578405" y="1360945"/>
                  <a:pt x="6727342" y="1453798"/>
                </a:cubicBezTo>
                <a:cubicBezTo>
                  <a:pt x="6894897" y="1528081"/>
                  <a:pt x="7025217" y="1639506"/>
                  <a:pt x="7099686" y="1788071"/>
                </a:cubicBezTo>
                <a:cubicBezTo>
                  <a:pt x="7174155" y="1936637"/>
                  <a:pt x="7211389" y="2085203"/>
                  <a:pt x="7211389" y="2252340"/>
                </a:cubicBezTo>
                <a:cubicBezTo>
                  <a:pt x="7211389" y="2419476"/>
                  <a:pt x="7174155" y="2586613"/>
                  <a:pt x="7081069" y="2753749"/>
                </a:cubicBezTo>
                <a:cubicBezTo>
                  <a:pt x="6987983" y="2920886"/>
                  <a:pt x="6839045" y="3050881"/>
                  <a:pt x="6652873" y="3162305"/>
                </a:cubicBezTo>
                <a:cubicBezTo>
                  <a:pt x="6485319" y="3255159"/>
                  <a:pt x="6261912" y="3310871"/>
                  <a:pt x="6001272" y="3310871"/>
                </a:cubicBezTo>
                <a:cubicBezTo>
                  <a:pt x="5870951" y="3310871"/>
                  <a:pt x="5722014" y="3292301"/>
                  <a:pt x="5554459" y="3236588"/>
                </a:cubicBezTo>
                <a:cubicBezTo>
                  <a:pt x="5386905" y="3180876"/>
                  <a:pt x="5312436" y="3106593"/>
                  <a:pt x="5312436" y="3013740"/>
                </a:cubicBezTo>
                <a:cubicBezTo>
                  <a:pt x="5312436" y="2976598"/>
                  <a:pt x="5331053" y="2958027"/>
                  <a:pt x="5349670" y="2920886"/>
                </a:cubicBezTo>
                <a:cubicBezTo>
                  <a:pt x="5368287" y="2883745"/>
                  <a:pt x="5386905" y="2883745"/>
                  <a:pt x="5405522" y="2883745"/>
                </a:cubicBezTo>
                <a:cubicBezTo>
                  <a:pt x="5424139" y="2883745"/>
                  <a:pt x="5461373" y="2883745"/>
                  <a:pt x="5535842" y="2920886"/>
                </a:cubicBezTo>
                <a:cubicBezTo>
                  <a:pt x="5610311" y="2939457"/>
                  <a:pt x="5703397" y="2958027"/>
                  <a:pt x="5815100" y="2958027"/>
                </a:cubicBezTo>
                <a:cubicBezTo>
                  <a:pt x="6075741" y="2958027"/>
                  <a:pt x="6261912" y="2883745"/>
                  <a:pt x="6410850" y="2753749"/>
                </a:cubicBezTo>
                <a:cubicBezTo>
                  <a:pt x="6541170" y="2605184"/>
                  <a:pt x="6615639" y="2438047"/>
                  <a:pt x="6615639" y="2233769"/>
                </a:cubicBezTo>
                <a:cubicBezTo>
                  <a:pt x="6615639" y="2085203"/>
                  <a:pt x="6559787" y="1936637"/>
                  <a:pt x="6466701" y="1806642"/>
                </a:cubicBezTo>
                <a:cubicBezTo>
                  <a:pt x="6354998" y="1695218"/>
                  <a:pt x="6206061" y="1639506"/>
                  <a:pt x="6019889" y="1639506"/>
                </a:cubicBezTo>
                <a:cubicBezTo>
                  <a:pt x="5740631" y="1639506"/>
                  <a:pt x="5535842" y="1750930"/>
                  <a:pt x="5386905" y="1992349"/>
                </a:cubicBezTo>
                <a:cubicBezTo>
                  <a:pt x="5237967" y="2233769"/>
                  <a:pt x="5163499" y="2568042"/>
                  <a:pt x="5163499" y="3013740"/>
                </a:cubicBezTo>
                <a:cubicBezTo>
                  <a:pt x="5163499" y="3385154"/>
                  <a:pt x="5237967" y="3682286"/>
                  <a:pt x="5386905" y="3886564"/>
                </a:cubicBezTo>
                <a:cubicBezTo>
                  <a:pt x="5554459" y="4109413"/>
                  <a:pt x="5796483" y="4202266"/>
                  <a:pt x="6094358" y="4202266"/>
                </a:cubicBezTo>
                <a:cubicBezTo>
                  <a:pt x="6466701" y="4202266"/>
                  <a:pt x="6764577" y="4090842"/>
                  <a:pt x="7006600" y="3849422"/>
                </a:cubicBezTo>
                <a:cubicBezTo>
                  <a:pt x="7025217" y="3830852"/>
                  <a:pt x="7043834" y="3830852"/>
                  <a:pt x="7081069" y="3830852"/>
                </a:cubicBezTo>
                <a:cubicBezTo>
                  <a:pt x="7099686" y="3830852"/>
                  <a:pt x="7136920" y="3849422"/>
                  <a:pt x="7174155" y="3886564"/>
                </a:cubicBezTo>
                <a:cubicBezTo>
                  <a:pt x="7211389" y="3923705"/>
                  <a:pt x="7230006" y="3960847"/>
                  <a:pt x="7230006" y="4016559"/>
                </a:cubicBezTo>
                <a:cubicBezTo>
                  <a:pt x="7230006" y="4035130"/>
                  <a:pt x="7230006" y="4053700"/>
                  <a:pt x="7211389" y="4072271"/>
                </a:cubicBezTo>
                <a:cubicBezTo>
                  <a:pt x="7062451" y="4239408"/>
                  <a:pt x="6876279" y="4387974"/>
                  <a:pt x="6652873" y="4480827"/>
                </a:cubicBezTo>
                <a:cubicBezTo>
                  <a:pt x="6448084" y="4573681"/>
                  <a:pt x="6206061" y="4629393"/>
                  <a:pt x="5964037" y="4629393"/>
                </a:cubicBezTo>
                <a:cubicBezTo>
                  <a:pt x="5666163" y="4629393"/>
                  <a:pt x="5405522" y="4555110"/>
                  <a:pt x="5200733" y="4425115"/>
                </a:cubicBezTo>
                <a:cubicBezTo>
                  <a:pt x="4977327" y="4295120"/>
                  <a:pt x="4809772" y="4090842"/>
                  <a:pt x="4679452" y="3849422"/>
                </a:cubicBezTo>
                <a:cubicBezTo>
                  <a:pt x="4567749" y="3608003"/>
                  <a:pt x="4511897" y="3329442"/>
                  <a:pt x="4511897" y="3013740"/>
                </a:cubicBezTo>
                <a:cubicBezTo>
                  <a:pt x="4511897" y="2679467"/>
                  <a:pt x="4567749" y="2382335"/>
                  <a:pt x="4698069" y="2122345"/>
                </a:cubicBezTo>
                <a:cubicBezTo>
                  <a:pt x="4847006" y="1862354"/>
                  <a:pt x="5033178" y="1676647"/>
                  <a:pt x="5275202" y="1528081"/>
                </a:cubicBezTo>
                <a:cubicBezTo>
                  <a:pt x="5517225" y="1398086"/>
                  <a:pt x="5815100" y="1323803"/>
                  <a:pt x="6150209" y="1323803"/>
                </a:cubicBezTo>
                <a:close/>
                <a:moveTo>
                  <a:pt x="185688" y="0"/>
                </a:moveTo>
                <a:cubicBezTo>
                  <a:pt x="1689760" y="0"/>
                  <a:pt x="1689760" y="0"/>
                  <a:pt x="1689760" y="0"/>
                </a:cubicBezTo>
                <a:cubicBezTo>
                  <a:pt x="1764035" y="223053"/>
                  <a:pt x="1764035" y="223053"/>
                  <a:pt x="1764035" y="223053"/>
                </a:cubicBezTo>
                <a:cubicBezTo>
                  <a:pt x="1615485" y="260228"/>
                  <a:pt x="1615485" y="260228"/>
                  <a:pt x="1615485" y="260228"/>
                </a:cubicBezTo>
                <a:cubicBezTo>
                  <a:pt x="1448365" y="297403"/>
                  <a:pt x="1374090" y="390342"/>
                  <a:pt x="1374090" y="520456"/>
                </a:cubicBezTo>
                <a:cubicBezTo>
                  <a:pt x="1374090" y="631982"/>
                  <a:pt x="1411228" y="762096"/>
                  <a:pt x="1504072" y="892210"/>
                </a:cubicBezTo>
                <a:cubicBezTo>
                  <a:pt x="2153979" y="1821594"/>
                  <a:pt x="2153979" y="1821594"/>
                  <a:pt x="2153979" y="1821594"/>
                </a:cubicBezTo>
                <a:lnTo>
                  <a:pt x="2803887" y="855034"/>
                </a:lnTo>
                <a:cubicBezTo>
                  <a:pt x="2859593" y="762096"/>
                  <a:pt x="2896731" y="706333"/>
                  <a:pt x="2915299" y="650570"/>
                </a:cubicBezTo>
                <a:cubicBezTo>
                  <a:pt x="2933868" y="613394"/>
                  <a:pt x="2933868" y="557631"/>
                  <a:pt x="2933868" y="501868"/>
                </a:cubicBezTo>
                <a:cubicBezTo>
                  <a:pt x="2933868" y="427517"/>
                  <a:pt x="2915299" y="334579"/>
                  <a:pt x="2859593" y="223053"/>
                </a:cubicBezTo>
                <a:cubicBezTo>
                  <a:pt x="2803887" y="92939"/>
                  <a:pt x="2803887" y="92939"/>
                  <a:pt x="2803887" y="92939"/>
                </a:cubicBezTo>
                <a:cubicBezTo>
                  <a:pt x="2915299" y="0"/>
                  <a:pt x="2915299" y="0"/>
                  <a:pt x="2915299" y="0"/>
                </a:cubicBezTo>
                <a:cubicBezTo>
                  <a:pt x="4085133" y="0"/>
                  <a:pt x="4085133" y="0"/>
                  <a:pt x="4085133" y="0"/>
                </a:cubicBezTo>
                <a:cubicBezTo>
                  <a:pt x="4159408" y="223053"/>
                  <a:pt x="4159408" y="223053"/>
                  <a:pt x="4159408" y="223053"/>
                </a:cubicBezTo>
                <a:cubicBezTo>
                  <a:pt x="4010858" y="260228"/>
                  <a:pt x="4010858" y="260228"/>
                  <a:pt x="4010858" y="260228"/>
                </a:cubicBezTo>
                <a:cubicBezTo>
                  <a:pt x="3899445" y="278816"/>
                  <a:pt x="3825170" y="315991"/>
                  <a:pt x="3732326" y="371754"/>
                </a:cubicBezTo>
                <a:cubicBezTo>
                  <a:pt x="3658051" y="427517"/>
                  <a:pt x="3583776" y="501868"/>
                  <a:pt x="3528069" y="594806"/>
                </a:cubicBezTo>
                <a:cubicBezTo>
                  <a:pt x="2413942" y="2193348"/>
                  <a:pt x="2413942" y="2193348"/>
                  <a:pt x="2413942" y="2193348"/>
                </a:cubicBezTo>
                <a:cubicBezTo>
                  <a:pt x="3546638" y="3810478"/>
                  <a:pt x="3546638" y="3810478"/>
                  <a:pt x="3546638" y="3810478"/>
                </a:cubicBezTo>
                <a:cubicBezTo>
                  <a:pt x="3658051" y="3959180"/>
                  <a:pt x="3750895" y="4089293"/>
                  <a:pt x="3825170" y="4163644"/>
                </a:cubicBezTo>
                <a:cubicBezTo>
                  <a:pt x="3899445" y="4256583"/>
                  <a:pt x="3992289" y="4349521"/>
                  <a:pt x="4103702" y="4442460"/>
                </a:cubicBezTo>
                <a:cubicBezTo>
                  <a:pt x="4010858" y="4535398"/>
                  <a:pt x="4010858" y="4535398"/>
                  <a:pt x="4010858" y="4535398"/>
                </a:cubicBezTo>
                <a:cubicBezTo>
                  <a:pt x="2525355" y="4535398"/>
                  <a:pt x="2525355" y="4535398"/>
                  <a:pt x="2525355" y="4535398"/>
                </a:cubicBezTo>
                <a:cubicBezTo>
                  <a:pt x="2451080" y="4312346"/>
                  <a:pt x="2451080" y="4312346"/>
                  <a:pt x="2451080" y="4312346"/>
                </a:cubicBezTo>
                <a:cubicBezTo>
                  <a:pt x="2599630" y="4275170"/>
                  <a:pt x="2599630" y="4275170"/>
                  <a:pt x="2599630" y="4275170"/>
                </a:cubicBezTo>
                <a:cubicBezTo>
                  <a:pt x="2748180" y="4237995"/>
                  <a:pt x="2841024" y="4145056"/>
                  <a:pt x="2841024" y="4014943"/>
                </a:cubicBezTo>
                <a:cubicBezTo>
                  <a:pt x="2841024" y="3903416"/>
                  <a:pt x="2785318" y="3773303"/>
                  <a:pt x="2692474" y="3643189"/>
                </a:cubicBezTo>
                <a:cubicBezTo>
                  <a:pt x="2005429" y="2676628"/>
                  <a:pt x="2005429" y="2676628"/>
                  <a:pt x="2005429" y="2676628"/>
                </a:cubicBezTo>
                <a:cubicBezTo>
                  <a:pt x="1336953" y="3680364"/>
                  <a:pt x="1336953" y="3680364"/>
                  <a:pt x="1336953" y="3680364"/>
                </a:cubicBezTo>
                <a:cubicBezTo>
                  <a:pt x="1281246" y="3773303"/>
                  <a:pt x="1244109" y="3829066"/>
                  <a:pt x="1244109" y="3884829"/>
                </a:cubicBezTo>
                <a:cubicBezTo>
                  <a:pt x="1225540" y="3922004"/>
                  <a:pt x="1206971" y="3977767"/>
                  <a:pt x="1206971" y="4033530"/>
                </a:cubicBezTo>
                <a:cubicBezTo>
                  <a:pt x="1206971" y="4107881"/>
                  <a:pt x="1244109" y="4200820"/>
                  <a:pt x="1299815" y="4312346"/>
                </a:cubicBezTo>
                <a:cubicBezTo>
                  <a:pt x="1355522" y="4442460"/>
                  <a:pt x="1355522" y="4442460"/>
                  <a:pt x="1355522" y="4442460"/>
                </a:cubicBezTo>
                <a:cubicBezTo>
                  <a:pt x="1225540" y="4535398"/>
                  <a:pt x="1225540" y="4535398"/>
                  <a:pt x="1225540" y="4535398"/>
                </a:cubicBezTo>
                <a:cubicBezTo>
                  <a:pt x="74275" y="4535398"/>
                  <a:pt x="74275" y="4535398"/>
                  <a:pt x="74275" y="4535398"/>
                </a:cubicBezTo>
                <a:cubicBezTo>
                  <a:pt x="0" y="4312346"/>
                  <a:pt x="0" y="4312346"/>
                  <a:pt x="0" y="4312346"/>
                </a:cubicBezTo>
                <a:cubicBezTo>
                  <a:pt x="129982" y="4275170"/>
                  <a:pt x="129982" y="4275170"/>
                  <a:pt x="129982" y="4275170"/>
                </a:cubicBezTo>
                <a:cubicBezTo>
                  <a:pt x="241394" y="4256583"/>
                  <a:pt x="334238" y="4219407"/>
                  <a:pt x="408514" y="4163644"/>
                </a:cubicBezTo>
                <a:cubicBezTo>
                  <a:pt x="482789" y="4126469"/>
                  <a:pt x="557064" y="4052118"/>
                  <a:pt x="631339" y="3940592"/>
                </a:cubicBezTo>
                <a:cubicBezTo>
                  <a:pt x="1764035" y="2304875"/>
                  <a:pt x="1764035" y="2304875"/>
                  <a:pt x="1764035" y="2304875"/>
                </a:cubicBezTo>
                <a:cubicBezTo>
                  <a:pt x="687045" y="780683"/>
                  <a:pt x="687045" y="780683"/>
                  <a:pt x="687045" y="780683"/>
                </a:cubicBezTo>
                <a:cubicBezTo>
                  <a:pt x="464220" y="464693"/>
                  <a:pt x="278532" y="241640"/>
                  <a:pt x="111413" y="92939"/>
                </a:cubicBezTo>
                <a:cubicBezTo>
                  <a:pt x="185688" y="0"/>
                  <a:pt x="185688" y="0"/>
                  <a:pt x="18568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Arrow: Chevron 17">
            <a:extLst>
              <a:ext uri="{FF2B5EF4-FFF2-40B4-BE49-F238E27FC236}">
                <a16:creationId xmlns:a16="http://schemas.microsoft.com/office/drawing/2014/main" id="{F3EF46A6-3A9C-F4ED-8F75-364766D76CC0}"/>
              </a:ext>
            </a:extLst>
          </p:cNvPr>
          <p:cNvSpPr/>
          <p:nvPr/>
        </p:nvSpPr>
        <p:spPr>
          <a:xfrm>
            <a:off x="10742804" y="3538971"/>
            <a:ext cx="1027438" cy="534782"/>
          </a:xfrm>
          <a:prstGeom prst="chevron">
            <a:avLst/>
          </a:prstGeom>
          <a:solidFill>
            <a:srgbClr val="14CE9F"/>
          </a:solidFill>
          <a:ln>
            <a:solidFill>
              <a:srgbClr val="14C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876A77CE-F632-8B59-3799-7488963AEFF9}"/>
              </a:ext>
            </a:extLst>
          </p:cNvPr>
          <p:cNvSpPr txBox="1"/>
          <p:nvPr/>
        </p:nvSpPr>
        <p:spPr>
          <a:xfrm>
            <a:off x="329370" y="499042"/>
            <a:ext cx="11236102" cy="3108543"/>
          </a:xfrm>
          <a:prstGeom prst="rect">
            <a:avLst/>
          </a:prstGeom>
          <a:noFill/>
        </p:spPr>
        <p:txBody>
          <a:bodyPr wrap="square">
            <a:spAutoFit/>
          </a:bodyPr>
          <a:lstStyle/>
          <a:p>
            <a:pPr algn="ctr"/>
            <a:r>
              <a:rPr lang="ru-RU" sz="2800" b="1" dirty="0">
                <a:solidFill>
                  <a:schemeClr val="tx1">
                    <a:alpha val="60000"/>
                  </a:schemeClr>
                </a:solidFill>
                <a:latin typeface="+mj-lt"/>
              </a:rPr>
              <a:t>Какой же выбрать в конкретной ситуации?</a:t>
            </a:r>
          </a:p>
          <a:p>
            <a:pPr algn="ctr"/>
            <a:r>
              <a:rPr lang="ru-RU" sz="2800" b="1" dirty="0">
                <a:solidFill>
                  <a:schemeClr val="tx1">
                    <a:alpha val="60000"/>
                  </a:schemeClr>
                </a:solidFill>
                <a:latin typeface="+mj-lt"/>
              </a:rPr>
              <a:t>Выбирая один из четырех методов принятия решений, ответьте на следующие вопросы: </a:t>
            </a:r>
          </a:p>
          <a:p>
            <a:r>
              <a:rPr lang="ru-RU" sz="2800" b="1" dirty="0">
                <a:solidFill>
                  <a:schemeClr val="tx1">
                    <a:alpha val="60000"/>
                  </a:schemeClr>
                </a:solidFill>
                <a:latin typeface="+mj-lt"/>
              </a:rPr>
              <a:t>–	Кого это касается? </a:t>
            </a:r>
          </a:p>
          <a:p>
            <a:r>
              <a:rPr lang="ru-RU" sz="2800" b="1" dirty="0">
                <a:solidFill>
                  <a:schemeClr val="tx1">
                    <a:alpha val="60000"/>
                  </a:schemeClr>
                </a:solidFill>
                <a:latin typeface="+mj-lt"/>
              </a:rPr>
              <a:t>–	Кто знает? </a:t>
            </a:r>
          </a:p>
          <a:p>
            <a:r>
              <a:rPr lang="ru-RU" sz="2800" b="1" dirty="0">
                <a:solidFill>
                  <a:schemeClr val="tx1">
                    <a:alpha val="60000"/>
                  </a:schemeClr>
                </a:solidFill>
                <a:latin typeface="+mj-lt"/>
              </a:rPr>
              <a:t>–	Чье согласие необходимо? </a:t>
            </a:r>
          </a:p>
          <a:p>
            <a:r>
              <a:rPr lang="ru-RU" sz="2800" b="1" dirty="0">
                <a:solidFill>
                  <a:schemeClr val="tx1">
                    <a:alpha val="60000"/>
                  </a:schemeClr>
                </a:solidFill>
                <a:latin typeface="+mj-lt"/>
              </a:rPr>
              <a:t>–	Сколько человек стоит привлечь к принятию решения? </a:t>
            </a:r>
          </a:p>
        </p:txBody>
      </p:sp>
    </p:spTree>
    <p:extLst>
      <p:ext uri="{BB962C8B-B14F-4D97-AF65-F5344CB8AC3E}">
        <p14:creationId xmlns:p14="http://schemas.microsoft.com/office/powerpoint/2010/main" val="2628464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 name="Object 5" hidden="1"/>
                      <p:cNvPicPr/>
                      <p:nvPr/>
                    </p:nvPicPr>
                    <p:blipFill>
                      <a:blip r:embed="rId7"/>
                      <a:stretch>
                        <a:fillRect/>
                      </a:stretch>
                    </p:blipFill>
                    <p:spPr>
                      <a:xfrm>
                        <a:off x="1588" y="1588"/>
                        <a:ext cx="1587" cy="1587"/>
                      </a:xfrm>
                      <a:prstGeom prst="rect">
                        <a:avLst/>
                      </a:prstGeom>
                    </p:spPr>
                  </p:pic>
                </p:oleObj>
              </mc:Fallback>
            </mc:AlternateContent>
          </a:graphicData>
        </a:graphic>
      </p:graphicFrame>
      <p:pic>
        <p:nvPicPr>
          <p:cNvPr id="3" name="Discussion - 8252">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0" y="0"/>
            <a:ext cx="12192000" cy="6858000"/>
          </a:xfrm>
          <a:prstGeom prst="rect">
            <a:avLst/>
          </a:prstGeom>
        </p:spPr>
      </p:pic>
      <p:sp>
        <p:nvSpPr>
          <p:cNvPr id="11" name="Rectangle 10"/>
          <p:cNvSpPr/>
          <p:nvPr/>
        </p:nvSpPr>
        <p:spPr>
          <a:xfrm>
            <a:off x="0" y="0"/>
            <a:ext cx="12192000" cy="6858000"/>
          </a:xfrm>
          <a:prstGeom prst="rect">
            <a:avLst/>
          </a:prstGeom>
          <a:gradFill>
            <a:gsLst>
              <a:gs pos="92000">
                <a:srgbClr val="14CE9F">
                  <a:alpha val="80000"/>
                </a:srgbClr>
              </a:gs>
              <a:gs pos="10000">
                <a:srgbClr val="DDF9B8">
                  <a:alpha val="80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
        <p:nvSpPr>
          <p:cNvPr id="19" name="TextBox 18"/>
          <p:cNvSpPr txBox="1"/>
          <p:nvPr/>
        </p:nvSpPr>
        <p:spPr>
          <a:xfrm>
            <a:off x="779480" y="5144393"/>
            <a:ext cx="10765768" cy="923330"/>
          </a:xfrm>
          <a:prstGeom prst="rect">
            <a:avLst/>
          </a:prstGeom>
          <a:noFill/>
          <a:ln>
            <a:noFill/>
          </a:ln>
          <a:effectLst/>
        </p:spPr>
        <p:txBody>
          <a:bodyPr wrap="none" lIns="0" tIns="0" rIns="0" bIns="0" rtlCol="0" anchor="b">
            <a:spAutoFit/>
          </a:bodyPr>
          <a:lstStyle/>
          <a:p>
            <a:r>
              <a:rPr lang="ru-RU" sz="6000" dirty="0">
                <a:solidFill>
                  <a:schemeClr val="lt1"/>
                </a:solidFill>
                <a:latin typeface="Gabriela" panose="00000500000000000000" pitchFamily="2" charset="0"/>
              </a:rPr>
              <a:t>Практика - </a:t>
            </a:r>
            <a:r>
              <a:rPr lang="ru-RU" sz="2800" b="1" u="sng" dirty="0"/>
              <a:t>РАЗДАТОЧНЫЙ МАТЕРИАЛ </a:t>
            </a:r>
            <a:r>
              <a:rPr lang="ru-RU" sz="2800" b="1" u="sng"/>
              <a:t>№12</a:t>
            </a:r>
            <a:endParaRPr lang="en-US" sz="6000" dirty="0">
              <a:solidFill>
                <a:schemeClr val="lt1"/>
              </a:solidFill>
              <a:latin typeface="Gabriela" panose="00000500000000000000" pitchFamily="2" charset="0"/>
            </a:endParaRPr>
          </a:p>
        </p:txBody>
      </p:sp>
      <p:grpSp>
        <p:nvGrpSpPr>
          <p:cNvPr id="20" name="Group 19"/>
          <p:cNvGrpSpPr/>
          <p:nvPr/>
        </p:nvGrpSpPr>
        <p:grpSpPr>
          <a:xfrm>
            <a:off x="623889" y="620712"/>
            <a:ext cx="10909299" cy="5580063"/>
            <a:chOff x="-1873250" y="-421223"/>
            <a:chExt cx="2190750" cy="2186523"/>
          </a:xfrm>
        </p:grpSpPr>
        <p:sp>
          <p:nvSpPr>
            <p:cNvPr id="21" name="Freeform 18"/>
            <p:cNvSpPr>
              <a:spLocks/>
            </p:cNvSpPr>
            <p:nvPr/>
          </p:nvSpPr>
          <p:spPr bwMode="auto">
            <a:xfrm>
              <a:off x="-1873250" y="-88900"/>
              <a:ext cx="1565275" cy="1854200"/>
            </a:xfrm>
            <a:custGeom>
              <a:avLst/>
              <a:gdLst>
                <a:gd name="T0" fmla="*/ 986 w 986"/>
                <a:gd name="T1" fmla="*/ 1168 h 1168"/>
                <a:gd name="T2" fmla="*/ 0 w 986"/>
                <a:gd name="T3" fmla="*/ 1168 h 1168"/>
                <a:gd name="T4" fmla="*/ 0 w 986"/>
                <a:gd name="T5" fmla="*/ 0 h 1168"/>
              </a:gdLst>
              <a:ahLst/>
              <a:cxnLst>
                <a:cxn ang="0">
                  <a:pos x="T0" y="T1"/>
                </a:cxn>
                <a:cxn ang="0">
                  <a:pos x="T2" y="T3"/>
                </a:cxn>
                <a:cxn ang="0">
                  <a:pos x="T4" y="T5"/>
                </a:cxn>
              </a:cxnLst>
              <a:rect l="0" t="0" r="r" b="b"/>
              <a:pathLst>
                <a:path w="986" h="1168">
                  <a:moveTo>
                    <a:pt x="986" y="1168"/>
                  </a:moveTo>
                  <a:lnTo>
                    <a:pt x="0" y="1168"/>
                  </a:lnTo>
                  <a:lnTo>
                    <a:pt x="0" y="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9"/>
            <p:cNvSpPr>
              <a:spLocks/>
            </p:cNvSpPr>
            <p:nvPr/>
          </p:nvSpPr>
          <p:spPr bwMode="auto">
            <a:xfrm>
              <a:off x="-60325" y="-416854"/>
              <a:ext cx="377825" cy="1349910"/>
            </a:xfrm>
            <a:custGeom>
              <a:avLst/>
              <a:gdLst>
                <a:gd name="T0" fmla="*/ 0 w 238"/>
                <a:gd name="T1" fmla="*/ 0 h 1172"/>
                <a:gd name="T2" fmla="*/ 238 w 238"/>
                <a:gd name="T3" fmla="*/ 0 h 1172"/>
                <a:gd name="T4" fmla="*/ 238 w 238"/>
                <a:gd name="T5" fmla="*/ 1172 h 1172"/>
              </a:gdLst>
              <a:ahLst/>
              <a:cxnLst>
                <a:cxn ang="0">
                  <a:pos x="T0" y="T1"/>
                </a:cxn>
                <a:cxn ang="0">
                  <a:pos x="T2" y="T3"/>
                </a:cxn>
                <a:cxn ang="0">
                  <a:pos x="T4" y="T5"/>
                </a:cxn>
              </a:cxnLst>
              <a:rect l="0" t="0" r="r" b="b"/>
              <a:pathLst>
                <a:path w="238" h="1172">
                  <a:moveTo>
                    <a:pt x="0" y="0"/>
                  </a:moveTo>
                  <a:lnTo>
                    <a:pt x="238" y="0"/>
                  </a:lnTo>
                  <a:lnTo>
                    <a:pt x="238" y="1172"/>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0"/>
            <p:cNvSpPr>
              <a:spLocks/>
            </p:cNvSpPr>
            <p:nvPr/>
          </p:nvSpPr>
          <p:spPr bwMode="auto">
            <a:xfrm>
              <a:off x="-1842005" y="-421223"/>
              <a:ext cx="1714500" cy="1248311"/>
            </a:xfrm>
            <a:custGeom>
              <a:avLst/>
              <a:gdLst>
                <a:gd name="T0" fmla="*/ 0 w 1080"/>
                <a:gd name="T1" fmla="*/ 1065 h 1065"/>
                <a:gd name="T2" fmla="*/ 0 w 1080"/>
                <a:gd name="T3" fmla="*/ 0 h 1065"/>
                <a:gd name="T4" fmla="*/ 1080 w 1080"/>
                <a:gd name="T5" fmla="*/ 0 h 1065"/>
              </a:gdLst>
              <a:ahLst/>
              <a:cxnLst>
                <a:cxn ang="0">
                  <a:pos x="T0" y="T1"/>
                </a:cxn>
                <a:cxn ang="0">
                  <a:pos x="T2" y="T3"/>
                </a:cxn>
                <a:cxn ang="0">
                  <a:pos x="T4" y="T5"/>
                </a:cxn>
              </a:cxnLst>
              <a:rect l="0" t="0" r="r" b="b"/>
              <a:pathLst>
                <a:path w="1080" h="1065">
                  <a:moveTo>
                    <a:pt x="0" y="1065"/>
                  </a:moveTo>
                  <a:lnTo>
                    <a:pt x="0" y="0"/>
                  </a:lnTo>
                  <a:lnTo>
                    <a:pt x="1080" y="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21"/>
            <p:cNvSpPr>
              <a:spLocks/>
            </p:cNvSpPr>
            <p:nvPr/>
          </p:nvSpPr>
          <p:spPr bwMode="auto">
            <a:xfrm>
              <a:off x="-60325" y="1146175"/>
              <a:ext cx="377825" cy="619125"/>
            </a:xfrm>
            <a:custGeom>
              <a:avLst/>
              <a:gdLst>
                <a:gd name="T0" fmla="*/ 238 w 238"/>
                <a:gd name="T1" fmla="*/ 0 h 390"/>
                <a:gd name="T2" fmla="*/ 238 w 238"/>
                <a:gd name="T3" fmla="*/ 390 h 390"/>
                <a:gd name="T4" fmla="*/ 0 w 238"/>
                <a:gd name="T5" fmla="*/ 390 h 390"/>
              </a:gdLst>
              <a:ahLst/>
              <a:cxnLst>
                <a:cxn ang="0">
                  <a:pos x="T0" y="T1"/>
                </a:cxn>
                <a:cxn ang="0">
                  <a:pos x="T2" y="T3"/>
                </a:cxn>
                <a:cxn ang="0">
                  <a:pos x="T4" y="T5"/>
                </a:cxn>
              </a:cxnLst>
              <a:rect l="0" t="0" r="r" b="b"/>
              <a:pathLst>
                <a:path w="238" h="390">
                  <a:moveTo>
                    <a:pt x="238" y="0"/>
                  </a:moveTo>
                  <a:lnTo>
                    <a:pt x="238" y="390"/>
                  </a:lnTo>
                  <a:lnTo>
                    <a:pt x="0" y="39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797000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lt">
                                    <p:tmAbs val="100"/>
                                  </p:iterate>
                                  <p:childTnLst>
                                    <p:set>
                                      <p:cBhvr>
                                        <p:cTn id="6" dur="1" fill="hold">
                                          <p:stCondLst>
                                            <p:cond delay="0"/>
                                          </p:stCondLst>
                                        </p:cTn>
                                        <p:tgtEl>
                                          <p:spTgt spid="19"/>
                                        </p:tgtEl>
                                        <p:attrNameLst>
                                          <p:attrName>style.visibility</p:attrName>
                                        </p:attrNameLst>
                                      </p:cBhvr>
                                      <p:to>
                                        <p:strVal val="visible"/>
                                      </p:to>
                                    </p:set>
                                  </p:childTnLst>
                                </p:cTn>
                              </p:par>
                            </p:childTnLst>
                          </p:cTn>
                        </p:par>
                        <p:par>
                          <p:cTn id="7" fill="hold">
                            <p:stCondLst>
                              <p:cond delay="3001"/>
                            </p:stCondLst>
                            <p:childTnLst>
                              <p:par>
                                <p:cTn id="8" presetID="1" presetClass="mediacall" presetSubtype="0" fill="hold" nodeType="afterEffect">
                                  <p:stCondLst>
                                    <p:cond delay="0"/>
                                  </p:stCondLst>
                                  <p:childTnLst>
                                    <p:cmd type="call" cmd="playFrom(0.0)">
                                      <p:cBhvr>
                                        <p:cTn id="9" dur="184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3"/>
                </p:tgtEl>
              </p:cMediaNode>
            </p:video>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3"/>
                                        </p:tgtEl>
                                      </p:cBhvr>
                                    </p:cmd>
                                  </p:childTnLst>
                                </p:cTn>
                              </p:par>
                            </p:childTnLst>
                          </p:cTn>
                        </p:par>
                      </p:childTnLst>
                    </p:cTn>
                  </p:par>
                </p:childTnLst>
              </p:cTn>
              <p:nextCondLst>
                <p:cond evt="onClick" delay="0">
                  <p:tgtEl>
                    <p:spTgt spid="3"/>
                  </p:tgtEl>
                </p:cond>
              </p:nextCondLst>
            </p:seq>
          </p:childTnLst>
        </p:cTn>
      </p:par>
    </p:tnLst>
    <p:bldLst>
      <p:bldP spid="19"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6" name="Object 5"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Box 4"/>
          <p:cNvSpPr txBox="1"/>
          <p:nvPr/>
        </p:nvSpPr>
        <p:spPr>
          <a:xfrm>
            <a:off x="247165" y="2274838"/>
            <a:ext cx="11414521" cy="3847207"/>
          </a:xfrm>
          <a:prstGeom prst="rect">
            <a:avLst/>
          </a:prstGeom>
          <a:noFill/>
        </p:spPr>
        <p:txBody>
          <a:bodyPr wrap="square" lIns="0" tIns="0" rIns="0" bIns="0" rtlCol="0">
            <a:spAutoFit/>
          </a:bodyPr>
          <a:lstStyle/>
          <a:p>
            <a:pPr>
              <a:lnSpc>
                <a:spcPts val="2000"/>
              </a:lnSpc>
            </a:pPr>
            <a:r>
              <a:rPr lang="ru-RU" dirty="0">
                <a:solidFill>
                  <a:srgbClr val="5D5B6F">
                    <a:alpha val="60000"/>
                  </a:srgbClr>
                </a:solidFill>
                <a:latin typeface="Montserrat Light" panose="00000400000000000000" pitchFamily="2" charset="-18"/>
              </a:rPr>
              <a:t>После того как вы провели конструктивный диалог, наполнили фонд общего смысла, решили, как будете опираться на эту информацию, и выработали конкретные решения, пришло время действовать.</a:t>
            </a:r>
          </a:p>
          <a:p>
            <a:pPr>
              <a:lnSpc>
                <a:spcPts val="2000"/>
              </a:lnSpc>
            </a:pPr>
            <a:endParaRPr lang="ru-RU" dirty="0">
              <a:solidFill>
                <a:srgbClr val="5D5B6F">
                  <a:alpha val="60000"/>
                </a:srgbClr>
              </a:solidFill>
              <a:latin typeface="Montserrat Light" panose="00000400000000000000" pitchFamily="2" charset="-18"/>
            </a:endParaRPr>
          </a:p>
          <a:p>
            <a:pPr marL="285750" indent="-285750">
              <a:lnSpc>
                <a:spcPts val="2000"/>
              </a:lnSpc>
              <a:buFont typeface="Wingdings" panose="05000000000000000000" pitchFamily="2" charset="2"/>
              <a:buChar char="q"/>
            </a:pPr>
            <a:r>
              <a:rPr lang="ru-RU" dirty="0">
                <a:solidFill>
                  <a:srgbClr val="5D5B6F">
                    <a:alpha val="60000"/>
                  </a:srgbClr>
                </a:solidFill>
                <a:latin typeface="Montserrat Light" panose="00000400000000000000" pitchFamily="2" charset="-18"/>
              </a:rPr>
              <a:t>Кто делает? </a:t>
            </a:r>
          </a:p>
          <a:p>
            <a:pPr>
              <a:lnSpc>
                <a:spcPts val="2000"/>
              </a:lnSpc>
            </a:pPr>
            <a:r>
              <a:rPr lang="ru-RU" dirty="0">
                <a:solidFill>
                  <a:srgbClr val="5D5B6F">
                    <a:alpha val="60000"/>
                  </a:srgbClr>
                </a:solidFill>
                <a:latin typeface="Montserrat Light" panose="00000400000000000000" pitchFamily="2" charset="-18"/>
              </a:rPr>
              <a:t>Помните: когда приходит время распределять задания, надо забыть о местоимении «мы». «Мы» равнозначно «не я». </a:t>
            </a:r>
          </a:p>
          <a:p>
            <a:pPr>
              <a:lnSpc>
                <a:spcPts val="2000"/>
              </a:lnSpc>
            </a:pPr>
            <a:endParaRPr lang="ru-RU" dirty="0">
              <a:solidFill>
                <a:srgbClr val="5D5B6F">
                  <a:alpha val="60000"/>
                </a:srgbClr>
              </a:solidFill>
              <a:latin typeface="Montserrat Light" panose="00000400000000000000" pitchFamily="2" charset="-18"/>
            </a:endParaRPr>
          </a:p>
          <a:p>
            <a:pPr marL="285750" indent="-285750">
              <a:lnSpc>
                <a:spcPts val="2000"/>
              </a:lnSpc>
              <a:buFont typeface="Wingdings" panose="05000000000000000000" pitchFamily="2" charset="2"/>
              <a:buChar char="q"/>
            </a:pPr>
            <a:r>
              <a:rPr lang="ru-RU" dirty="0">
                <a:solidFill>
                  <a:srgbClr val="5D5B6F">
                    <a:alpha val="60000"/>
                  </a:srgbClr>
                </a:solidFill>
                <a:latin typeface="Montserrat Light" panose="00000400000000000000" pitchFamily="2" charset="-18"/>
              </a:rPr>
              <a:t>Что делает? </a:t>
            </a:r>
          </a:p>
          <a:p>
            <a:pPr>
              <a:lnSpc>
                <a:spcPts val="2000"/>
              </a:lnSpc>
            </a:pPr>
            <a:r>
              <a:rPr lang="ru-RU" dirty="0">
                <a:solidFill>
                  <a:srgbClr val="5D5B6F">
                    <a:alpha val="60000"/>
                  </a:srgbClr>
                </a:solidFill>
                <a:latin typeface="Montserrat Light" panose="00000400000000000000" pitchFamily="2" charset="-18"/>
              </a:rPr>
              <a:t>Распределяя задачи между исполнителями, четко объясните, что вы хотите получить. </a:t>
            </a:r>
          </a:p>
          <a:p>
            <a:pPr>
              <a:lnSpc>
                <a:spcPts val="2000"/>
              </a:lnSpc>
            </a:pPr>
            <a:r>
              <a:rPr lang="ru-RU" dirty="0">
                <a:solidFill>
                  <a:srgbClr val="5D5B6F">
                    <a:alpha val="60000"/>
                  </a:srgbClr>
                </a:solidFill>
                <a:latin typeface="Montserrat Light" panose="00000400000000000000" pitchFamily="2" charset="-18"/>
              </a:rPr>
              <a:t>Чтобы выяснить, кто что хочет, используйте Контрастирование. Вероятно, в прошлом вам приходилось сталкиваться с тем, что получается, когда люди неправильно понимают свои задачи. Расскажите об этой распространенной ошибке и приведите пример, иллюстрирующий, чего вы не хотите, чтобы избежать ее и наглядно продемонстрировать ваши желания.</a:t>
            </a:r>
          </a:p>
        </p:txBody>
      </p:sp>
      <p:sp>
        <p:nvSpPr>
          <p:cNvPr id="9" name="TextBox 8">
            <a:extLst>
              <a:ext uri="{FF2B5EF4-FFF2-40B4-BE49-F238E27FC236}">
                <a16:creationId xmlns:a16="http://schemas.microsoft.com/office/drawing/2014/main" id="{73C15643-CDE2-4C57-5188-749B95DB99E2}"/>
              </a:ext>
            </a:extLst>
          </p:cNvPr>
          <p:cNvSpPr txBox="1"/>
          <p:nvPr/>
        </p:nvSpPr>
        <p:spPr>
          <a:xfrm>
            <a:off x="247165" y="1199414"/>
            <a:ext cx="7886900" cy="923330"/>
          </a:xfrm>
          <a:prstGeom prst="rect">
            <a:avLst/>
          </a:prstGeom>
          <a:noFill/>
          <a:ln>
            <a:noFill/>
          </a:ln>
          <a:effectLst/>
        </p:spPr>
        <p:txBody>
          <a:bodyPr wrap="square" lIns="0" tIns="0" rIns="0" bIns="0" rtlCol="0" anchor="b">
            <a:noAutofit/>
          </a:bodyPr>
          <a:lstStyle/>
          <a:p>
            <a:r>
              <a:rPr lang="ru-RU" sz="4400" dirty="0">
                <a:solidFill>
                  <a:srgbClr val="14CE9F"/>
                </a:solidFill>
                <a:latin typeface="Gabriela" panose="00000500000000000000" pitchFamily="2" charset="0"/>
              </a:rPr>
              <a:t>Распределите задания – транслируйте решения в действия</a:t>
            </a:r>
          </a:p>
        </p:txBody>
      </p:sp>
      <p:sp>
        <p:nvSpPr>
          <p:cNvPr id="19" name="Rectangle 18">
            <a:extLst>
              <a:ext uri="{FF2B5EF4-FFF2-40B4-BE49-F238E27FC236}">
                <a16:creationId xmlns:a16="http://schemas.microsoft.com/office/drawing/2014/main" id="{9B782310-D20E-D4AE-CCBB-23079077BCBD}"/>
              </a:ext>
            </a:extLst>
          </p:cNvPr>
          <p:cNvSpPr/>
          <p:nvPr/>
        </p:nvSpPr>
        <p:spPr>
          <a:xfrm>
            <a:off x="10658308" y="6394719"/>
            <a:ext cx="1533692" cy="91118"/>
          </a:xfrm>
          <a:prstGeom prst="rect">
            <a:avLst/>
          </a:prstGeom>
          <a:gradFill>
            <a:gsLst>
              <a:gs pos="77000">
                <a:srgbClr val="14CE9F"/>
              </a:gs>
              <a:gs pos="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
        <p:nvSpPr>
          <p:cNvPr id="3" name="TextBox 2">
            <a:extLst>
              <a:ext uri="{FF2B5EF4-FFF2-40B4-BE49-F238E27FC236}">
                <a16:creationId xmlns:a16="http://schemas.microsoft.com/office/drawing/2014/main" id="{BABA2935-9620-D09F-D07C-F8A72B0D13BE}"/>
              </a:ext>
            </a:extLst>
          </p:cNvPr>
          <p:cNvSpPr txBox="1"/>
          <p:nvPr/>
        </p:nvSpPr>
        <p:spPr>
          <a:xfrm>
            <a:off x="5689421" y="55106"/>
            <a:ext cx="6312088" cy="348813"/>
          </a:xfrm>
          <a:prstGeom prst="rect">
            <a:avLst/>
          </a:prstGeom>
          <a:noFill/>
        </p:spPr>
        <p:txBody>
          <a:bodyPr wrap="square">
            <a:spAutoFit/>
          </a:bodyPr>
          <a:lstStyle/>
          <a:p>
            <a:pPr algn="r">
              <a:lnSpc>
                <a:spcPts val="2000"/>
              </a:lnSpc>
            </a:pPr>
            <a:r>
              <a:rPr lang="ru-RU" sz="1800" dirty="0">
                <a:solidFill>
                  <a:schemeClr val="bg2">
                    <a:lumMod val="90000"/>
                  </a:schemeClr>
                </a:solidFill>
                <a:latin typeface="Montserrat SemiBold" panose="00000700000000000000" pitchFamily="2" charset="-18"/>
              </a:rPr>
              <a:t>Действие ПОСЛЕ</a:t>
            </a:r>
            <a:endParaRPr lang="en-US" sz="1800" dirty="0">
              <a:solidFill>
                <a:schemeClr val="bg2">
                  <a:lumMod val="90000"/>
                </a:schemeClr>
              </a:solidFill>
              <a:latin typeface="Montserrat Light" panose="00000400000000000000" pitchFamily="2" charset="-18"/>
            </a:endParaRPr>
          </a:p>
        </p:txBody>
      </p:sp>
    </p:spTree>
    <p:extLst>
      <p:ext uri="{BB962C8B-B14F-4D97-AF65-F5344CB8AC3E}">
        <p14:creationId xmlns:p14="http://schemas.microsoft.com/office/powerpoint/2010/main" val="3284446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6" name="Object 5"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Box 4"/>
          <p:cNvSpPr txBox="1"/>
          <p:nvPr/>
        </p:nvSpPr>
        <p:spPr>
          <a:xfrm>
            <a:off x="247165" y="2274838"/>
            <a:ext cx="11414521" cy="3077766"/>
          </a:xfrm>
          <a:prstGeom prst="rect">
            <a:avLst/>
          </a:prstGeom>
          <a:noFill/>
        </p:spPr>
        <p:txBody>
          <a:bodyPr wrap="square" lIns="0" tIns="0" rIns="0" bIns="0" rtlCol="0">
            <a:spAutoFit/>
          </a:bodyPr>
          <a:lstStyle/>
          <a:p>
            <a:pPr>
              <a:lnSpc>
                <a:spcPts val="2000"/>
              </a:lnSpc>
            </a:pPr>
            <a:endParaRPr lang="ru-RU" dirty="0">
              <a:solidFill>
                <a:srgbClr val="5D5B6F">
                  <a:alpha val="60000"/>
                </a:srgbClr>
              </a:solidFill>
              <a:latin typeface="Montserrat Light" panose="00000400000000000000" pitchFamily="2" charset="-18"/>
            </a:endParaRPr>
          </a:p>
          <a:p>
            <a:pPr marL="285750" indent="-285750">
              <a:lnSpc>
                <a:spcPts val="2000"/>
              </a:lnSpc>
              <a:buFont typeface="Wingdings" panose="05000000000000000000" pitchFamily="2" charset="2"/>
              <a:buChar char="q"/>
            </a:pPr>
            <a:r>
              <a:rPr lang="ru-RU" dirty="0">
                <a:solidFill>
                  <a:srgbClr val="5D5B6F">
                    <a:alpha val="60000"/>
                  </a:srgbClr>
                </a:solidFill>
                <a:latin typeface="Montserrat Light" panose="00000400000000000000" pitchFamily="2" charset="-18"/>
              </a:rPr>
              <a:t>К какому сроку? </a:t>
            </a:r>
          </a:p>
          <a:p>
            <a:pPr>
              <a:lnSpc>
                <a:spcPts val="2000"/>
              </a:lnSpc>
            </a:pPr>
            <a:r>
              <a:rPr lang="ru-RU" dirty="0">
                <a:solidFill>
                  <a:srgbClr val="5D5B6F">
                    <a:alpha val="60000"/>
                  </a:srgbClr>
                </a:solidFill>
                <a:latin typeface="Montserrat Light" panose="00000400000000000000" pitchFamily="2" charset="-18"/>
              </a:rPr>
              <a:t>Цель без конкретных сроков – не цель, а лишь общее направление. Вместо того чтобы назначить конкретный срок, часто люди ограничиваются неопределенным «когда-нибудь». Задания без четких сроков никого не побуждают действовать. </a:t>
            </a:r>
          </a:p>
          <a:p>
            <a:pPr>
              <a:lnSpc>
                <a:spcPts val="2000"/>
              </a:lnSpc>
            </a:pPr>
            <a:endParaRPr lang="ru-RU" dirty="0">
              <a:solidFill>
                <a:srgbClr val="5D5B6F">
                  <a:alpha val="60000"/>
                </a:srgbClr>
              </a:solidFill>
              <a:latin typeface="Montserrat Light" panose="00000400000000000000" pitchFamily="2" charset="-18"/>
            </a:endParaRPr>
          </a:p>
          <a:p>
            <a:pPr marL="285750" indent="-285750">
              <a:lnSpc>
                <a:spcPts val="2000"/>
              </a:lnSpc>
              <a:buFont typeface="Wingdings" panose="05000000000000000000" pitchFamily="2" charset="2"/>
              <a:buChar char="q"/>
            </a:pPr>
            <a:r>
              <a:rPr lang="ru-RU" dirty="0">
                <a:solidFill>
                  <a:srgbClr val="5D5B6F">
                    <a:alpha val="60000"/>
                  </a:srgbClr>
                </a:solidFill>
                <a:latin typeface="Montserrat Light" panose="00000400000000000000" pitchFamily="2" charset="-18"/>
              </a:rPr>
              <a:t>Как мы будем отслеживать/контролировать исполнение договоренности?</a:t>
            </a:r>
          </a:p>
          <a:p>
            <a:pPr>
              <a:lnSpc>
                <a:spcPts val="2000"/>
              </a:lnSpc>
            </a:pPr>
            <a:r>
              <a:rPr lang="ru-RU" dirty="0">
                <a:solidFill>
                  <a:srgbClr val="5D5B6F">
                    <a:alpha val="60000"/>
                  </a:srgbClr>
                </a:solidFill>
                <a:latin typeface="Montserrat Light" panose="00000400000000000000" pitchFamily="2" charset="-18"/>
              </a:rPr>
              <a:t>Всегда четко договаривайтесь о том, как часто и каким способом будет контролироваться и отслеживаться исполнение сторонами взятых на себя обязательств. Например, это может быть обычное электронное письмо с подтверждением завершения проекта или полный отчет перед рабочей командой либо семейным советом; хотя чаще всего люди ограничиваются проверками по ходу дела.</a:t>
            </a:r>
          </a:p>
        </p:txBody>
      </p:sp>
      <p:sp>
        <p:nvSpPr>
          <p:cNvPr id="9" name="TextBox 8">
            <a:extLst>
              <a:ext uri="{FF2B5EF4-FFF2-40B4-BE49-F238E27FC236}">
                <a16:creationId xmlns:a16="http://schemas.microsoft.com/office/drawing/2014/main" id="{73C15643-CDE2-4C57-5188-749B95DB99E2}"/>
              </a:ext>
            </a:extLst>
          </p:cNvPr>
          <p:cNvSpPr txBox="1"/>
          <p:nvPr/>
        </p:nvSpPr>
        <p:spPr>
          <a:xfrm>
            <a:off x="247165" y="1199414"/>
            <a:ext cx="7886900" cy="923330"/>
          </a:xfrm>
          <a:prstGeom prst="rect">
            <a:avLst/>
          </a:prstGeom>
          <a:noFill/>
          <a:ln>
            <a:noFill/>
          </a:ln>
          <a:effectLst/>
        </p:spPr>
        <p:txBody>
          <a:bodyPr wrap="square" lIns="0" tIns="0" rIns="0" bIns="0" rtlCol="0" anchor="b">
            <a:noAutofit/>
          </a:bodyPr>
          <a:lstStyle/>
          <a:p>
            <a:r>
              <a:rPr lang="ru-RU" sz="4400" dirty="0">
                <a:solidFill>
                  <a:srgbClr val="14CE9F"/>
                </a:solidFill>
                <a:latin typeface="Gabriela" panose="00000500000000000000" pitchFamily="2" charset="0"/>
              </a:rPr>
              <a:t>Распределите задания – транслируйте решения в действия</a:t>
            </a:r>
          </a:p>
        </p:txBody>
      </p:sp>
      <p:sp>
        <p:nvSpPr>
          <p:cNvPr id="19" name="Rectangle 18">
            <a:extLst>
              <a:ext uri="{FF2B5EF4-FFF2-40B4-BE49-F238E27FC236}">
                <a16:creationId xmlns:a16="http://schemas.microsoft.com/office/drawing/2014/main" id="{9B782310-D20E-D4AE-CCBB-23079077BCBD}"/>
              </a:ext>
            </a:extLst>
          </p:cNvPr>
          <p:cNvSpPr/>
          <p:nvPr/>
        </p:nvSpPr>
        <p:spPr>
          <a:xfrm>
            <a:off x="10658308" y="6394719"/>
            <a:ext cx="1533692" cy="91118"/>
          </a:xfrm>
          <a:prstGeom prst="rect">
            <a:avLst/>
          </a:prstGeom>
          <a:gradFill>
            <a:gsLst>
              <a:gs pos="77000">
                <a:srgbClr val="14CE9F"/>
              </a:gs>
              <a:gs pos="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
        <p:nvSpPr>
          <p:cNvPr id="3" name="TextBox 2">
            <a:extLst>
              <a:ext uri="{FF2B5EF4-FFF2-40B4-BE49-F238E27FC236}">
                <a16:creationId xmlns:a16="http://schemas.microsoft.com/office/drawing/2014/main" id="{BABA2935-9620-D09F-D07C-F8A72B0D13BE}"/>
              </a:ext>
            </a:extLst>
          </p:cNvPr>
          <p:cNvSpPr txBox="1"/>
          <p:nvPr/>
        </p:nvSpPr>
        <p:spPr>
          <a:xfrm>
            <a:off x="5689421" y="55106"/>
            <a:ext cx="6312088" cy="348813"/>
          </a:xfrm>
          <a:prstGeom prst="rect">
            <a:avLst/>
          </a:prstGeom>
          <a:noFill/>
        </p:spPr>
        <p:txBody>
          <a:bodyPr wrap="square">
            <a:spAutoFit/>
          </a:bodyPr>
          <a:lstStyle/>
          <a:p>
            <a:pPr algn="r">
              <a:lnSpc>
                <a:spcPts val="2000"/>
              </a:lnSpc>
            </a:pPr>
            <a:r>
              <a:rPr lang="ru-RU" sz="1800" dirty="0">
                <a:solidFill>
                  <a:schemeClr val="bg2">
                    <a:lumMod val="90000"/>
                  </a:schemeClr>
                </a:solidFill>
                <a:latin typeface="Montserrat SemiBold" panose="00000700000000000000" pitchFamily="2" charset="-18"/>
              </a:rPr>
              <a:t>Действие ПОСЛЕ</a:t>
            </a:r>
            <a:endParaRPr lang="en-US" sz="1800" dirty="0">
              <a:solidFill>
                <a:schemeClr val="bg2">
                  <a:lumMod val="90000"/>
                </a:schemeClr>
              </a:solidFill>
              <a:latin typeface="Montserrat Light" panose="00000400000000000000" pitchFamily="2" charset="-18"/>
            </a:endParaRPr>
          </a:p>
        </p:txBody>
      </p:sp>
    </p:spTree>
    <p:extLst>
      <p:ext uri="{BB962C8B-B14F-4D97-AF65-F5344CB8AC3E}">
        <p14:creationId xmlns:p14="http://schemas.microsoft.com/office/powerpoint/2010/main" val="2456136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B9CC8-72FF-772B-BBBE-4DBC193A113A}"/>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D5BE5E94-E302-8903-6911-1ADCFE1F13B0}"/>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3000"/>
                    </a14:imgEffect>
                    <a14:imgEffect>
                      <a14:brightnessContrast bright="-28000" contrast="-40000"/>
                    </a14:imgEffect>
                  </a14:imgLayer>
                </a14:imgProps>
              </a:ext>
            </a:extLst>
          </a:blip>
          <a:srcRect b="14249"/>
          <a:stretch/>
        </p:blipFill>
        <p:spPr>
          <a:xfrm>
            <a:off x="173159" y="0"/>
            <a:ext cx="11999689" cy="6858000"/>
          </a:xfrm>
          <a:prstGeom prst="rect">
            <a:avLst/>
          </a:prstGeom>
        </p:spPr>
      </p:pic>
      <p:sp>
        <p:nvSpPr>
          <p:cNvPr id="5" name="Rectangle 4">
            <a:extLst>
              <a:ext uri="{FF2B5EF4-FFF2-40B4-BE49-F238E27FC236}">
                <a16:creationId xmlns:a16="http://schemas.microsoft.com/office/drawing/2014/main" id="{9A10353F-4C35-5D4F-51AD-BC46ED6BDF79}"/>
              </a:ext>
            </a:extLst>
          </p:cNvPr>
          <p:cNvSpPr/>
          <p:nvPr/>
        </p:nvSpPr>
        <p:spPr>
          <a:xfrm>
            <a:off x="173159" y="0"/>
            <a:ext cx="11991438" cy="6872464"/>
          </a:xfrm>
          <a:prstGeom prst="rect">
            <a:avLst/>
          </a:prstGeom>
          <a:gradFill>
            <a:gsLst>
              <a:gs pos="92000">
                <a:srgbClr val="14CE9F">
                  <a:alpha val="50000"/>
                </a:srgbClr>
              </a:gs>
              <a:gs pos="2000">
                <a:srgbClr val="DDF9B8">
                  <a:alpha val="50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7" name="TextBox 6">
            <a:extLst>
              <a:ext uri="{FF2B5EF4-FFF2-40B4-BE49-F238E27FC236}">
                <a16:creationId xmlns:a16="http://schemas.microsoft.com/office/drawing/2014/main" id="{83DC79B1-EC16-930E-FD42-DCF7F991C0BB}"/>
              </a:ext>
            </a:extLst>
          </p:cNvPr>
          <p:cNvSpPr txBox="1"/>
          <p:nvPr/>
        </p:nvSpPr>
        <p:spPr>
          <a:xfrm>
            <a:off x="19152" y="316552"/>
            <a:ext cx="9875475" cy="4893647"/>
          </a:xfrm>
          <a:prstGeom prst="rect">
            <a:avLst/>
          </a:prstGeom>
          <a:noFill/>
        </p:spPr>
        <p:txBody>
          <a:bodyPr wrap="square">
            <a:spAutoFit/>
          </a:bodyPr>
          <a:lstStyle/>
          <a:p>
            <a:pPr marL="0" marR="0" indent="0" algn="ctr">
              <a:spcBef>
                <a:spcPts val="0"/>
              </a:spcBef>
              <a:spcAft>
                <a:spcPts val="0"/>
              </a:spcAft>
              <a:tabLst>
                <a:tab pos="534035" algn="l"/>
              </a:tabLst>
            </a:pPr>
            <a:r>
              <a:rPr lang="ru-RU" sz="2400" b="1" dirty="0">
                <a:solidFill>
                  <a:srgbClr val="C00000">
                    <a:alpha val="60000"/>
                  </a:srgbClr>
                </a:solidFill>
                <a:latin typeface="+mj-lt"/>
              </a:rPr>
              <a:t>Документируйте обязательства</a:t>
            </a:r>
            <a:r>
              <a:rPr lang="ru-RU" sz="2400" dirty="0">
                <a:solidFill>
                  <a:srgbClr val="C00000">
                    <a:alpha val="60000"/>
                  </a:srgbClr>
                </a:solidFill>
                <a:latin typeface="+mj-lt"/>
              </a:rPr>
              <a:t> </a:t>
            </a:r>
          </a:p>
          <a:p>
            <a:pPr marL="0" marR="0" indent="0" algn="ctr">
              <a:spcBef>
                <a:spcPts val="0"/>
              </a:spcBef>
              <a:spcAft>
                <a:spcPts val="0"/>
              </a:spcAft>
              <a:tabLst>
                <a:tab pos="534035" algn="l"/>
              </a:tabLst>
            </a:pPr>
            <a:r>
              <a:rPr lang="ru-RU" sz="2400" dirty="0">
                <a:solidFill>
                  <a:srgbClr val="C00000">
                    <a:alpha val="60000"/>
                  </a:srgbClr>
                </a:solidFill>
                <a:latin typeface="+mj-lt"/>
              </a:rPr>
              <a:t>Тут снова хочется вспомнить народную мудрость: «Один тупой карандаш стоит двух острых умов». В сложных делах не полагайтесь на память. Если вы действительно хотите, чтобы успешный трудный диалог завершился нужным результатом, не разбрасывайтесь созданным вами смыслом, доверяя исключительно памяти. Записывайте детали выводов, решений и заданий. Не забудьте также зафиксировать, кому какое задание поручено и каковы сроки его исполнения.</a:t>
            </a:r>
          </a:p>
          <a:p>
            <a:pPr marL="0" marR="0" indent="0" algn="ctr">
              <a:spcBef>
                <a:spcPts val="0"/>
              </a:spcBef>
              <a:spcAft>
                <a:spcPts val="0"/>
              </a:spcAft>
              <a:tabLst>
                <a:tab pos="534035" algn="l"/>
              </a:tabLst>
            </a:pPr>
            <a:r>
              <a:rPr lang="ru-RU" sz="2400" dirty="0">
                <a:solidFill>
                  <a:srgbClr val="C00000">
                    <a:alpha val="60000"/>
                  </a:srgbClr>
                </a:solidFill>
                <a:latin typeface="+mj-lt"/>
              </a:rPr>
              <a:t>Прочитав, что должно быть выполнено, выслушайте отчеты тех, кто назначен за это ответственным. Если кто-нибудь не выполнил обещанного, значит, придется вести очередной диалог. </a:t>
            </a:r>
          </a:p>
        </p:txBody>
      </p:sp>
    </p:spTree>
    <p:extLst>
      <p:ext uri="{BB962C8B-B14F-4D97-AF65-F5344CB8AC3E}">
        <p14:creationId xmlns:p14="http://schemas.microsoft.com/office/powerpoint/2010/main" val="391997633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C2277A-B8B9-24B1-8981-30533EE114DD}"/>
              </a:ext>
            </a:extLst>
          </p:cNvPr>
          <p:cNvPicPr>
            <a:picLocks noChangeAspect="1"/>
          </p:cNvPicPr>
          <p:nvPr/>
        </p:nvPicPr>
        <p:blipFill rotWithShape="1">
          <a:blip r:embed="rId4"/>
          <a:srcRect t="9572" b="6143"/>
          <a:stretch/>
        </p:blipFill>
        <p:spPr>
          <a:xfrm>
            <a:off x="0" y="0"/>
            <a:ext cx="4584032" cy="6858000"/>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 name="Object 5"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4863455" y="52512"/>
            <a:ext cx="2465089" cy="615553"/>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Резюме…</a:t>
            </a:r>
            <a:endParaRPr lang="en-US" sz="4000" dirty="0">
              <a:solidFill>
                <a:srgbClr val="5D5B6F"/>
              </a:solidFill>
              <a:latin typeface="Gabriela" panose="00000500000000000000" pitchFamily="2" charset="0"/>
            </a:endParaRPr>
          </a:p>
        </p:txBody>
      </p:sp>
      <p:sp>
        <p:nvSpPr>
          <p:cNvPr id="39" name="TextBox 38"/>
          <p:cNvSpPr txBox="1"/>
          <p:nvPr/>
        </p:nvSpPr>
        <p:spPr>
          <a:xfrm>
            <a:off x="4784102" y="897365"/>
            <a:ext cx="6789671" cy="6062993"/>
          </a:xfrm>
          <a:prstGeom prst="rect">
            <a:avLst/>
          </a:prstGeom>
          <a:noFill/>
        </p:spPr>
        <p:txBody>
          <a:bodyPr wrap="square" lIns="0" tIns="0" rIns="0" bIns="0" rtlCol="0">
            <a:noAutofit/>
          </a:bodyPr>
          <a:lstStyle/>
          <a:p>
            <a:pPr marL="342900" indent="-342900">
              <a:lnSpc>
                <a:spcPts val="2000"/>
              </a:lnSpc>
              <a:buFont typeface="Arial" panose="020B0604020202020204" pitchFamily="34" charset="0"/>
              <a:buChar char="•"/>
            </a:pPr>
            <a:r>
              <a:rPr lang="ru-RU" sz="2000" b="1" dirty="0">
                <a:solidFill>
                  <a:srgbClr val="5D5B6F">
                    <a:alpha val="60000"/>
                  </a:srgbClr>
                </a:solidFill>
                <a:latin typeface="Montserrat Light" panose="00000400000000000000" pitchFamily="2" charset="-18"/>
              </a:rPr>
              <a:t>Начните с сердца</a:t>
            </a:r>
          </a:p>
          <a:p>
            <a:pPr>
              <a:lnSpc>
                <a:spcPts val="2000"/>
              </a:lnSpc>
            </a:pPr>
            <a:r>
              <a:rPr lang="ru-RU" sz="2000" dirty="0">
                <a:solidFill>
                  <a:srgbClr val="5D5B6F">
                    <a:alpha val="60000"/>
                  </a:srgbClr>
                </a:solidFill>
                <a:latin typeface="Montserrat Light" panose="00000400000000000000" pitchFamily="2" charset="-18"/>
              </a:rPr>
              <a:t>Спросите себя, чего вы хотите на самом деле.</a:t>
            </a:r>
          </a:p>
          <a:p>
            <a:pPr marL="342900" indent="-342900">
              <a:lnSpc>
                <a:spcPts val="2000"/>
              </a:lnSpc>
              <a:buFont typeface="Arial" panose="020B0604020202020204" pitchFamily="34" charset="0"/>
              <a:buChar char="•"/>
            </a:pPr>
            <a:endParaRPr lang="ru-RU" sz="2000" dirty="0">
              <a:solidFill>
                <a:srgbClr val="5D5B6F">
                  <a:alpha val="60000"/>
                </a:srgbClr>
              </a:solidFill>
              <a:latin typeface="Montserrat Light" panose="00000400000000000000" pitchFamily="2" charset="-18"/>
            </a:endParaRPr>
          </a:p>
          <a:p>
            <a:pPr marL="342900" indent="-342900">
              <a:lnSpc>
                <a:spcPts val="2000"/>
              </a:lnSpc>
              <a:buFont typeface="Arial" panose="020B0604020202020204" pitchFamily="34" charset="0"/>
              <a:buChar char="•"/>
            </a:pPr>
            <a:r>
              <a:rPr lang="ru-RU" sz="2000" b="1" dirty="0">
                <a:solidFill>
                  <a:srgbClr val="5D5B6F">
                    <a:alpha val="60000"/>
                  </a:srgbClr>
                </a:solidFill>
                <a:latin typeface="Montserrat Light" panose="00000400000000000000" pitchFamily="2" charset="-18"/>
              </a:rPr>
              <a:t>Следите за сигналами</a:t>
            </a:r>
          </a:p>
          <a:p>
            <a:pPr marL="342900" indent="-342900">
              <a:lnSpc>
                <a:spcPts val="2000"/>
              </a:lnSpc>
              <a:buFont typeface="Arial" panose="020B0604020202020204" pitchFamily="34" charset="0"/>
              <a:buChar char="•"/>
            </a:pPr>
            <a:endParaRPr lang="ru-RU" sz="2000" dirty="0">
              <a:solidFill>
                <a:srgbClr val="5D5B6F">
                  <a:alpha val="60000"/>
                </a:srgbClr>
              </a:solidFill>
              <a:latin typeface="Montserrat Light" panose="00000400000000000000" pitchFamily="2" charset="-18"/>
            </a:endParaRPr>
          </a:p>
          <a:p>
            <a:pPr marL="342900" indent="-342900">
              <a:lnSpc>
                <a:spcPts val="2000"/>
              </a:lnSpc>
              <a:buFont typeface="Arial" panose="020B0604020202020204" pitchFamily="34" charset="0"/>
              <a:buChar char="•"/>
            </a:pPr>
            <a:r>
              <a:rPr lang="ru-RU" sz="2000" b="1" dirty="0">
                <a:solidFill>
                  <a:srgbClr val="5D5B6F">
                    <a:alpha val="60000"/>
                  </a:srgbClr>
                </a:solidFill>
                <a:latin typeface="Montserrat Light" panose="00000400000000000000" pitchFamily="2" charset="-18"/>
              </a:rPr>
              <a:t>Обеспечьте безопасность</a:t>
            </a:r>
          </a:p>
          <a:p>
            <a:pPr>
              <a:lnSpc>
                <a:spcPts val="2000"/>
              </a:lnSpc>
            </a:pPr>
            <a:r>
              <a:rPr lang="ru-RU" sz="2000" dirty="0">
                <a:solidFill>
                  <a:srgbClr val="5D5B6F">
                    <a:alpha val="60000"/>
                  </a:srgbClr>
                </a:solidFill>
                <a:latin typeface="Montserrat Light" panose="00000400000000000000" pitchFamily="2" charset="-18"/>
              </a:rPr>
              <a:t>Контрастируйте, чтобы помочь понять вашу цель</a:t>
            </a:r>
          </a:p>
          <a:p>
            <a:pPr marL="342900" indent="-342900">
              <a:lnSpc>
                <a:spcPts val="2000"/>
              </a:lnSpc>
              <a:buFont typeface="Arial" panose="020B0604020202020204" pitchFamily="34" charset="0"/>
              <a:buChar char="•"/>
            </a:pPr>
            <a:endParaRPr lang="ru-RU" sz="2000" dirty="0">
              <a:solidFill>
                <a:srgbClr val="5D5B6F">
                  <a:alpha val="60000"/>
                </a:srgbClr>
              </a:solidFill>
              <a:latin typeface="Montserrat Light" panose="00000400000000000000" pitchFamily="2" charset="-18"/>
            </a:endParaRPr>
          </a:p>
          <a:p>
            <a:pPr marL="342900" indent="-342900">
              <a:lnSpc>
                <a:spcPts val="2000"/>
              </a:lnSpc>
              <a:buFont typeface="Arial" panose="020B0604020202020204" pitchFamily="34" charset="0"/>
              <a:buChar char="•"/>
            </a:pPr>
            <a:r>
              <a:rPr lang="ru-RU" sz="2000" b="1" dirty="0">
                <a:solidFill>
                  <a:srgbClr val="5D5B6F">
                    <a:alpha val="60000"/>
                  </a:srgbClr>
                </a:solidFill>
                <a:latin typeface="Montserrat Light" panose="00000400000000000000" pitchFamily="2" charset="-18"/>
              </a:rPr>
              <a:t>Управляйте своими историями</a:t>
            </a:r>
          </a:p>
          <a:p>
            <a:pPr>
              <a:lnSpc>
                <a:spcPts val="2000"/>
              </a:lnSpc>
            </a:pPr>
            <a:r>
              <a:rPr lang="ru-RU" sz="2000" dirty="0">
                <a:solidFill>
                  <a:srgbClr val="5D5B6F">
                    <a:alpha val="60000"/>
                  </a:srgbClr>
                </a:solidFill>
                <a:latin typeface="Montserrat Light" panose="00000400000000000000" pitchFamily="2" charset="-18"/>
              </a:rPr>
              <a:t>Вернитесь к началу своего Пути к действию, чтобы выяснить, какие именно факты, лежат в основе вашей истории, вызывающей у вас негативные эмоции.</a:t>
            </a:r>
          </a:p>
          <a:p>
            <a:pPr marL="342900" indent="-342900">
              <a:lnSpc>
                <a:spcPts val="2000"/>
              </a:lnSpc>
              <a:buFont typeface="Arial" panose="020B0604020202020204" pitchFamily="34" charset="0"/>
              <a:buChar char="•"/>
            </a:pPr>
            <a:endParaRPr lang="ru-RU" sz="2000" dirty="0">
              <a:solidFill>
                <a:srgbClr val="5D5B6F">
                  <a:alpha val="60000"/>
                </a:srgbClr>
              </a:solidFill>
              <a:latin typeface="Montserrat Light" panose="00000400000000000000" pitchFamily="2" charset="-18"/>
            </a:endParaRPr>
          </a:p>
          <a:p>
            <a:pPr marL="342900" indent="-342900">
              <a:lnSpc>
                <a:spcPts val="2000"/>
              </a:lnSpc>
              <a:buFont typeface="Arial" panose="020B0604020202020204" pitchFamily="34" charset="0"/>
              <a:buChar char="•"/>
            </a:pPr>
            <a:r>
              <a:rPr lang="ru-RU" sz="2000" b="1" dirty="0">
                <a:solidFill>
                  <a:srgbClr val="5D5B6F">
                    <a:alpha val="60000"/>
                  </a:srgbClr>
                </a:solidFill>
                <a:latin typeface="Montserrat Light" panose="00000400000000000000" pitchFamily="2" charset="-18"/>
              </a:rPr>
              <a:t>Предоставьте ДОСТУП к своему видению</a:t>
            </a:r>
          </a:p>
          <a:p>
            <a:pPr>
              <a:lnSpc>
                <a:spcPts val="2000"/>
              </a:lnSpc>
            </a:pPr>
            <a:r>
              <a:rPr lang="ru-RU" sz="2000" dirty="0">
                <a:solidFill>
                  <a:srgbClr val="5D5B6F">
                    <a:alpha val="60000"/>
                  </a:srgbClr>
                </a:solidFill>
                <a:latin typeface="Montserrat Light" panose="00000400000000000000" pitchFamily="2" charset="-18"/>
              </a:rPr>
              <a:t>Вам нужно поделиться своими фактами и выводами так, чтобы она почувствовала, что потом сможет без опасения рассказать вам свою историю.</a:t>
            </a:r>
          </a:p>
          <a:p>
            <a:pPr marL="342900" indent="-342900">
              <a:lnSpc>
                <a:spcPts val="2000"/>
              </a:lnSpc>
              <a:buFont typeface="Arial" panose="020B0604020202020204" pitchFamily="34" charset="0"/>
              <a:buChar char="•"/>
            </a:pPr>
            <a:endParaRPr lang="ru-RU" sz="2000" dirty="0">
              <a:solidFill>
                <a:srgbClr val="5D5B6F">
                  <a:alpha val="60000"/>
                </a:srgbClr>
              </a:solidFill>
              <a:latin typeface="Montserrat Light" panose="00000400000000000000" pitchFamily="2" charset="-18"/>
            </a:endParaRPr>
          </a:p>
          <a:p>
            <a:pPr marL="342900" indent="-342900">
              <a:lnSpc>
                <a:spcPts val="2000"/>
              </a:lnSpc>
              <a:buFont typeface="Arial" panose="020B0604020202020204" pitchFamily="34" charset="0"/>
              <a:buChar char="•"/>
            </a:pPr>
            <a:r>
              <a:rPr lang="ru-RU" sz="2000" b="1" dirty="0">
                <a:solidFill>
                  <a:srgbClr val="5D5B6F">
                    <a:alpha val="60000"/>
                  </a:srgbClr>
                </a:solidFill>
                <a:latin typeface="Montserrat Light" panose="00000400000000000000" pitchFamily="2" charset="-18"/>
              </a:rPr>
              <a:t>Исследуйте их видение</a:t>
            </a:r>
          </a:p>
          <a:p>
            <a:pPr marL="342900" indent="-342900">
              <a:lnSpc>
                <a:spcPts val="2000"/>
              </a:lnSpc>
              <a:buFont typeface="Arial" panose="020B0604020202020204" pitchFamily="34" charset="0"/>
              <a:buChar char="•"/>
            </a:pPr>
            <a:endParaRPr lang="ru-RU" sz="2000" b="1" dirty="0">
              <a:solidFill>
                <a:srgbClr val="5D5B6F">
                  <a:alpha val="60000"/>
                </a:srgbClr>
              </a:solidFill>
              <a:latin typeface="Montserrat Light" panose="00000400000000000000" pitchFamily="2" charset="-18"/>
            </a:endParaRPr>
          </a:p>
          <a:p>
            <a:pPr marL="342900" indent="-342900">
              <a:lnSpc>
                <a:spcPts val="2000"/>
              </a:lnSpc>
              <a:buFont typeface="Arial" panose="020B0604020202020204" pitchFamily="34" charset="0"/>
              <a:buChar char="•"/>
            </a:pPr>
            <a:r>
              <a:rPr lang="ru-RU" sz="2000" b="1" dirty="0">
                <a:solidFill>
                  <a:srgbClr val="5D5B6F">
                    <a:alpha val="60000"/>
                  </a:srgbClr>
                </a:solidFill>
                <a:latin typeface="Montserrat Light" panose="00000400000000000000" pitchFamily="2" charset="-18"/>
              </a:rPr>
              <a:t>Перейдите к действию</a:t>
            </a:r>
          </a:p>
          <a:p>
            <a:pPr>
              <a:lnSpc>
                <a:spcPts val="2000"/>
              </a:lnSpc>
            </a:pPr>
            <a:endParaRPr lang="ru-RU" sz="2000" dirty="0">
              <a:solidFill>
                <a:srgbClr val="5D5B6F">
                  <a:alpha val="60000"/>
                </a:srgbClr>
              </a:solidFill>
              <a:latin typeface="Montserrat Light" panose="00000400000000000000" pitchFamily="2" charset="-18"/>
            </a:endParaRPr>
          </a:p>
        </p:txBody>
      </p:sp>
      <p:sp>
        <p:nvSpPr>
          <p:cNvPr id="8" name="TextBox 7">
            <a:extLst>
              <a:ext uri="{FF2B5EF4-FFF2-40B4-BE49-F238E27FC236}">
                <a16:creationId xmlns:a16="http://schemas.microsoft.com/office/drawing/2014/main" id="{8CD59B07-BE5B-2C46-FBB2-44C5946FF1C3}"/>
              </a:ext>
            </a:extLst>
          </p:cNvPr>
          <p:cNvSpPr txBox="1"/>
          <p:nvPr/>
        </p:nvSpPr>
        <p:spPr>
          <a:xfrm>
            <a:off x="1363670" y="-264497"/>
            <a:ext cx="282742" cy="7725192"/>
          </a:xfrm>
          <a:prstGeom prst="rect">
            <a:avLst/>
          </a:prstGeom>
          <a:noFill/>
        </p:spPr>
        <p:txBody>
          <a:bodyPr wrap="square">
            <a:spAutoFit/>
          </a:bodyPr>
          <a:lstStyle/>
          <a:p>
            <a:r>
              <a:rPr lang="ru-RU" sz="49600" dirty="0">
                <a:solidFill>
                  <a:srgbClr val="5D5B6F"/>
                </a:solidFill>
                <a:latin typeface="Gabriela" panose="00000500000000000000" pitchFamily="2" charset="0"/>
              </a:rPr>
              <a:t>!</a:t>
            </a:r>
            <a:endParaRPr lang="en-US" sz="49600" dirty="0"/>
          </a:p>
        </p:txBody>
      </p:sp>
    </p:spTree>
    <p:extLst>
      <p:ext uri="{BB962C8B-B14F-4D97-AF65-F5344CB8AC3E}">
        <p14:creationId xmlns:p14="http://schemas.microsoft.com/office/powerpoint/2010/main" val="120017560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6" name="Object 5"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58813" y="660399"/>
            <a:ext cx="9038080" cy="2093433"/>
          </a:xfrm>
        </p:spPr>
        <p:txBody>
          <a:bodyPr/>
          <a:lstStyle/>
          <a:p>
            <a:r>
              <a:rPr lang="ru-RU" dirty="0"/>
              <a:t>Вопросы</a:t>
            </a:r>
            <a:endParaRPr lang="en-US" dirty="0"/>
          </a:p>
        </p:txBody>
      </p:sp>
      <p:pic>
        <p:nvPicPr>
          <p:cNvPr id="4" name="Picture 3">
            <a:extLst>
              <a:ext uri="{FF2B5EF4-FFF2-40B4-BE49-F238E27FC236}">
                <a16:creationId xmlns:a16="http://schemas.microsoft.com/office/drawing/2014/main" id="{FD489929-3F33-437A-9D5A-39CCBCB7A1D0}"/>
              </a:ext>
            </a:extLst>
          </p:cNvPr>
          <p:cNvPicPr>
            <a:picLocks noChangeAspect="1"/>
          </p:cNvPicPr>
          <p:nvPr/>
        </p:nvPicPr>
        <p:blipFill>
          <a:blip r:embed="rId6"/>
          <a:stretch>
            <a:fillRect/>
          </a:stretch>
        </p:blipFill>
        <p:spPr>
          <a:xfrm>
            <a:off x="6397256" y="1063256"/>
            <a:ext cx="5794744" cy="5794744"/>
          </a:xfrm>
          <a:prstGeom prst="rect">
            <a:avLst/>
          </a:prstGeom>
        </p:spPr>
      </p:pic>
    </p:spTree>
    <p:extLst>
      <p:ext uri="{BB962C8B-B14F-4D97-AF65-F5344CB8AC3E}">
        <p14:creationId xmlns:p14="http://schemas.microsoft.com/office/powerpoint/2010/main" val="161188138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4822577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6" name="Object 5"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Freeform 6"/>
          <p:cNvSpPr/>
          <p:nvPr/>
        </p:nvSpPr>
        <p:spPr>
          <a:xfrm>
            <a:off x="-101600" y="483170"/>
            <a:ext cx="12128500" cy="3907796"/>
          </a:xfrm>
          <a:custGeom>
            <a:avLst/>
            <a:gdLst>
              <a:gd name="connsiteX0" fmla="*/ 0 w 12128500"/>
              <a:gd name="connsiteY0" fmla="*/ 152400 h 3987800"/>
              <a:gd name="connsiteX1" fmla="*/ 177800 w 12128500"/>
              <a:gd name="connsiteY1" fmla="*/ 3987800 h 3987800"/>
              <a:gd name="connsiteX2" fmla="*/ 12128500 w 12128500"/>
              <a:gd name="connsiteY2" fmla="*/ 3835400 h 3987800"/>
              <a:gd name="connsiteX3" fmla="*/ 11874500 w 12128500"/>
              <a:gd name="connsiteY3" fmla="*/ 0 h 3987800"/>
              <a:gd name="connsiteX4" fmla="*/ 0 w 12128500"/>
              <a:gd name="connsiteY4" fmla="*/ 152400 h 398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28500" h="3987800">
                <a:moveTo>
                  <a:pt x="0" y="152400"/>
                </a:moveTo>
                <a:lnTo>
                  <a:pt x="177800" y="3987800"/>
                </a:lnTo>
                <a:lnTo>
                  <a:pt x="12128500" y="3835400"/>
                </a:lnTo>
                <a:lnTo>
                  <a:pt x="11874500" y="0"/>
                </a:lnTo>
                <a:lnTo>
                  <a:pt x="0" y="152400"/>
                </a:lnTo>
                <a:close/>
              </a:path>
            </a:pathLst>
          </a:custGeom>
          <a:solidFill>
            <a:srgbClr val="14C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673100"/>
            <a:ext cx="12192000" cy="3527936"/>
          </a:xfrm>
          <a:prstGeom prst="rect">
            <a:avLst/>
          </a:prstGeom>
        </p:spPr>
      </p:pic>
      <p:sp>
        <p:nvSpPr>
          <p:cNvPr id="4" name="TextBox 3"/>
          <p:cNvSpPr txBox="1"/>
          <p:nvPr/>
        </p:nvSpPr>
        <p:spPr>
          <a:xfrm>
            <a:off x="658811" y="4482760"/>
            <a:ext cx="10872788" cy="923330"/>
          </a:xfrm>
          <a:prstGeom prst="rect">
            <a:avLst/>
          </a:prstGeom>
          <a:noFill/>
          <a:ln>
            <a:noFill/>
          </a:ln>
          <a:effectLst/>
        </p:spPr>
        <p:txBody>
          <a:bodyPr wrap="square" lIns="0" tIns="0" rIns="0" bIns="0" rtlCol="0" anchor="b">
            <a:noAutofit/>
          </a:bodyPr>
          <a:lstStyle/>
          <a:p>
            <a:pPr algn="ctr"/>
            <a:r>
              <a:rPr lang="ru-RU" sz="6000" dirty="0">
                <a:solidFill>
                  <a:srgbClr val="14CE9F"/>
                </a:solidFill>
                <a:latin typeface="Gabriela" panose="00000500000000000000" pitchFamily="2" charset="0"/>
              </a:rPr>
              <a:t>Спасибо</a:t>
            </a:r>
            <a:endParaRPr lang="en-US" sz="6000" dirty="0">
              <a:solidFill>
                <a:srgbClr val="14CE9F"/>
              </a:solidFill>
              <a:latin typeface="Gabriela" panose="00000500000000000000" pitchFamily="2" charset="0"/>
            </a:endParaRPr>
          </a:p>
        </p:txBody>
      </p:sp>
      <p:sp>
        <p:nvSpPr>
          <p:cNvPr id="10" name="Rectangle 9"/>
          <p:cNvSpPr/>
          <p:nvPr/>
        </p:nvSpPr>
        <p:spPr>
          <a:xfrm>
            <a:off x="5529223" y="5490616"/>
            <a:ext cx="1133554" cy="61873"/>
          </a:xfrm>
          <a:prstGeom prst="rect">
            <a:avLst/>
          </a:prstGeom>
          <a:gradFill>
            <a:gsLst>
              <a:gs pos="77000">
                <a:srgbClr val="14CE9F"/>
              </a:gs>
              <a:gs pos="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
        <p:nvSpPr>
          <p:cNvPr id="8" name="Freeform 7"/>
          <p:cNvSpPr/>
          <p:nvPr/>
        </p:nvSpPr>
        <p:spPr>
          <a:xfrm>
            <a:off x="11025987" y="3775979"/>
            <a:ext cx="486562" cy="311547"/>
          </a:xfrm>
          <a:custGeom>
            <a:avLst/>
            <a:gdLst>
              <a:gd name="connsiteX0" fmla="*/ 6150209 w 7230006"/>
              <a:gd name="connsiteY0" fmla="*/ 1323803 h 4629393"/>
              <a:gd name="connsiteX1" fmla="*/ 6727342 w 7230006"/>
              <a:gd name="connsiteY1" fmla="*/ 1453798 h 4629393"/>
              <a:gd name="connsiteX2" fmla="*/ 7099686 w 7230006"/>
              <a:gd name="connsiteY2" fmla="*/ 1788071 h 4629393"/>
              <a:gd name="connsiteX3" fmla="*/ 7211389 w 7230006"/>
              <a:gd name="connsiteY3" fmla="*/ 2252340 h 4629393"/>
              <a:gd name="connsiteX4" fmla="*/ 7081069 w 7230006"/>
              <a:gd name="connsiteY4" fmla="*/ 2753749 h 4629393"/>
              <a:gd name="connsiteX5" fmla="*/ 6652873 w 7230006"/>
              <a:gd name="connsiteY5" fmla="*/ 3162305 h 4629393"/>
              <a:gd name="connsiteX6" fmla="*/ 6001272 w 7230006"/>
              <a:gd name="connsiteY6" fmla="*/ 3310871 h 4629393"/>
              <a:gd name="connsiteX7" fmla="*/ 5554459 w 7230006"/>
              <a:gd name="connsiteY7" fmla="*/ 3236588 h 4629393"/>
              <a:gd name="connsiteX8" fmla="*/ 5312436 w 7230006"/>
              <a:gd name="connsiteY8" fmla="*/ 3013740 h 4629393"/>
              <a:gd name="connsiteX9" fmla="*/ 5349670 w 7230006"/>
              <a:gd name="connsiteY9" fmla="*/ 2920886 h 4629393"/>
              <a:gd name="connsiteX10" fmla="*/ 5405522 w 7230006"/>
              <a:gd name="connsiteY10" fmla="*/ 2883745 h 4629393"/>
              <a:gd name="connsiteX11" fmla="*/ 5535842 w 7230006"/>
              <a:gd name="connsiteY11" fmla="*/ 2920886 h 4629393"/>
              <a:gd name="connsiteX12" fmla="*/ 5815100 w 7230006"/>
              <a:gd name="connsiteY12" fmla="*/ 2958027 h 4629393"/>
              <a:gd name="connsiteX13" fmla="*/ 6410850 w 7230006"/>
              <a:gd name="connsiteY13" fmla="*/ 2753749 h 4629393"/>
              <a:gd name="connsiteX14" fmla="*/ 6615639 w 7230006"/>
              <a:gd name="connsiteY14" fmla="*/ 2233769 h 4629393"/>
              <a:gd name="connsiteX15" fmla="*/ 6466701 w 7230006"/>
              <a:gd name="connsiteY15" fmla="*/ 1806642 h 4629393"/>
              <a:gd name="connsiteX16" fmla="*/ 6019889 w 7230006"/>
              <a:gd name="connsiteY16" fmla="*/ 1639506 h 4629393"/>
              <a:gd name="connsiteX17" fmla="*/ 5386905 w 7230006"/>
              <a:gd name="connsiteY17" fmla="*/ 1992349 h 4629393"/>
              <a:gd name="connsiteX18" fmla="*/ 5163499 w 7230006"/>
              <a:gd name="connsiteY18" fmla="*/ 3013740 h 4629393"/>
              <a:gd name="connsiteX19" fmla="*/ 5386905 w 7230006"/>
              <a:gd name="connsiteY19" fmla="*/ 3886564 h 4629393"/>
              <a:gd name="connsiteX20" fmla="*/ 6094358 w 7230006"/>
              <a:gd name="connsiteY20" fmla="*/ 4202266 h 4629393"/>
              <a:gd name="connsiteX21" fmla="*/ 7006600 w 7230006"/>
              <a:gd name="connsiteY21" fmla="*/ 3849422 h 4629393"/>
              <a:gd name="connsiteX22" fmla="*/ 7081069 w 7230006"/>
              <a:gd name="connsiteY22" fmla="*/ 3830852 h 4629393"/>
              <a:gd name="connsiteX23" fmla="*/ 7174155 w 7230006"/>
              <a:gd name="connsiteY23" fmla="*/ 3886564 h 4629393"/>
              <a:gd name="connsiteX24" fmla="*/ 7230006 w 7230006"/>
              <a:gd name="connsiteY24" fmla="*/ 4016559 h 4629393"/>
              <a:gd name="connsiteX25" fmla="*/ 7211389 w 7230006"/>
              <a:gd name="connsiteY25" fmla="*/ 4072271 h 4629393"/>
              <a:gd name="connsiteX26" fmla="*/ 6652873 w 7230006"/>
              <a:gd name="connsiteY26" fmla="*/ 4480827 h 4629393"/>
              <a:gd name="connsiteX27" fmla="*/ 5964037 w 7230006"/>
              <a:gd name="connsiteY27" fmla="*/ 4629393 h 4629393"/>
              <a:gd name="connsiteX28" fmla="*/ 5200733 w 7230006"/>
              <a:gd name="connsiteY28" fmla="*/ 4425115 h 4629393"/>
              <a:gd name="connsiteX29" fmla="*/ 4679452 w 7230006"/>
              <a:gd name="connsiteY29" fmla="*/ 3849422 h 4629393"/>
              <a:gd name="connsiteX30" fmla="*/ 4511897 w 7230006"/>
              <a:gd name="connsiteY30" fmla="*/ 3013740 h 4629393"/>
              <a:gd name="connsiteX31" fmla="*/ 4698069 w 7230006"/>
              <a:gd name="connsiteY31" fmla="*/ 2122345 h 4629393"/>
              <a:gd name="connsiteX32" fmla="*/ 5275202 w 7230006"/>
              <a:gd name="connsiteY32" fmla="*/ 1528081 h 4629393"/>
              <a:gd name="connsiteX33" fmla="*/ 6150209 w 7230006"/>
              <a:gd name="connsiteY33" fmla="*/ 1323803 h 4629393"/>
              <a:gd name="connsiteX34" fmla="*/ 185688 w 7230006"/>
              <a:gd name="connsiteY34" fmla="*/ 0 h 4629393"/>
              <a:gd name="connsiteX35" fmla="*/ 1689760 w 7230006"/>
              <a:gd name="connsiteY35" fmla="*/ 0 h 4629393"/>
              <a:gd name="connsiteX36" fmla="*/ 1764035 w 7230006"/>
              <a:gd name="connsiteY36" fmla="*/ 223053 h 4629393"/>
              <a:gd name="connsiteX37" fmla="*/ 1615485 w 7230006"/>
              <a:gd name="connsiteY37" fmla="*/ 260228 h 4629393"/>
              <a:gd name="connsiteX38" fmla="*/ 1374090 w 7230006"/>
              <a:gd name="connsiteY38" fmla="*/ 520456 h 4629393"/>
              <a:gd name="connsiteX39" fmla="*/ 1504072 w 7230006"/>
              <a:gd name="connsiteY39" fmla="*/ 892210 h 4629393"/>
              <a:gd name="connsiteX40" fmla="*/ 2153979 w 7230006"/>
              <a:gd name="connsiteY40" fmla="*/ 1821594 h 4629393"/>
              <a:gd name="connsiteX41" fmla="*/ 2803887 w 7230006"/>
              <a:gd name="connsiteY41" fmla="*/ 855034 h 4629393"/>
              <a:gd name="connsiteX42" fmla="*/ 2915299 w 7230006"/>
              <a:gd name="connsiteY42" fmla="*/ 650570 h 4629393"/>
              <a:gd name="connsiteX43" fmla="*/ 2933868 w 7230006"/>
              <a:gd name="connsiteY43" fmla="*/ 501868 h 4629393"/>
              <a:gd name="connsiteX44" fmla="*/ 2859593 w 7230006"/>
              <a:gd name="connsiteY44" fmla="*/ 223053 h 4629393"/>
              <a:gd name="connsiteX45" fmla="*/ 2803887 w 7230006"/>
              <a:gd name="connsiteY45" fmla="*/ 92939 h 4629393"/>
              <a:gd name="connsiteX46" fmla="*/ 2915299 w 7230006"/>
              <a:gd name="connsiteY46" fmla="*/ 0 h 4629393"/>
              <a:gd name="connsiteX47" fmla="*/ 4085133 w 7230006"/>
              <a:gd name="connsiteY47" fmla="*/ 0 h 4629393"/>
              <a:gd name="connsiteX48" fmla="*/ 4159408 w 7230006"/>
              <a:gd name="connsiteY48" fmla="*/ 223053 h 4629393"/>
              <a:gd name="connsiteX49" fmla="*/ 4010858 w 7230006"/>
              <a:gd name="connsiteY49" fmla="*/ 260228 h 4629393"/>
              <a:gd name="connsiteX50" fmla="*/ 3732326 w 7230006"/>
              <a:gd name="connsiteY50" fmla="*/ 371754 h 4629393"/>
              <a:gd name="connsiteX51" fmla="*/ 3528069 w 7230006"/>
              <a:gd name="connsiteY51" fmla="*/ 594806 h 4629393"/>
              <a:gd name="connsiteX52" fmla="*/ 2413942 w 7230006"/>
              <a:gd name="connsiteY52" fmla="*/ 2193348 h 4629393"/>
              <a:gd name="connsiteX53" fmla="*/ 3546638 w 7230006"/>
              <a:gd name="connsiteY53" fmla="*/ 3810478 h 4629393"/>
              <a:gd name="connsiteX54" fmla="*/ 3825170 w 7230006"/>
              <a:gd name="connsiteY54" fmla="*/ 4163644 h 4629393"/>
              <a:gd name="connsiteX55" fmla="*/ 4103702 w 7230006"/>
              <a:gd name="connsiteY55" fmla="*/ 4442460 h 4629393"/>
              <a:gd name="connsiteX56" fmla="*/ 4010858 w 7230006"/>
              <a:gd name="connsiteY56" fmla="*/ 4535398 h 4629393"/>
              <a:gd name="connsiteX57" fmla="*/ 2525355 w 7230006"/>
              <a:gd name="connsiteY57" fmla="*/ 4535398 h 4629393"/>
              <a:gd name="connsiteX58" fmla="*/ 2451080 w 7230006"/>
              <a:gd name="connsiteY58" fmla="*/ 4312346 h 4629393"/>
              <a:gd name="connsiteX59" fmla="*/ 2599630 w 7230006"/>
              <a:gd name="connsiteY59" fmla="*/ 4275170 h 4629393"/>
              <a:gd name="connsiteX60" fmla="*/ 2841024 w 7230006"/>
              <a:gd name="connsiteY60" fmla="*/ 4014943 h 4629393"/>
              <a:gd name="connsiteX61" fmla="*/ 2692474 w 7230006"/>
              <a:gd name="connsiteY61" fmla="*/ 3643189 h 4629393"/>
              <a:gd name="connsiteX62" fmla="*/ 2005429 w 7230006"/>
              <a:gd name="connsiteY62" fmla="*/ 2676628 h 4629393"/>
              <a:gd name="connsiteX63" fmla="*/ 1336953 w 7230006"/>
              <a:gd name="connsiteY63" fmla="*/ 3680364 h 4629393"/>
              <a:gd name="connsiteX64" fmla="*/ 1244109 w 7230006"/>
              <a:gd name="connsiteY64" fmla="*/ 3884829 h 4629393"/>
              <a:gd name="connsiteX65" fmla="*/ 1206971 w 7230006"/>
              <a:gd name="connsiteY65" fmla="*/ 4033530 h 4629393"/>
              <a:gd name="connsiteX66" fmla="*/ 1299815 w 7230006"/>
              <a:gd name="connsiteY66" fmla="*/ 4312346 h 4629393"/>
              <a:gd name="connsiteX67" fmla="*/ 1355522 w 7230006"/>
              <a:gd name="connsiteY67" fmla="*/ 4442460 h 4629393"/>
              <a:gd name="connsiteX68" fmla="*/ 1225540 w 7230006"/>
              <a:gd name="connsiteY68" fmla="*/ 4535398 h 4629393"/>
              <a:gd name="connsiteX69" fmla="*/ 74275 w 7230006"/>
              <a:gd name="connsiteY69" fmla="*/ 4535398 h 4629393"/>
              <a:gd name="connsiteX70" fmla="*/ 0 w 7230006"/>
              <a:gd name="connsiteY70" fmla="*/ 4312346 h 4629393"/>
              <a:gd name="connsiteX71" fmla="*/ 129982 w 7230006"/>
              <a:gd name="connsiteY71" fmla="*/ 4275170 h 4629393"/>
              <a:gd name="connsiteX72" fmla="*/ 408514 w 7230006"/>
              <a:gd name="connsiteY72" fmla="*/ 4163644 h 4629393"/>
              <a:gd name="connsiteX73" fmla="*/ 631339 w 7230006"/>
              <a:gd name="connsiteY73" fmla="*/ 3940592 h 4629393"/>
              <a:gd name="connsiteX74" fmla="*/ 1764035 w 7230006"/>
              <a:gd name="connsiteY74" fmla="*/ 2304875 h 4629393"/>
              <a:gd name="connsiteX75" fmla="*/ 687045 w 7230006"/>
              <a:gd name="connsiteY75" fmla="*/ 780683 h 4629393"/>
              <a:gd name="connsiteX76" fmla="*/ 111413 w 7230006"/>
              <a:gd name="connsiteY76" fmla="*/ 92939 h 4629393"/>
              <a:gd name="connsiteX77" fmla="*/ 185688 w 7230006"/>
              <a:gd name="connsiteY77" fmla="*/ 0 h 4629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7230006" h="4629393">
                <a:moveTo>
                  <a:pt x="6150209" y="1323803"/>
                </a:moveTo>
                <a:cubicBezTo>
                  <a:pt x="6373615" y="1323803"/>
                  <a:pt x="6578405" y="1360945"/>
                  <a:pt x="6727342" y="1453798"/>
                </a:cubicBezTo>
                <a:cubicBezTo>
                  <a:pt x="6894897" y="1528081"/>
                  <a:pt x="7025217" y="1639506"/>
                  <a:pt x="7099686" y="1788071"/>
                </a:cubicBezTo>
                <a:cubicBezTo>
                  <a:pt x="7174155" y="1936637"/>
                  <a:pt x="7211389" y="2085203"/>
                  <a:pt x="7211389" y="2252340"/>
                </a:cubicBezTo>
                <a:cubicBezTo>
                  <a:pt x="7211389" y="2419476"/>
                  <a:pt x="7174155" y="2586613"/>
                  <a:pt x="7081069" y="2753749"/>
                </a:cubicBezTo>
                <a:cubicBezTo>
                  <a:pt x="6987983" y="2920886"/>
                  <a:pt x="6839045" y="3050881"/>
                  <a:pt x="6652873" y="3162305"/>
                </a:cubicBezTo>
                <a:cubicBezTo>
                  <a:pt x="6485319" y="3255159"/>
                  <a:pt x="6261912" y="3310871"/>
                  <a:pt x="6001272" y="3310871"/>
                </a:cubicBezTo>
                <a:cubicBezTo>
                  <a:pt x="5870951" y="3310871"/>
                  <a:pt x="5722014" y="3292301"/>
                  <a:pt x="5554459" y="3236588"/>
                </a:cubicBezTo>
                <a:cubicBezTo>
                  <a:pt x="5386905" y="3180876"/>
                  <a:pt x="5312436" y="3106593"/>
                  <a:pt x="5312436" y="3013740"/>
                </a:cubicBezTo>
                <a:cubicBezTo>
                  <a:pt x="5312436" y="2976598"/>
                  <a:pt x="5331053" y="2958027"/>
                  <a:pt x="5349670" y="2920886"/>
                </a:cubicBezTo>
                <a:cubicBezTo>
                  <a:pt x="5368287" y="2883745"/>
                  <a:pt x="5386905" y="2883745"/>
                  <a:pt x="5405522" y="2883745"/>
                </a:cubicBezTo>
                <a:cubicBezTo>
                  <a:pt x="5424139" y="2883745"/>
                  <a:pt x="5461373" y="2883745"/>
                  <a:pt x="5535842" y="2920886"/>
                </a:cubicBezTo>
                <a:cubicBezTo>
                  <a:pt x="5610311" y="2939457"/>
                  <a:pt x="5703397" y="2958027"/>
                  <a:pt x="5815100" y="2958027"/>
                </a:cubicBezTo>
                <a:cubicBezTo>
                  <a:pt x="6075741" y="2958027"/>
                  <a:pt x="6261912" y="2883745"/>
                  <a:pt x="6410850" y="2753749"/>
                </a:cubicBezTo>
                <a:cubicBezTo>
                  <a:pt x="6541170" y="2605184"/>
                  <a:pt x="6615639" y="2438047"/>
                  <a:pt x="6615639" y="2233769"/>
                </a:cubicBezTo>
                <a:cubicBezTo>
                  <a:pt x="6615639" y="2085203"/>
                  <a:pt x="6559787" y="1936637"/>
                  <a:pt x="6466701" y="1806642"/>
                </a:cubicBezTo>
                <a:cubicBezTo>
                  <a:pt x="6354998" y="1695218"/>
                  <a:pt x="6206061" y="1639506"/>
                  <a:pt x="6019889" y="1639506"/>
                </a:cubicBezTo>
                <a:cubicBezTo>
                  <a:pt x="5740631" y="1639506"/>
                  <a:pt x="5535842" y="1750930"/>
                  <a:pt x="5386905" y="1992349"/>
                </a:cubicBezTo>
                <a:cubicBezTo>
                  <a:pt x="5237967" y="2233769"/>
                  <a:pt x="5163499" y="2568042"/>
                  <a:pt x="5163499" y="3013740"/>
                </a:cubicBezTo>
                <a:cubicBezTo>
                  <a:pt x="5163499" y="3385154"/>
                  <a:pt x="5237967" y="3682286"/>
                  <a:pt x="5386905" y="3886564"/>
                </a:cubicBezTo>
                <a:cubicBezTo>
                  <a:pt x="5554459" y="4109413"/>
                  <a:pt x="5796483" y="4202266"/>
                  <a:pt x="6094358" y="4202266"/>
                </a:cubicBezTo>
                <a:cubicBezTo>
                  <a:pt x="6466701" y="4202266"/>
                  <a:pt x="6764577" y="4090842"/>
                  <a:pt x="7006600" y="3849422"/>
                </a:cubicBezTo>
                <a:cubicBezTo>
                  <a:pt x="7025217" y="3830852"/>
                  <a:pt x="7043834" y="3830852"/>
                  <a:pt x="7081069" y="3830852"/>
                </a:cubicBezTo>
                <a:cubicBezTo>
                  <a:pt x="7099686" y="3830852"/>
                  <a:pt x="7136920" y="3849422"/>
                  <a:pt x="7174155" y="3886564"/>
                </a:cubicBezTo>
                <a:cubicBezTo>
                  <a:pt x="7211389" y="3923705"/>
                  <a:pt x="7230006" y="3960847"/>
                  <a:pt x="7230006" y="4016559"/>
                </a:cubicBezTo>
                <a:cubicBezTo>
                  <a:pt x="7230006" y="4035130"/>
                  <a:pt x="7230006" y="4053700"/>
                  <a:pt x="7211389" y="4072271"/>
                </a:cubicBezTo>
                <a:cubicBezTo>
                  <a:pt x="7062451" y="4239408"/>
                  <a:pt x="6876279" y="4387974"/>
                  <a:pt x="6652873" y="4480827"/>
                </a:cubicBezTo>
                <a:cubicBezTo>
                  <a:pt x="6448084" y="4573681"/>
                  <a:pt x="6206061" y="4629393"/>
                  <a:pt x="5964037" y="4629393"/>
                </a:cubicBezTo>
                <a:cubicBezTo>
                  <a:pt x="5666163" y="4629393"/>
                  <a:pt x="5405522" y="4555110"/>
                  <a:pt x="5200733" y="4425115"/>
                </a:cubicBezTo>
                <a:cubicBezTo>
                  <a:pt x="4977327" y="4295120"/>
                  <a:pt x="4809772" y="4090842"/>
                  <a:pt x="4679452" y="3849422"/>
                </a:cubicBezTo>
                <a:cubicBezTo>
                  <a:pt x="4567749" y="3608003"/>
                  <a:pt x="4511897" y="3329442"/>
                  <a:pt x="4511897" y="3013740"/>
                </a:cubicBezTo>
                <a:cubicBezTo>
                  <a:pt x="4511897" y="2679467"/>
                  <a:pt x="4567749" y="2382335"/>
                  <a:pt x="4698069" y="2122345"/>
                </a:cubicBezTo>
                <a:cubicBezTo>
                  <a:pt x="4847006" y="1862354"/>
                  <a:pt x="5033178" y="1676647"/>
                  <a:pt x="5275202" y="1528081"/>
                </a:cubicBezTo>
                <a:cubicBezTo>
                  <a:pt x="5517225" y="1398086"/>
                  <a:pt x="5815100" y="1323803"/>
                  <a:pt x="6150209" y="1323803"/>
                </a:cubicBezTo>
                <a:close/>
                <a:moveTo>
                  <a:pt x="185688" y="0"/>
                </a:moveTo>
                <a:cubicBezTo>
                  <a:pt x="1689760" y="0"/>
                  <a:pt x="1689760" y="0"/>
                  <a:pt x="1689760" y="0"/>
                </a:cubicBezTo>
                <a:cubicBezTo>
                  <a:pt x="1764035" y="223053"/>
                  <a:pt x="1764035" y="223053"/>
                  <a:pt x="1764035" y="223053"/>
                </a:cubicBezTo>
                <a:cubicBezTo>
                  <a:pt x="1615485" y="260228"/>
                  <a:pt x="1615485" y="260228"/>
                  <a:pt x="1615485" y="260228"/>
                </a:cubicBezTo>
                <a:cubicBezTo>
                  <a:pt x="1448365" y="297403"/>
                  <a:pt x="1374090" y="390342"/>
                  <a:pt x="1374090" y="520456"/>
                </a:cubicBezTo>
                <a:cubicBezTo>
                  <a:pt x="1374090" y="631982"/>
                  <a:pt x="1411228" y="762096"/>
                  <a:pt x="1504072" y="892210"/>
                </a:cubicBezTo>
                <a:cubicBezTo>
                  <a:pt x="2153979" y="1821594"/>
                  <a:pt x="2153979" y="1821594"/>
                  <a:pt x="2153979" y="1821594"/>
                </a:cubicBezTo>
                <a:lnTo>
                  <a:pt x="2803887" y="855034"/>
                </a:lnTo>
                <a:cubicBezTo>
                  <a:pt x="2859593" y="762096"/>
                  <a:pt x="2896731" y="706333"/>
                  <a:pt x="2915299" y="650570"/>
                </a:cubicBezTo>
                <a:cubicBezTo>
                  <a:pt x="2933868" y="613394"/>
                  <a:pt x="2933868" y="557631"/>
                  <a:pt x="2933868" y="501868"/>
                </a:cubicBezTo>
                <a:cubicBezTo>
                  <a:pt x="2933868" y="427517"/>
                  <a:pt x="2915299" y="334579"/>
                  <a:pt x="2859593" y="223053"/>
                </a:cubicBezTo>
                <a:cubicBezTo>
                  <a:pt x="2803887" y="92939"/>
                  <a:pt x="2803887" y="92939"/>
                  <a:pt x="2803887" y="92939"/>
                </a:cubicBezTo>
                <a:cubicBezTo>
                  <a:pt x="2915299" y="0"/>
                  <a:pt x="2915299" y="0"/>
                  <a:pt x="2915299" y="0"/>
                </a:cubicBezTo>
                <a:cubicBezTo>
                  <a:pt x="4085133" y="0"/>
                  <a:pt x="4085133" y="0"/>
                  <a:pt x="4085133" y="0"/>
                </a:cubicBezTo>
                <a:cubicBezTo>
                  <a:pt x="4159408" y="223053"/>
                  <a:pt x="4159408" y="223053"/>
                  <a:pt x="4159408" y="223053"/>
                </a:cubicBezTo>
                <a:cubicBezTo>
                  <a:pt x="4010858" y="260228"/>
                  <a:pt x="4010858" y="260228"/>
                  <a:pt x="4010858" y="260228"/>
                </a:cubicBezTo>
                <a:cubicBezTo>
                  <a:pt x="3899445" y="278816"/>
                  <a:pt x="3825170" y="315991"/>
                  <a:pt x="3732326" y="371754"/>
                </a:cubicBezTo>
                <a:cubicBezTo>
                  <a:pt x="3658051" y="427517"/>
                  <a:pt x="3583776" y="501868"/>
                  <a:pt x="3528069" y="594806"/>
                </a:cubicBezTo>
                <a:cubicBezTo>
                  <a:pt x="2413942" y="2193348"/>
                  <a:pt x="2413942" y="2193348"/>
                  <a:pt x="2413942" y="2193348"/>
                </a:cubicBezTo>
                <a:cubicBezTo>
                  <a:pt x="3546638" y="3810478"/>
                  <a:pt x="3546638" y="3810478"/>
                  <a:pt x="3546638" y="3810478"/>
                </a:cubicBezTo>
                <a:cubicBezTo>
                  <a:pt x="3658051" y="3959180"/>
                  <a:pt x="3750895" y="4089293"/>
                  <a:pt x="3825170" y="4163644"/>
                </a:cubicBezTo>
                <a:cubicBezTo>
                  <a:pt x="3899445" y="4256583"/>
                  <a:pt x="3992289" y="4349521"/>
                  <a:pt x="4103702" y="4442460"/>
                </a:cubicBezTo>
                <a:cubicBezTo>
                  <a:pt x="4010858" y="4535398"/>
                  <a:pt x="4010858" y="4535398"/>
                  <a:pt x="4010858" y="4535398"/>
                </a:cubicBezTo>
                <a:cubicBezTo>
                  <a:pt x="2525355" y="4535398"/>
                  <a:pt x="2525355" y="4535398"/>
                  <a:pt x="2525355" y="4535398"/>
                </a:cubicBezTo>
                <a:cubicBezTo>
                  <a:pt x="2451080" y="4312346"/>
                  <a:pt x="2451080" y="4312346"/>
                  <a:pt x="2451080" y="4312346"/>
                </a:cubicBezTo>
                <a:cubicBezTo>
                  <a:pt x="2599630" y="4275170"/>
                  <a:pt x="2599630" y="4275170"/>
                  <a:pt x="2599630" y="4275170"/>
                </a:cubicBezTo>
                <a:cubicBezTo>
                  <a:pt x="2748180" y="4237995"/>
                  <a:pt x="2841024" y="4145056"/>
                  <a:pt x="2841024" y="4014943"/>
                </a:cubicBezTo>
                <a:cubicBezTo>
                  <a:pt x="2841024" y="3903416"/>
                  <a:pt x="2785318" y="3773303"/>
                  <a:pt x="2692474" y="3643189"/>
                </a:cubicBezTo>
                <a:cubicBezTo>
                  <a:pt x="2005429" y="2676628"/>
                  <a:pt x="2005429" y="2676628"/>
                  <a:pt x="2005429" y="2676628"/>
                </a:cubicBezTo>
                <a:cubicBezTo>
                  <a:pt x="1336953" y="3680364"/>
                  <a:pt x="1336953" y="3680364"/>
                  <a:pt x="1336953" y="3680364"/>
                </a:cubicBezTo>
                <a:cubicBezTo>
                  <a:pt x="1281246" y="3773303"/>
                  <a:pt x="1244109" y="3829066"/>
                  <a:pt x="1244109" y="3884829"/>
                </a:cubicBezTo>
                <a:cubicBezTo>
                  <a:pt x="1225540" y="3922004"/>
                  <a:pt x="1206971" y="3977767"/>
                  <a:pt x="1206971" y="4033530"/>
                </a:cubicBezTo>
                <a:cubicBezTo>
                  <a:pt x="1206971" y="4107881"/>
                  <a:pt x="1244109" y="4200820"/>
                  <a:pt x="1299815" y="4312346"/>
                </a:cubicBezTo>
                <a:cubicBezTo>
                  <a:pt x="1355522" y="4442460"/>
                  <a:pt x="1355522" y="4442460"/>
                  <a:pt x="1355522" y="4442460"/>
                </a:cubicBezTo>
                <a:cubicBezTo>
                  <a:pt x="1225540" y="4535398"/>
                  <a:pt x="1225540" y="4535398"/>
                  <a:pt x="1225540" y="4535398"/>
                </a:cubicBezTo>
                <a:cubicBezTo>
                  <a:pt x="74275" y="4535398"/>
                  <a:pt x="74275" y="4535398"/>
                  <a:pt x="74275" y="4535398"/>
                </a:cubicBezTo>
                <a:cubicBezTo>
                  <a:pt x="0" y="4312346"/>
                  <a:pt x="0" y="4312346"/>
                  <a:pt x="0" y="4312346"/>
                </a:cubicBezTo>
                <a:cubicBezTo>
                  <a:pt x="129982" y="4275170"/>
                  <a:pt x="129982" y="4275170"/>
                  <a:pt x="129982" y="4275170"/>
                </a:cubicBezTo>
                <a:cubicBezTo>
                  <a:pt x="241394" y="4256583"/>
                  <a:pt x="334238" y="4219407"/>
                  <a:pt x="408514" y="4163644"/>
                </a:cubicBezTo>
                <a:cubicBezTo>
                  <a:pt x="482789" y="4126469"/>
                  <a:pt x="557064" y="4052118"/>
                  <a:pt x="631339" y="3940592"/>
                </a:cubicBezTo>
                <a:cubicBezTo>
                  <a:pt x="1764035" y="2304875"/>
                  <a:pt x="1764035" y="2304875"/>
                  <a:pt x="1764035" y="2304875"/>
                </a:cubicBezTo>
                <a:cubicBezTo>
                  <a:pt x="687045" y="780683"/>
                  <a:pt x="687045" y="780683"/>
                  <a:pt x="687045" y="780683"/>
                </a:cubicBezTo>
                <a:cubicBezTo>
                  <a:pt x="464220" y="464693"/>
                  <a:pt x="278532" y="241640"/>
                  <a:pt x="111413" y="92939"/>
                </a:cubicBezTo>
                <a:cubicBezTo>
                  <a:pt x="185688" y="0"/>
                  <a:pt x="185688" y="0"/>
                  <a:pt x="18568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80908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8" name="Freeform 37"/>
          <p:cNvSpPr/>
          <p:nvPr/>
        </p:nvSpPr>
        <p:spPr>
          <a:xfrm>
            <a:off x="514350" y="-2490281"/>
            <a:ext cx="4991100" cy="4914900"/>
          </a:xfrm>
          <a:custGeom>
            <a:avLst/>
            <a:gdLst>
              <a:gd name="connsiteX0" fmla="*/ 4724400 w 4991100"/>
              <a:gd name="connsiteY0" fmla="*/ 0 h 4914900"/>
              <a:gd name="connsiteX1" fmla="*/ 0 w 4991100"/>
              <a:gd name="connsiteY1" fmla="*/ 304800 h 4914900"/>
              <a:gd name="connsiteX2" fmla="*/ 266700 w 4991100"/>
              <a:gd name="connsiteY2" fmla="*/ 4914900 h 4914900"/>
              <a:gd name="connsiteX3" fmla="*/ 4991100 w 4991100"/>
              <a:gd name="connsiteY3" fmla="*/ 4648200 h 4914900"/>
              <a:gd name="connsiteX4" fmla="*/ 4724400 w 4991100"/>
              <a:gd name="connsiteY4" fmla="*/ 0 h 4914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1100" h="4914900">
                <a:moveTo>
                  <a:pt x="4724400" y="0"/>
                </a:moveTo>
                <a:lnTo>
                  <a:pt x="0" y="304800"/>
                </a:lnTo>
                <a:lnTo>
                  <a:pt x="266700" y="4914900"/>
                </a:lnTo>
                <a:lnTo>
                  <a:pt x="4991100" y="4648200"/>
                </a:lnTo>
                <a:lnTo>
                  <a:pt x="4724400" y="0"/>
                </a:lnTo>
                <a:close/>
              </a:path>
            </a:pathLst>
          </a:custGeom>
          <a:solidFill>
            <a:srgbClr val="14C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646113" y="-2368550"/>
            <a:ext cx="4737100" cy="4737100"/>
          </a:xfrm>
          <a:custGeom>
            <a:avLst/>
            <a:gdLst>
              <a:gd name="connsiteX0" fmla="*/ 759199 w 4737100"/>
              <a:gd name="connsiteY0" fmla="*/ 759199 h 4737100"/>
              <a:gd name="connsiteX1" fmla="*/ 759199 w 4737100"/>
              <a:gd name="connsiteY1" fmla="*/ 3977901 h 4737100"/>
              <a:gd name="connsiteX2" fmla="*/ 3977901 w 4737100"/>
              <a:gd name="connsiteY2" fmla="*/ 3977901 h 4737100"/>
              <a:gd name="connsiteX3" fmla="*/ 3977901 w 4737100"/>
              <a:gd name="connsiteY3" fmla="*/ 759199 h 4737100"/>
              <a:gd name="connsiteX4" fmla="*/ 0 w 4737100"/>
              <a:gd name="connsiteY4" fmla="*/ 0 h 4737100"/>
              <a:gd name="connsiteX5" fmla="*/ 4737100 w 4737100"/>
              <a:gd name="connsiteY5" fmla="*/ 0 h 4737100"/>
              <a:gd name="connsiteX6" fmla="*/ 4737100 w 4737100"/>
              <a:gd name="connsiteY6" fmla="*/ 4737100 h 4737100"/>
              <a:gd name="connsiteX7" fmla="*/ 0 w 4737100"/>
              <a:gd name="connsiteY7" fmla="*/ 4737100 h 473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7100" h="4737100">
                <a:moveTo>
                  <a:pt x="759199" y="759199"/>
                </a:moveTo>
                <a:lnTo>
                  <a:pt x="759199" y="3977901"/>
                </a:lnTo>
                <a:lnTo>
                  <a:pt x="3977901" y="3977901"/>
                </a:lnTo>
                <a:lnTo>
                  <a:pt x="3977901" y="759199"/>
                </a:lnTo>
                <a:close/>
                <a:moveTo>
                  <a:pt x="0" y="0"/>
                </a:moveTo>
                <a:lnTo>
                  <a:pt x="4737100" y="0"/>
                </a:lnTo>
                <a:lnTo>
                  <a:pt x="4737100" y="4737100"/>
                </a:lnTo>
                <a:lnTo>
                  <a:pt x="0" y="4737100"/>
                </a:lnTo>
                <a:close/>
              </a:path>
            </a:pathLst>
          </a:custGeom>
        </p:spPr>
      </p:pic>
      <p:sp>
        <p:nvSpPr>
          <p:cNvPr id="8" name="Title 7"/>
          <p:cNvSpPr>
            <a:spLocks noGrp="1"/>
          </p:cNvSpPr>
          <p:nvPr>
            <p:ph type="title"/>
          </p:nvPr>
        </p:nvSpPr>
        <p:spPr>
          <a:xfrm>
            <a:off x="658813" y="5633386"/>
            <a:ext cx="7270536" cy="546100"/>
          </a:xfrm>
        </p:spPr>
        <p:txBody>
          <a:bodyPr lIns="0" tIns="0" rIns="0" bIns="0"/>
          <a:lstStyle/>
          <a:p>
            <a:r>
              <a:rPr lang="ru-RU" dirty="0"/>
              <a:t>Как обеспечить этот свободный обмен?</a:t>
            </a:r>
            <a:endParaRPr lang="en-US" dirty="0"/>
          </a:p>
        </p:txBody>
      </p:sp>
      <p:sp>
        <p:nvSpPr>
          <p:cNvPr id="15" name="TextBox 14"/>
          <p:cNvSpPr txBox="1"/>
          <p:nvPr/>
        </p:nvSpPr>
        <p:spPr>
          <a:xfrm>
            <a:off x="658813" y="3091785"/>
            <a:ext cx="4846627" cy="2101102"/>
          </a:xfrm>
          <a:prstGeom prst="rect">
            <a:avLst/>
          </a:prstGeom>
          <a:noFill/>
        </p:spPr>
        <p:txBody>
          <a:bodyPr wrap="square" lIns="0" tIns="0" rIns="0" bIns="0" rtlCol="0">
            <a:noAutofit/>
          </a:bodyPr>
          <a:lstStyle/>
          <a:p>
            <a:pPr>
              <a:lnSpc>
                <a:spcPts val="2000"/>
              </a:lnSpc>
            </a:pPr>
            <a:r>
              <a:rPr lang="ru-RU" sz="2000" dirty="0">
                <a:solidFill>
                  <a:srgbClr val="5D5B6F">
                    <a:alpha val="60000"/>
                  </a:srgbClr>
                </a:solidFill>
                <a:highlight>
                  <a:srgbClr val="AFF7E4"/>
                </a:highlight>
                <a:latin typeface="Montserrat Light" panose="00000400000000000000" pitchFamily="2" charset="-18"/>
              </a:rPr>
              <a:t>По сути о навыках для того, чтобы люди свободно высказывали свои мысли, а вы могли говорить даже самые откровенные вещи не боясь потерять отношения – об этом вся остальная часть семинара.</a:t>
            </a:r>
            <a:endParaRPr lang="en-US" sz="2000" dirty="0">
              <a:solidFill>
                <a:srgbClr val="5D5B6F">
                  <a:alpha val="60000"/>
                </a:srgbClr>
              </a:solidFill>
              <a:highlight>
                <a:srgbClr val="AFF7E4"/>
              </a:highlight>
              <a:latin typeface="Montserrat Light" panose="00000400000000000000" pitchFamily="2" charset="-18"/>
            </a:endParaRPr>
          </a:p>
        </p:txBody>
      </p:sp>
      <p:grpSp>
        <p:nvGrpSpPr>
          <p:cNvPr id="25" name="Group 24"/>
          <p:cNvGrpSpPr/>
          <p:nvPr/>
        </p:nvGrpSpPr>
        <p:grpSpPr>
          <a:xfrm>
            <a:off x="7478713" y="989616"/>
            <a:ext cx="3455987" cy="871682"/>
            <a:chOff x="7478713" y="1997504"/>
            <a:chExt cx="3455987" cy="871682"/>
          </a:xfrm>
        </p:grpSpPr>
        <p:sp>
          <p:nvSpPr>
            <p:cNvPr id="16" name="TextBox 15"/>
            <p:cNvSpPr txBox="1"/>
            <p:nvPr/>
          </p:nvSpPr>
          <p:spPr>
            <a:xfrm>
              <a:off x="7478713" y="1997504"/>
              <a:ext cx="2057171" cy="243015"/>
            </a:xfrm>
            <a:prstGeom prst="rect">
              <a:avLst/>
            </a:prstGeom>
            <a:noFill/>
          </p:spPr>
          <p:txBody>
            <a:bodyPr wrap="square" lIns="0" tIns="0" rIns="0" bIns="0" rtlCol="0">
              <a:spAutoFit/>
            </a:bodyPr>
            <a:lstStyle/>
            <a:p>
              <a:pPr>
                <a:lnSpc>
                  <a:spcPts val="2000"/>
                </a:lnSpc>
              </a:pPr>
              <a:r>
                <a:rPr lang="ru-RU" sz="1600" dirty="0">
                  <a:solidFill>
                    <a:srgbClr val="14CE9F"/>
                  </a:solidFill>
                  <a:latin typeface="Montserrat SemiBold" panose="00000700000000000000" pitchFamily="2" charset="-18"/>
                </a:rPr>
                <a:t>Этап </a:t>
              </a:r>
              <a:r>
                <a:rPr lang="en-US" sz="1600" dirty="0">
                  <a:solidFill>
                    <a:srgbClr val="14CE9F"/>
                  </a:solidFill>
                  <a:latin typeface="Montserrat SemiBold" panose="00000700000000000000" pitchFamily="2" charset="-18"/>
                </a:rPr>
                <a:t>I</a:t>
              </a:r>
              <a:r>
                <a:rPr lang="ru-RU" sz="1600" dirty="0">
                  <a:solidFill>
                    <a:srgbClr val="14CE9F"/>
                  </a:solidFill>
                  <a:latin typeface="Montserrat SemiBold" panose="00000700000000000000" pitchFamily="2" charset="-18"/>
                </a:rPr>
                <a:t>: До диалога</a:t>
              </a:r>
              <a:endParaRPr lang="en-US" sz="1600" kern="2000" dirty="0">
                <a:solidFill>
                  <a:srgbClr val="14CE9F"/>
                </a:solidFill>
                <a:latin typeface="Montserrat SemiBold" panose="00000700000000000000" pitchFamily="2" charset="-18"/>
              </a:endParaRPr>
            </a:p>
          </p:txBody>
        </p:sp>
        <p:sp>
          <p:nvSpPr>
            <p:cNvPr id="18" name="TextBox 17"/>
            <p:cNvSpPr txBox="1"/>
            <p:nvPr/>
          </p:nvSpPr>
          <p:spPr>
            <a:xfrm>
              <a:off x="7478713" y="2279384"/>
              <a:ext cx="3455987" cy="589802"/>
            </a:xfrm>
            <a:prstGeom prst="rect">
              <a:avLst/>
            </a:prstGeom>
            <a:noFill/>
          </p:spPr>
          <p:txBody>
            <a:bodyPr wrap="square" lIns="0" tIns="0" rIns="0" bIns="0" rtlCol="0">
              <a:noAutofit/>
            </a:bodyPr>
            <a:lstStyle/>
            <a:p>
              <a:pPr>
                <a:lnSpc>
                  <a:spcPts val="2000"/>
                </a:lnSpc>
              </a:pPr>
              <a:endParaRPr lang="en-US" sz="1100" dirty="0">
                <a:solidFill>
                  <a:srgbClr val="5D5B6F">
                    <a:alpha val="60000"/>
                  </a:srgbClr>
                </a:solidFill>
                <a:latin typeface="Montserrat Light" panose="00000400000000000000" pitchFamily="2" charset="-18"/>
              </a:endParaRPr>
            </a:p>
          </p:txBody>
        </p:sp>
      </p:grpSp>
      <p:cxnSp>
        <p:nvCxnSpPr>
          <p:cNvPr id="19" name="Straight Connector 18"/>
          <p:cNvCxnSpPr/>
          <p:nvPr/>
        </p:nvCxnSpPr>
        <p:spPr>
          <a:xfrm>
            <a:off x="7053311" y="0"/>
            <a:ext cx="0" cy="5192887"/>
          </a:xfrm>
          <a:prstGeom prst="line">
            <a:avLst/>
          </a:prstGeom>
          <a:ln>
            <a:solidFill>
              <a:srgbClr val="14CE9F"/>
            </a:solidFill>
          </a:ln>
        </p:spPr>
        <p:style>
          <a:lnRef idx="1">
            <a:schemeClr val="accent1"/>
          </a:lnRef>
          <a:fillRef idx="0">
            <a:schemeClr val="accent1"/>
          </a:fillRef>
          <a:effectRef idx="0">
            <a:schemeClr val="accent1"/>
          </a:effectRef>
          <a:fontRef idx="minor">
            <a:schemeClr val="tx1"/>
          </a:fontRef>
        </p:style>
      </p:cxnSp>
      <p:grpSp>
        <p:nvGrpSpPr>
          <p:cNvPr id="26" name="Group 25"/>
          <p:cNvGrpSpPr/>
          <p:nvPr/>
        </p:nvGrpSpPr>
        <p:grpSpPr>
          <a:xfrm>
            <a:off x="7478713" y="2655411"/>
            <a:ext cx="3455987" cy="871682"/>
            <a:chOff x="7478713" y="3595195"/>
            <a:chExt cx="3455987" cy="871682"/>
          </a:xfrm>
        </p:grpSpPr>
        <p:sp>
          <p:nvSpPr>
            <p:cNvPr id="20" name="TextBox 19"/>
            <p:cNvSpPr txBox="1"/>
            <p:nvPr/>
          </p:nvSpPr>
          <p:spPr>
            <a:xfrm>
              <a:off x="7478713" y="3595195"/>
              <a:ext cx="2919321" cy="243015"/>
            </a:xfrm>
            <a:prstGeom prst="rect">
              <a:avLst/>
            </a:prstGeom>
            <a:noFill/>
          </p:spPr>
          <p:txBody>
            <a:bodyPr wrap="square" lIns="0" tIns="0" rIns="0" bIns="0" rtlCol="0">
              <a:spAutoFit/>
            </a:bodyPr>
            <a:lstStyle/>
            <a:p>
              <a:pPr>
                <a:lnSpc>
                  <a:spcPts val="2000"/>
                </a:lnSpc>
              </a:pPr>
              <a:r>
                <a:rPr lang="ru-RU" sz="1600" dirty="0">
                  <a:solidFill>
                    <a:srgbClr val="14CE9F"/>
                  </a:solidFill>
                  <a:latin typeface="Montserrat SemiBold" panose="00000700000000000000" pitchFamily="2" charset="-18"/>
                </a:rPr>
                <a:t>Этап </a:t>
              </a:r>
              <a:r>
                <a:rPr lang="en-US" sz="1600" dirty="0">
                  <a:solidFill>
                    <a:srgbClr val="14CE9F"/>
                  </a:solidFill>
                  <a:latin typeface="Montserrat SemiBold" panose="00000700000000000000" pitchFamily="2" charset="-18"/>
                </a:rPr>
                <a:t>II</a:t>
              </a:r>
              <a:r>
                <a:rPr lang="ru-RU" sz="1600" dirty="0">
                  <a:solidFill>
                    <a:srgbClr val="14CE9F"/>
                  </a:solidFill>
                  <a:latin typeface="Montserrat SemiBold" panose="00000700000000000000" pitchFamily="2" charset="-18"/>
                </a:rPr>
                <a:t>: Во время диалога</a:t>
              </a:r>
              <a:endParaRPr lang="en-US" sz="1600" kern="2000" dirty="0">
                <a:solidFill>
                  <a:srgbClr val="14CE9F"/>
                </a:solidFill>
                <a:latin typeface="Montserrat SemiBold" panose="00000700000000000000" pitchFamily="2" charset="-18"/>
              </a:endParaRPr>
            </a:p>
          </p:txBody>
        </p:sp>
        <p:sp>
          <p:nvSpPr>
            <p:cNvPr id="21" name="TextBox 20"/>
            <p:cNvSpPr txBox="1"/>
            <p:nvPr/>
          </p:nvSpPr>
          <p:spPr>
            <a:xfrm>
              <a:off x="7478713" y="3877075"/>
              <a:ext cx="3455987" cy="589802"/>
            </a:xfrm>
            <a:prstGeom prst="rect">
              <a:avLst/>
            </a:prstGeom>
            <a:noFill/>
          </p:spPr>
          <p:txBody>
            <a:bodyPr wrap="square" lIns="0" tIns="0" rIns="0" bIns="0" rtlCol="0">
              <a:noAutofit/>
            </a:bodyPr>
            <a:lstStyle/>
            <a:p>
              <a:pPr>
                <a:lnSpc>
                  <a:spcPts val="2000"/>
                </a:lnSpc>
              </a:pPr>
              <a:endParaRPr lang="en-US" sz="1100" dirty="0">
                <a:solidFill>
                  <a:srgbClr val="5D5B6F">
                    <a:alpha val="60000"/>
                  </a:srgbClr>
                </a:solidFill>
                <a:latin typeface="Montserrat Light" panose="00000400000000000000" pitchFamily="2" charset="-18"/>
              </a:endParaRPr>
            </a:p>
          </p:txBody>
        </p:sp>
      </p:grpSp>
      <p:grpSp>
        <p:nvGrpSpPr>
          <p:cNvPr id="27" name="Group 26"/>
          <p:cNvGrpSpPr/>
          <p:nvPr/>
        </p:nvGrpSpPr>
        <p:grpSpPr>
          <a:xfrm>
            <a:off x="7478713" y="4321205"/>
            <a:ext cx="3455987" cy="871682"/>
            <a:chOff x="7478713" y="5329093"/>
            <a:chExt cx="3455987" cy="871682"/>
          </a:xfrm>
        </p:grpSpPr>
        <p:sp>
          <p:nvSpPr>
            <p:cNvPr id="22" name="TextBox 21"/>
            <p:cNvSpPr txBox="1"/>
            <p:nvPr/>
          </p:nvSpPr>
          <p:spPr>
            <a:xfrm>
              <a:off x="7478713" y="5329093"/>
              <a:ext cx="1830387" cy="243015"/>
            </a:xfrm>
            <a:prstGeom prst="rect">
              <a:avLst/>
            </a:prstGeom>
            <a:noFill/>
          </p:spPr>
          <p:txBody>
            <a:bodyPr wrap="square" lIns="0" tIns="0" rIns="0" bIns="0" rtlCol="0">
              <a:spAutoFit/>
            </a:bodyPr>
            <a:lstStyle/>
            <a:p>
              <a:pPr>
                <a:lnSpc>
                  <a:spcPts val="2000"/>
                </a:lnSpc>
              </a:pPr>
              <a:r>
                <a:rPr lang="ru-RU" sz="1600" dirty="0">
                  <a:solidFill>
                    <a:srgbClr val="14CE9F"/>
                  </a:solidFill>
                  <a:latin typeface="Montserrat SemiBold" panose="00000700000000000000" pitchFamily="2" charset="-18"/>
                </a:rPr>
                <a:t>После диалога</a:t>
              </a:r>
              <a:endParaRPr lang="en-US" sz="1600" kern="2000" dirty="0">
                <a:solidFill>
                  <a:srgbClr val="14CE9F"/>
                </a:solidFill>
                <a:latin typeface="Montserrat SemiBold" panose="00000700000000000000" pitchFamily="2" charset="-18"/>
              </a:endParaRPr>
            </a:p>
          </p:txBody>
        </p:sp>
        <p:sp>
          <p:nvSpPr>
            <p:cNvPr id="23" name="TextBox 22"/>
            <p:cNvSpPr txBox="1"/>
            <p:nvPr/>
          </p:nvSpPr>
          <p:spPr>
            <a:xfrm>
              <a:off x="7478713" y="5610973"/>
              <a:ext cx="3455987" cy="589802"/>
            </a:xfrm>
            <a:prstGeom prst="rect">
              <a:avLst/>
            </a:prstGeom>
            <a:noFill/>
          </p:spPr>
          <p:txBody>
            <a:bodyPr wrap="square" lIns="0" tIns="0" rIns="0" bIns="0" rtlCol="0">
              <a:noAutofit/>
            </a:bodyPr>
            <a:lstStyle/>
            <a:p>
              <a:pPr>
                <a:lnSpc>
                  <a:spcPts val="2000"/>
                </a:lnSpc>
              </a:pPr>
              <a:endParaRPr lang="en-US" sz="1100" dirty="0">
                <a:solidFill>
                  <a:srgbClr val="5D5B6F">
                    <a:alpha val="60000"/>
                  </a:srgbClr>
                </a:solidFill>
                <a:latin typeface="Montserrat Light" panose="00000400000000000000" pitchFamily="2" charset="-18"/>
              </a:endParaRPr>
            </a:p>
          </p:txBody>
        </p:sp>
      </p:grpSp>
      <p:grpSp>
        <p:nvGrpSpPr>
          <p:cNvPr id="29" name="Group 28"/>
          <p:cNvGrpSpPr/>
          <p:nvPr/>
        </p:nvGrpSpPr>
        <p:grpSpPr>
          <a:xfrm>
            <a:off x="6910436" y="974981"/>
            <a:ext cx="285750" cy="285750"/>
            <a:chOff x="5838825" y="6267450"/>
            <a:chExt cx="285750" cy="285750"/>
          </a:xfrm>
        </p:grpSpPr>
        <p:sp>
          <p:nvSpPr>
            <p:cNvPr id="30" name="Oval 29"/>
            <p:cNvSpPr/>
            <p:nvPr/>
          </p:nvSpPr>
          <p:spPr>
            <a:xfrm>
              <a:off x="5838825" y="6267450"/>
              <a:ext cx="285750" cy="285750"/>
            </a:xfrm>
            <a:prstGeom prst="ellipse">
              <a:avLst/>
            </a:prstGeom>
            <a:solidFill>
              <a:srgbClr val="14CE9F"/>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14"/>
            <p:cNvSpPr/>
            <p:nvPr/>
          </p:nvSpPr>
          <p:spPr>
            <a:xfrm rot="18900000">
              <a:off x="5929377" y="6339142"/>
              <a:ext cx="104646" cy="104082"/>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cap="rnd">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p:cNvGrpSpPr/>
          <p:nvPr/>
        </p:nvGrpSpPr>
        <p:grpSpPr>
          <a:xfrm>
            <a:off x="6910436" y="2622155"/>
            <a:ext cx="285750" cy="285750"/>
            <a:chOff x="5838825" y="6267450"/>
            <a:chExt cx="285750" cy="285750"/>
          </a:xfrm>
        </p:grpSpPr>
        <p:sp>
          <p:nvSpPr>
            <p:cNvPr id="33" name="Oval 32"/>
            <p:cNvSpPr/>
            <p:nvPr/>
          </p:nvSpPr>
          <p:spPr>
            <a:xfrm>
              <a:off x="5838825" y="6267450"/>
              <a:ext cx="285750" cy="285750"/>
            </a:xfrm>
            <a:prstGeom prst="ellipse">
              <a:avLst/>
            </a:prstGeom>
            <a:solidFill>
              <a:srgbClr val="14CE9F"/>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14"/>
            <p:cNvSpPr/>
            <p:nvPr/>
          </p:nvSpPr>
          <p:spPr>
            <a:xfrm rot="18900000">
              <a:off x="5929377" y="6339142"/>
              <a:ext cx="104646" cy="104082"/>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cap="rnd">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5" name="Group 34"/>
          <p:cNvGrpSpPr/>
          <p:nvPr/>
        </p:nvGrpSpPr>
        <p:grpSpPr>
          <a:xfrm rot="16200000">
            <a:off x="6910436" y="4323034"/>
            <a:ext cx="285750" cy="285750"/>
            <a:chOff x="5838825" y="6267450"/>
            <a:chExt cx="285750" cy="285750"/>
          </a:xfrm>
        </p:grpSpPr>
        <p:sp>
          <p:nvSpPr>
            <p:cNvPr id="36" name="Oval 35"/>
            <p:cNvSpPr/>
            <p:nvPr/>
          </p:nvSpPr>
          <p:spPr>
            <a:xfrm>
              <a:off x="5838825" y="6267450"/>
              <a:ext cx="285750" cy="285750"/>
            </a:xfrm>
            <a:prstGeom prst="ellipse">
              <a:avLst/>
            </a:prstGeom>
            <a:solidFill>
              <a:srgbClr val="14CE9F"/>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14"/>
            <p:cNvSpPr/>
            <p:nvPr/>
          </p:nvSpPr>
          <p:spPr>
            <a:xfrm rot="18900000">
              <a:off x="5929377" y="6339142"/>
              <a:ext cx="104646" cy="104082"/>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cap="rnd">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8" name="TextBox 27"/>
          <p:cNvSpPr txBox="1"/>
          <p:nvPr/>
        </p:nvSpPr>
        <p:spPr>
          <a:xfrm>
            <a:off x="2006997" y="980091"/>
            <a:ext cx="2015331" cy="475900"/>
          </a:xfrm>
          <a:prstGeom prst="rect">
            <a:avLst/>
          </a:prstGeom>
          <a:noFill/>
        </p:spPr>
        <p:txBody>
          <a:bodyPr wrap="square" lIns="0" tIns="0" rIns="0" bIns="0" rtlCol="0" anchor="t">
            <a:spAutoFit/>
          </a:bodyPr>
          <a:lstStyle/>
          <a:p>
            <a:pPr algn="ctr">
              <a:lnSpc>
                <a:spcPts val="2000"/>
              </a:lnSpc>
            </a:pPr>
            <a:r>
              <a:rPr lang="en-US" sz="8000" dirty="0">
                <a:solidFill>
                  <a:schemeClr val="bg1"/>
                </a:solidFill>
                <a:latin typeface="Gabriela" charset="0"/>
                <a:ea typeface="Gabriela" charset="0"/>
                <a:cs typeface="Gabriela" charset="0"/>
              </a:rPr>
              <a:t>02</a:t>
            </a:r>
            <a:endParaRPr lang="en-US" sz="8000" kern="2000" dirty="0">
              <a:solidFill>
                <a:schemeClr val="bg1"/>
              </a:solidFill>
              <a:latin typeface="Gabriela" charset="0"/>
              <a:ea typeface="Gabriela" charset="0"/>
              <a:cs typeface="Gabriela" charset="0"/>
            </a:endParaRPr>
          </a:p>
        </p:txBody>
      </p:sp>
    </p:spTree>
    <p:extLst>
      <p:ext uri="{BB962C8B-B14F-4D97-AF65-F5344CB8AC3E}">
        <p14:creationId xmlns:p14="http://schemas.microsoft.com/office/powerpoint/2010/main" val="1426671283"/>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E9D83-33CA-7225-FDAA-0EA05F90945B}"/>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D824253F-39F5-128E-4200-84D33C3F4075}"/>
              </a:ext>
            </a:extLst>
          </p:cNvPr>
          <p:cNvPicPr>
            <a:picLocks noChangeAspect="1"/>
          </p:cNvPicPr>
          <p:nvPr/>
        </p:nvPicPr>
        <p:blipFill>
          <a:blip r:embed="rId2"/>
          <a:stretch>
            <a:fillRect/>
          </a:stretch>
        </p:blipFill>
        <p:spPr>
          <a:xfrm>
            <a:off x="205098" y="27180"/>
            <a:ext cx="12055268" cy="6781088"/>
          </a:xfrm>
          <a:prstGeom prst="rect">
            <a:avLst/>
          </a:prstGeom>
        </p:spPr>
      </p:pic>
    </p:spTree>
    <p:extLst>
      <p:ext uri="{BB962C8B-B14F-4D97-AF65-F5344CB8AC3E}">
        <p14:creationId xmlns:p14="http://schemas.microsoft.com/office/powerpoint/2010/main" val="1468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D711997-AEB6-740C-93B6-3197CF030553}"/>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40000"/>
                    </a14:imgEffect>
                  </a14:imgLayer>
                </a14:imgProps>
              </a:ext>
            </a:extLst>
          </a:blip>
          <a:srcRect b="19754"/>
          <a:stretch/>
        </p:blipFill>
        <p:spPr>
          <a:xfrm>
            <a:off x="0" y="487816"/>
            <a:ext cx="4435769" cy="4746035"/>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 name="Object 5"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5277598" y="660400"/>
            <a:ext cx="6515258" cy="615553"/>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До начала Диалога</a:t>
            </a:r>
            <a:endParaRPr lang="en-US" sz="4000" dirty="0">
              <a:solidFill>
                <a:srgbClr val="5D5B6F"/>
              </a:solidFill>
              <a:latin typeface="Gabriela" panose="00000500000000000000" pitchFamily="2" charset="0"/>
            </a:endParaRPr>
          </a:p>
        </p:txBody>
      </p:sp>
      <p:sp>
        <p:nvSpPr>
          <p:cNvPr id="39" name="TextBox 38"/>
          <p:cNvSpPr txBox="1"/>
          <p:nvPr/>
        </p:nvSpPr>
        <p:spPr>
          <a:xfrm>
            <a:off x="5290165" y="2092487"/>
            <a:ext cx="6515259" cy="1098831"/>
          </a:xfrm>
          <a:prstGeom prst="rect">
            <a:avLst/>
          </a:prstGeom>
          <a:noFill/>
        </p:spPr>
        <p:txBody>
          <a:bodyPr wrap="square" lIns="0" tIns="0" rIns="0" bIns="0" rtlCol="0">
            <a:noAutofit/>
          </a:bodyPr>
          <a:lstStyle/>
          <a:p>
            <a:pPr>
              <a:lnSpc>
                <a:spcPts val="2000"/>
              </a:lnSpc>
            </a:pPr>
            <a:r>
              <a:rPr lang="ru-RU" sz="2400" dirty="0">
                <a:solidFill>
                  <a:srgbClr val="14CE9F"/>
                </a:solidFill>
                <a:latin typeface="Montserrat SemiBold" panose="00000700000000000000" pitchFamily="2" charset="-18"/>
              </a:rPr>
              <a:t>1. Выйти из Тупика*</a:t>
            </a:r>
            <a:endParaRPr lang="en-US" sz="2400" dirty="0">
              <a:solidFill>
                <a:srgbClr val="5D5B6F">
                  <a:alpha val="60000"/>
                </a:srgbClr>
              </a:solidFill>
              <a:latin typeface="Montserrat Light" panose="00000400000000000000" pitchFamily="2" charset="-18"/>
            </a:endParaRPr>
          </a:p>
        </p:txBody>
      </p:sp>
      <p:sp>
        <p:nvSpPr>
          <p:cNvPr id="4" name="TextBox 3">
            <a:extLst>
              <a:ext uri="{FF2B5EF4-FFF2-40B4-BE49-F238E27FC236}">
                <a16:creationId xmlns:a16="http://schemas.microsoft.com/office/drawing/2014/main" id="{70DF6453-2BF9-C74C-6AF5-2152938E2095}"/>
              </a:ext>
            </a:extLst>
          </p:cNvPr>
          <p:cNvSpPr txBox="1"/>
          <p:nvPr/>
        </p:nvSpPr>
        <p:spPr>
          <a:xfrm>
            <a:off x="5290165" y="2603224"/>
            <a:ext cx="6490122" cy="2809256"/>
          </a:xfrm>
          <a:prstGeom prst="rect">
            <a:avLst/>
          </a:prstGeom>
          <a:noFill/>
        </p:spPr>
        <p:txBody>
          <a:bodyPr wrap="square" lIns="0" tIns="0" rIns="0" bIns="0" rtlCol="0">
            <a:noAutofit/>
          </a:bodyPr>
          <a:lstStyle/>
          <a:p>
            <a:pPr>
              <a:lnSpc>
                <a:spcPts val="2000"/>
              </a:lnSpc>
            </a:pPr>
            <a:r>
              <a:rPr lang="ru-RU" sz="2000" dirty="0">
                <a:solidFill>
                  <a:srgbClr val="5D5B6F">
                    <a:alpha val="60000"/>
                  </a:srgbClr>
                </a:solidFill>
                <a:latin typeface="Montserrat Light" panose="00000400000000000000" pitchFamily="2" charset="-18"/>
              </a:rPr>
              <a:t>Каждый раз, когда вы обнаруживаете, что оказались в тупике, вы либо не ведете какой-то Трудный Диалог, либо ведете его плохо.</a:t>
            </a:r>
          </a:p>
          <a:p>
            <a:pPr>
              <a:lnSpc>
                <a:spcPts val="2000"/>
              </a:lnSpc>
            </a:pPr>
            <a:endParaRPr lang="ru-RU" sz="2000" dirty="0">
              <a:solidFill>
                <a:srgbClr val="5D5B6F">
                  <a:alpha val="60000"/>
                </a:srgbClr>
              </a:solidFill>
              <a:latin typeface="Montserrat Light" panose="00000400000000000000" pitchFamily="2" charset="-18"/>
            </a:endParaRPr>
          </a:p>
          <a:p>
            <a:pPr>
              <a:lnSpc>
                <a:spcPts val="2000"/>
              </a:lnSpc>
            </a:pPr>
            <a:r>
              <a:rPr lang="ru-RU" sz="2000" dirty="0">
                <a:solidFill>
                  <a:srgbClr val="5D5B6F">
                    <a:alpha val="60000"/>
                  </a:srgbClr>
                </a:solidFill>
                <a:latin typeface="Montserrat Light" panose="00000400000000000000" pitchFamily="2" charset="-18"/>
              </a:rPr>
              <a:t>Для отыскания возможных вариантов тупиков воспользуйтесь вопросами:</a:t>
            </a:r>
          </a:p>
          <a:p>
            <a:pPr marL="342900" indent="-342900">
              <a:lnSpc>
                <a:spcPts val="2000"/>
              </a:lnSpc>
              <a:buFont typeface="Arial" panose="020B0604020202020204" pitchFamily="34" charset="0"/>
              <a:buChar char="•"/>
            </a:pPr>
            <a:r>
              <a:rPr lang="ru-RU" sz="2000" dirty="0">
                <a:solidFill>
                  <a:srgbClr val="5D5B6F">
                    <a:alpha val="60000"/>
                  </a:srgbClr>
                </a:solidFill>
                <a:latin typeface="Montserrat Light" panose="00000400000000000000" pitchFamily="2" charset="-18"/>
              </a:rPr>
              <a:t>Какие плохие результаты вы хотели бы исправить?</a:t>
            </a:r>
          </a:p>
          <a:p>
            <a:pPr marL="342900" indent="-342900">
              <a:lnSpc>
                <a:spcPts val="2000"/>
              </a:lnSpc>
              <a:buFont typeface="Arial" panose="020B0604020202020204" pitchFamily="34" charset="0"/>
              <a:buChar char="•"/>
            </a:pPr>
            <a:r>
              <a:rPr lang="ru-RU" sz="2000" dirty="0">
                <a:solidFill>
                  <a:srgbClr val="5D5B6F">
                    <a:alpha val="60000"/>
                  </a:srgbClr>
                </a:solidFill>
                <a:latin typeface="Montserrat Light" panose="00000400000000000000" pitchFamily="2" charset="-18"/>
              </a:rPr>
              <a:t>Каких хороших результатов вы сейчас не можете достичь?</a:t>
            </a:r>
          </a:p>
          <a:p>
            <a:pPr marL="342900" indent="-342900">
              <a:lnSpc>
                <a:spcPts val="2000"/>
              </a:lnSpc>
              <a:buFont typeface="Arial" panose="020B0604020202020204" pitchFamily="34" charset="0"/>
              <a:buChar char="•"/>
            </a:pPr>
            <a:r>
              <a:rPr lang="ru-RU" sz="2000" dirty="0">
                <a:solidFill>
                  <a:srgbClr val="5D5B6F">
                    <a:alpha val="60000"/>
                  </a:srgbClr>
                </a:solidFill>
                <a:latin typeface="Montserrat Light" panose="00000400000000000000" pitchFamily="2" charset="-18"/>
              </a:rPr>
              <a:t>С какими проблемами вам постоянно приходится сталкиваться?</a:t>
            </a:r>
          </a:p>
          <a:p>
            <a:pPr>
              <a:lnSpc>
                <a:spcPts val="2000"/>
              </a:lnSpc>
            </a:pPr>
            <a:endParaRPr lang="ru-RU" sz="2000" dirty="0">
              <a:solidFill>
                <a:srgbClr val="5D5B6F">
                  <a:alpha val="60000"/>
                </a:srgbClr>
              </a:solidFill>
              <a:latin typeface="Montserrat Light" panose="00000400000000000000" pitchFamily="2" charset="-18"/>
            </a:endParaRPr>
          </a:p>
        </p:txBody>
      </p:sp>
      <p:sp>
        <p:nvSpPr>
          <p:cNvPr id="8" name="TextBox 7">
            <a:extLst>
              <a:ext uri="{FF2B5EF4-FFF2-40B4-BE49-F238E27FC236}">
                <a16:creationId xmlns:a16="http://schemas.microsoft.com/office/drawing/2014/main" id="{58D2613C-5E66-7E73-D9C7-97045C1FF894}"/>
              </a:ext>
            </a:extLst>
          </p:cNvPr>
          <p:cNvSpPr txBox="1"/>
          <p:nvPr/>
        </p:nvSpPr>
        <p:spPr>
          <a:xfrm>
            <a:off x="0" y="6205514"/>
            <a:ext cx="6117770" cy="707886"/>
          </a:xfrm>
          <a:prstGeom prst="rect">
            <a:avLst/>
          </a:prstGeom>
          <a:noFill/>
        </p:spPr>
        <p:txBody>
          <a:bodyPr wrap="square">
            <a:spAutoFit/>
          </a:bodyPr>
          <a:lstStyle/>
          <a:p>
            <a:r>
              <a:rPr lang="ru-RU" sz="1800" dirty="0">
                <a:solidFill>
                  <a:srgbClr val="14CE9F"/>
                </a:solidFill>
                <a:latin typeface="Montserrat SemiBold" panose="00000700000000000000" pitchFamily="2" charset="-18"/>
              </a:rPr>
              <a:t>Тупик* </a:t>
            </a:r>
            <a:r>
              <a:rPr lang="ru-RU" sz="2000" dirty="0">
                <a:solidFill>
                  <a:srgbClr val="5D5B6F"/>
                </a:solidFill>
                <a:latin typeface="Gabriela" panose="00000500000000000000" pitchFamily="2" charset="0"/>
              </a:rPr>
              <a:t>- это не способность решить проблему или достичь желаемого.</a:t>
            </a:r>
            <a:endParaRPr lang="en-US" sz="4000" dirty="0">
              <a:solidFill>
                <a:srgbClr val="5D5B6F"/>
              </a:solidFill>
              <a:latin typeface="Gabriela" panose="00000500000000000000" pitchFamily="2" charset="0"/>
            </a:endParaRPr>
          </a:p>
        </p:txBody>
      </p:sp>
    </p:spTree>
    <p:extLst>
      <p:ext uri="{BB962C8B-B14F-4D97-AF65-F5344CB8AC3E}">
        <p14:creationId xmlns:p14="http://schemas.microsoft.com/office/powerpoint/2010/main" val="393723630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6" name="Object 5"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2" name="Rectangle 11"/>
          <p:cNvSpPr/>
          <p:nvPr/>
        </p:nvSpPr>
        <p:spPr>
          <a:xfrm>
            <a:off x="658813" y="2392247"/>
            <a:ext cx="11095037" cy="4465753"/>
          </a:xfrm>
          <a:prstGeom prst="rect">
            <a:avLst/>
          </a:prstGeom>
          <a:gradFill flip="none" rotWithShape="1">
            <a:gsLst>
              <a:gs pos="0">
                <a:srgbClr val="F6F6F9">
                  <a:alpha val="0"/>
                </a:srgbClr>
              </a:gs>
              <a:gs pos="62000">
                <a:srgbClr val="F6F6F9"/>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0" y="3588327"/>
            <a:ext cx="11531600" cy="330018"/>
          </a:xfrm>
          <a:prstGeom prst="rect">
            <a:avLst/>
          </a:prstGeom>
          <a:solidFill>
            <a:srgbClr val="14CE9F">
              <a:alpha val="3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pPr marL="269875"/>
            <a:endParaRPr lang="en-US" dirty="0">
              <a:solidFill>
                <a:srgbClr val="DDF9B8"/>
              </a:solidFill>
              <a:latin typeface="Montserrat Medium" panose="00000600000000000000" pitchFamily="2" charset="-18"/>
            </a:endParaRPr>
          </a:p>
        </p:txBody>
      </p:sp>
      <p:sp>
        <p:nvSpPr>
          <p:cNvPr id="24" name="Rectangle 23"/>
          <p:cNvSpPr/>
          <p:nvPr/>
        </p:nvSpPr>
        <p:spPr>
          <a:xfrm>
            <a:off x="6075949" y="3601057"/>
            <a:ext cx="2979632" cy="3334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r>
              <a:rPr lang="ru-RU" sz="1400" dirty="0">
                <a:solidFill>
                  <a:srgbClr val="14CE9F"/>
                </a:solidFill>
                <a:latin typeface="Montserrat Medium" panose="00000600000000000000" pitchFamily="2" charset="-18"/>
              </a:rPr>
              <a:t>Тенденция</a:t>
            </a:r>
            <a:endParaRPr lang="en-US" sz="1400" dirty="0">
              <a:solidFill>
                <a:srgbClr val="14CE9F"/>
              </a:solidFill>
              <a:latin typeface="Montserrat Medium" panose="00000600000000000000" pitchFamily="2" charset="-18"/>
            </a:endParaRPr>
          </a:p>
        </p:txBody>
      </p:sp>
      <p:sp>
        <p:nvSpPr>
          <p:cNvPr id="25" name="Rectangle 24"/>
          <p:cNvSpPr/>
          <p:nvPr/>
        </p:nvSpPr>
        <p:spPr>
          <a:xfrm>
            <a:off x="9720840" y="3601057"/>
            <a:ext cx="1810760" cy="3334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r>
              <a:rPr lang="ru-RU" sz="1400" dirty="0">
                <a:solidFill>
                  <a:srgbClr val="14CE9F"/>
                </a:solidFill>
                <a:latin typeface="Montserrat Medium" panose="00000600000000000000" pitchFamily="2" charset="-18"/>
              </a:rPr>
              <a:t>Отношения</a:t>
            </a:r>
            <a:endParaRPr lang="en-US" sz="1400" dirty="0">
              <a:solidFill>
                <a:srgbClr val="14CE9F"/>
              </a:solidFill>
              <a:latin typeface="Montserrat Medium" panose="00000600000000000000" pitchFamily="2" charset="-18"/>
            </a:endParaRPr>
          </a:p>
        </p:txBody>
      </p:sp>
      <p:sp>
        <p:nvSpPr>
          <p:cNvPr id="19" name="Rectangle 18"/>
          <p:cNvSpPr/>
          <p:nvPr/>
        </p:nvSpPr>
        <p:spPr>
          <a:xfrm>
            <a:off x="2420223" y="3601057"/>
            <a:ext cx="2979632" cy="3334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r>
              <a:rPr lang="ru-RU" sz="1400" dirty="0">
                <a:solidFill>
                  <a:srgbClr val="14CE9F"/>
                </a:solidFill>
                <a:latin typeface="Montserrat Medium" panose="00000600000000000000" pitchFamily="2" charset="-18"/>
              </a:rPr>
              <a:t>Случай</a:t>
            </a:r>
            <a:endParaRPr lang="en-US" sz="1400" dirty="0">
              <a:solidFill>
                <a:srgbClr val="14CE9F"/>
              </a:solidFill>
              <a:latin typeface="Montserrat Medium" panose="00000600000000000000" pitchFamily="2" charset="-18"/>
            </a:endParaRPr>
          </a:p>
        </p:txBody>
      </p:sp>
      <p:sp>
        <p:nvSpPr>
          <p:cNvPr id="17" name="Oval 16"/>
          <p:cNvSpPr/>
          <p:nvPr/>
        </p:nvSpPr>
        <p:spPr>
          <a:xfrm>
            <a:off x="7962436" y="1551775"/>
            <a:ext cx="2417266" cy="2417266"/>
          </a:xfrm>
          <a:prstGeom prst="ellipse">
            <a:avLst/>
          </a:prstGeom>
          <a:noFill/>
          <a:ln w="60325">
            <a:solidFill>
              <a:srgbClr val="14C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p:cNvSpPr txBox="1"/>
          <p:nvPr/>
        </p:nvSpPr>
        <p:spPr>
          <a:xfrm>
            <a:off x="1122217" y="4432362"/>
            <a:ext cx="2805547" cy="1512786"/>
          </a:xfrm>
          <a:prstGeom prst="rect">
            <a:avLst/>
          </a:prstGeom>
          <a:noFill/>
        </p:spPr>
        <p:txBody>
          <a:bodyPr wrap="square" lIns="0" tIns="0" rIns="0" bIns="0" rtlCol="0">
            <a:spAutoFit/>
          </a:bodyPr>
          <a:lstStyle/>
          <a:p>
            <a:pPr>
              <a:lnSpc>
                <a:spcPts val="2000"/>
              </a:lnSpc>
            </a:pPr>
            <a:r>
              <a:rPr lang="ru-RU" sz="1600" b="1" u="sng" dirty="0">
                <a:solidFill>
                  <a:srgbClr val="5D5B6F">
                    <a:alpha val="60000"/>
                  </a:srgbClr>
                </a:solidFill>
                <a:latin typeface="Montserrat Light" panose="00000400000000000000" pitchFamily="2" charset="-18"/>
              </a:rPr>
              <a:t>С – Случай</a:t>
            </a:r>
            <a:r>
              <a:rPr lang="ru-RU" sz="1200" dirty="0">
                <a:solidFill>
                  <a:srgbClr val="5D5B6F">
                    <a:alpha val="60000"/>
                  </a:srgbClr>
                </a:solidFill>
                <a:latin typeface="Montserrat Light" panose="00000400000000000000" pitchFamily="2" charset="-18"/>
              </a:rPr>
              <a:t>, т.е. единичное проявление проблемы. Если проблемой является некое конкретное действие или его непосредственное последствие, то вы имеете дело со Случаем.</a:t>
            </a:r>
            <a:endParaRPr lang="en-US" sz="1200" dirty="0">
              <a:solidFill>
                <a:srgbClr val="5D5B6F">
                  <a:alpha val="60000"/>
                </a:srgbClr>
              </a:solidFill>
              <a:latin typeface="Montserrat Light" panose="00000400000000000000" pitchFamily="2" charset="-18"/>
            </a:endParaRPr>
          </a:p>
        </p:txBody>
      </p:sp>
      <p:sp>
        <p:nvSpPr>
          <p:cNvPr id="30" name="TextBox 29"/>
          <p:cNvSpPr txBox="1"/>
          <p:nvPr/>
        </p:nvSpPr>
        <p:spPr>
          <a:xfrm>
            <a:off x="4774029" y="4432362"/>
            <a:ext cx="2805547" cy="996619"/>
          </a:xfrm>
          <a:prstGeom prst="rect">
            <a:avLst/>
          </a:prstGeom>
          <a:noFill/>
        </p:spPr>
        <p:txBody>
          <a:bodyPr wrap="square" lIns="0" tIns="0" rIns="0" bIns="0" rtlCol="0">
            <a:spAutoFit/>
          </a:bodyPr>
          <a:lstStyle/>
          <a:p>
            <a:pPr>
              <a:lnSpc>
                <a:spcPts val="2000"/>
              </a:lnSpc>
            </a:pPr>
            <a:r>
              <a:rPr lang="ru-RU" sz="1600" b="1" u="sng" dirty="0">
                <a:solidFill>
                  <a:srgbClr val="5D5B6F">
                    <a:alpha val="60000"/>
                  </a:srgbClr>
                </a:solidFill>
                <a:latin typeface="Montserrat Light" panose="00000400000000000000" pitchFamily="2" charset="-18"/>
              </a:rPr>
              <a:t>Т – Тенденция, </a:t>
            </a:r>
            <a:r>
              <a:rPr lang="ru-RU" sz="1200" dirty="0">
                <a:solidFill>
                  <a:srgbClr val="5D5B6F">
                    <a:alpha val="60000"/>
                  </a:srgbClr>
                </a:solidFill>
                <a:latin typeface="Montserrat Light" panose="00000400000000000000" pitchFamily="2" charset="-18"/>
              </a:rPr>
              <a:t>т.е. повторяющаяся проблема – долговременная, устойчивая модель поведения.</a:t>
            </a:r>
            <a:endParaRPr lang="en-US" sz="1200" dirty="0">
              <a:solidFill>
                <a:srgbClr val="5D5B6F">
                  <a:alpha val="60000"/>
                </a:srgbClr>
              </a:solidFill>
              <a:latin typeface="Montserrat Light" panose="00000400000000000000" pitchFamily="2" charset="-18"/>
            </a:endParaRPr>
          </a:p>
        </p:txBody>
      </p:sp>
      <p:sp>
        <p:nvSpPr>
          <p:cNvPr id="31" name="TextBox 30"/>
          <p:cNvSpPr txBox="1"/>
          <p:nvPr/>
        </p:nvSpPr>
        <p:spPr>
          <a:xfrm>
            <a:off x="8425840" y="4432362"/>
            <a:ext cx="2805547" cy="1253100"/>
          </a:xfrm>
          <a:prstGeom prst="rect">
            <a:avLst/>
          </a:prstGeom>
          <a:noFill/>
        </p:spPr>
        <p:txBody>
          <a:bodyPr wrap="square" lIns="0" tIns="0" rIns="0" bIns="0" rtlCol="0">
            <a:spAutoFit/>
          </a:bodyPr>
          <a:lstStyle/>
          <a:p>
            <a:pPr>
              <a:lnSpc>
                <a:spcPts val="2000"/>
              </a:lnSpc>
            </a:pPr>
            <a:r>
              <a:rPr lang="ru-RU" sz="1600" b="1" u="sng" dirty="0">
                <a:solidFill>
                  <a:srgbClr val="5D5B6F">
                    <a:alpha val="60000"/>
                  </a:srgbClr>
                </a:solidFill>
                <a:latin typeface="Montserrat Light" panose="00000400000000000000" pitchFamily="2" charset="-18"/>
              </a:rPr>
              <a:t>О – Отношения, </a:t>
            </a:r>
            <a:r>
              <a:rPr lang="ru-RU" sz="1200" dirty="0">
                <a:solidFill>
                  <a:srgbClr val="5D5B6F">
                    <a:alpha val="60000"/>
                  </a:srgbClr>
                </a:solidFill>
                <a:latin typeface="Montserrat Light" panose="00000400000000000000" pitchFamily="2" charset="-18"/>
              </a:rPr>
              <a:t>т.е. как проблема влияет на ваши личные и рабочие отношения (например: страдает доверие или ставится под вопрос компетентность).</a:t>
            </a:r>
            <a:endParaRPr lang="en-US" sz="1200" dirty="0">
              <a:solidFill>
                <a:srgbClr val="5D5B6F">
                  <a:alpha val="60000"/>
                </a:srgbClr>
              </a:solidFill>
              <a:latin typeface="Montserrat Light" panose="00000400000000000000" pitchFamily="2" charset="-18"/>
            </a:endParaRPr>
          </a:p>
        </p:txBody>
      </p:sp>
      <p:sp>
        <p:nvSpPr>
          <p:cNvPr id="4" name="Title 3"/>
          <p:cNvSpPr>
            <a:spLocks noGrp="1"/>
          </p:cNvSpPr>
          <p:nvPr>
            <p:ph type="title"/>
          </p:nvPr>
        </p:nvSpPr>
        <p:spPr>
          <a:xfrm>
            <a:off x="6453051" y="660400"/>
            <a:ext cx="5078549" cy="1803400"/>
          </a:xfrm>
        </p:spPr>
        <p:txBody>
          <a:bodyPr/>
          <a:lstStyle/>
          <a:p>
            <a:r>
              <a:rPr lang="ru-RU" dirty="0">
                <a:latin typeface="Gabriela" panose="00000500000000000000" pitchFamily="2" charset="0"/>
              </a:rPr>
              <a:t>Навык: СТО-анализ</a:t>
            </a:r>
            <a:endParaRPr lang="en-US" dirty="0">
              <a:latin typeface="Gabriela" panose="00000500000000000000" pitchFamily="2" charset="0"/>
            </a:endParaRPr>
          </a:p>
        </p:txBody>
      </p:sp>
      <p:sp>
        <p:nvSpPr>
          <p:cNvPr id="44" name="Oval 43"/>
          <p:cNvSpPr/>
          <p:nvPr/>
        </p:nvSpPr>
        <p:spPr>
          <a:xfrm>
            <a:off x="4327332" y="1551763"/>
            <a:ext cx="2417266" cy="2417266"/>
          </a:xfrm>
          <a:prstGeom prst="ellipse">
            <a:avLst/>
          </a:prstGeom>
          <a:noFill/>
          <a:ln w="60325">
            <a:solidFill>
              <a:srgbClr val="14C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Oval 44"/>
          <p:cNvSpPr/>
          <p:nvPr/>
        </p:nvSpPr>
        <p:spPr>
          <a:xfrm>
            <a:off x="654475" y="1552011"/>
            <a:ext cx="2417266" cy="2417266"/>
          </a:xfrm>
          <a:prstGeom prst="ellipse">
            <a:avLst/>
          </a:prstGeom>
          <a:noFill/>
          <a:ln w="60325">
            <a:solidFill>
              <a:srgbClr val="14C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1364527-B8AC-D2D7-B21D-B33816D4B5A6}"/>
              </a:ext>
            </a:extLst>
          </p:cNvPr>
          <p:cNvSpPr txBox="1"/>
          <p:nvPr/>
        </p:nvSpPr>
        <p:spPr>
          <a:xfrm>
            <a:off x="23741" y="0"/>
            <a:ext cx="6096000" cy="605294"/>
          </a:xfrm>
          <a:prstGeom prst="rect">
            <a:avLst/>
          </a:prstGeom>
          <a:noFill/>
        </p:spPr>
        <p:txBody>
          <a:bodyPr wrap="square">
            <a:spAutoFit/>
          </a:bodyPr>
          <a:lstStyle/>
          <a:p>
            <a:pPr>
              <a:lnSpc>
                <a:spcPts val="2000"/>
              </a:lnSpc>
            </a:pPr>
            <a:r>
              <a:rPr lang="ru-RU" sz="1800" dirty="0">
                <a:solidFill>
                  <a:schemeClr val="bg2">
                    <a:lumMod val="90000"/>
                  </a:schemeClr>
                </a:solidFill>
                <a:latin typeface="Montserrat SemiBold" panose="00000700000000000000" pitchFamily="2" charset="-18"/>
              </a:rPr>
              <a:t>До начала Диалога</a:t>
            </a:r>
          </a:p>
          <a:p>
            <a:pPr>
              <a:lnSpc>
                <a:spcPts val="2000"/>
              </a:lnSpc>
            </a:pPr>
            <a:r>
              <a:rPr lang="ru-RU" sz="1800" dirty="0">
                <a:solidFill>
                  <a:schemeClr val="bg2">
                    <a:lumMod val="90000"/>
                  </a:schemeClr>
                </a:solidFill>
                <a:latin typeface="Montserrat SemiBold" panose="00000700000000000000" pitchFamily="2" charset="-18"/>
              </a:rPr>
              <a:t>1. Выйти из Тупика</a:t>
            </a:r>
            <a:endParaRPr lang="en-US" sz="1800" dirty="0">
              <a:solidFill>
                <a:schemeClr val="bg2">
                  <a:lumMod val="90000"/>
                </a:schemeClr>
              </a:solidFill>
              <a:latin typeface="Montserrat Light" panose="00000400000000000000" pitchFamily="2" charset="-18"/>
            </a:endParaRPr>
          </a:p>
        </p:txBody>
      </p:sp>
      <p:pic>
        <p:nvPicPr>
          <p:cNvPr id="22" name="Picture 21">
            <a:extLst>
              <a:ext uri="{FF2B5EF4-FFF2-40B4-BE49-F238E27FC236}">
                <a16:creationId xmlns:a16="http://schemas.microsoft.com/office/drawing/2014/main" id="{6B4F1DF9-EBC5-449D-70DB-475EF32F072C}"/>
              </a:ext>
            </a:extLst>
          </p:cNvPr>
          <p:cNvPicPr>
            <a:picLocks noChangeAspect="1"/>
          </p:cNvPicPr>
          <p:nvPr/>
        </p:nvPicPr>
        <p:blipFill rotWithShape="1">
          <a:blip r:embed="rId6"/>
          <a:srcRect l="29189" r="4398"/>
          <a:stretch/>
        </p:blipFill>
        <p:spPr>
          <a:xfrm>
            <a:off x="679968" y="1576253"/>
            <a:ext cx="2368917" cy="2385638"/>
          </a:xfrm>
          <a:prstGeom prst="flowChartConnector">
            <a:avLst/>
          </a:prstGeom>
        </p:spPr>
      </p:pic>
      <p:pic>
        <p:nvPicPr>
          <p:cNvPr id="27" name="Picture 26">
            <a:extLst>
              <a:ext uri="{FF2B5EF4-FFF2-40B4-BE49-F238E27FC236}">
                <a16:creationId xmlns:a16="http://schemas.microsoft.com/office/drawing/2014/main" id="{AE07FD0E-EAC4-7BC1-3C0B-57251B8EE6F6}"/>
              </a:ext>
            </a:extLst>
          </p:cNvPr>
          <p:cNvPicPr>
            <a:picLocks noChangeAspect="1"/>
          </p:cNvPicPr>
          <p:nvPr/>
        </p:nvPicPr>
        <p:blipFill rotWithShape="1">
          <a:blip r:embed="rId7"/>
          <a:srcRect l="4149" r="43348" b="2"/>
          <a:stretch/>
        </p:blipFill>
        <p:spPr>
          <a:xfrm>
            <a:off x="4354301" y="1581738"/>
            <a:ext cx="2363328" cy="2363128"/>
          </a:xfrm>
          <a:prstGeom prst="flowChartConnector">
            <a:avLst/>
          </a:prstGeom>
        </p:spPr>
      </p:pic>
      <p:pic>
        <p:nvPicPr>
          <p:cNvPr id="46" name="Picture 45">
            <a:extLst>
              <a:ext uri="{FF2B5EF4-FFF2-40B4-BE49-F238E27FC236}">
                <a16:creationId xmlns:a16="http://schemas.microsoft.com/office/drawing/2014/main" id="{89709D23-234E-E374-8B49-B82AD600699E}"/>
              </a:ext>
            </a:extLst>
          </p:cNvPr>
          <p:cNvPicPr>
            <a:picLocks noChangeAspect="1"/>
          </p:cNvPicPr>
          <p:nvPr/>
        </p:nvPicPr>
        <p:blipFill rotWithShape="1">
          <a:blip r:embed="rId8"/>
          <a:srcRect l="32779" r="641"/>
          <a:stretch/>
        </p:blipFill>
        <p:spPr>
          <a:xfrm>
            <a:off x="7985257" y="1574384"/>
            <a:ext cx="2379512" cy="2379677"/>
          </a:xfrm>
          <a:prstGeom prst="flowChartConnector">
            <a:avLst/>
          </a:prstGeom>
        </p:spPr>
      </p:pic>
    </p:spTree>
    <p:extLst>
      <p:ext uri="{BB962C8B-B14F-4D97-AF65-F5344CB8AC3E}">
        <p14:creationId xmlns:p14="http://schemas.microsoft.com/office/powerpoint/2010/main" val="2714556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20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750" fill="hold"/>
                                            <p:tgtEl>
                                              <p:spTgt spid="9"/>
                                            </p:tgtEl>
                                            <p:attrNameLst>
                                              <p:attrName>ppt_x</p:attrName>
                                            </p:attrNameLst>
                                          </p:cBhvr>
                                          <p:tavLst>
                                            <p:tav tm="0">
                                              <p:val>
                                                <p:strVal val="#ppt_x"/>
                                              </p:val>
                                            </p:tav>
                                            <p:tav tm="100000">
                                              <p:val>
                                                <p:strVal val="#ppt_x"/>
                                              </p:val>
                                            </p:tav>
                                          </p:tavLst>
                                        </p:anim>
                                        <p:anim calcmode="lin" valueType="num">
                                          <p:cBhvr additive="base">
                                            <p:cTn id="12" dur="75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40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750" fill="hold"/>
                                            <p:tgtEl>
                                              <p:spTgt spid="10"/>
                                            </p:tgtEl>
                                            <p:attrNameLst>
                                              <p:attrName>ppt_x</p:attrName>
                                            </p:attrNameLst>
                                          </p:cBhvr>
                                          <p:tavLst>
                                            <p:tav tm="0">
                                              <p:val>
                                                <p:strVal val="#ppt_x"/>
                                              </p:val>
                                            </p:tav>
                                            <p:tav tm="100000">
                                              <p:val>
                                                <p:strVal val="#ppt_x"/>
                                              </p:val>
                                            </p:tav>
                                          </p:tavLst>
                                        </p:anim>
                                        <p:anim calcmode="lin" valueType="num">
                                          <p:cBhvr additive="base">
                                            <p:cTn id="16" dur="750" fill="hold"/>
                                            <p:tgtEl>
                                              <p:spTgt spid="10"/>
                                            </p:tgtEl>
                                            <p:attrNameLst>
                                              <p:attrName>ppt_y</p:attrName>
                                            </p:attrNameLst>
                                          </p:cBhvr>
                                          <p:tavLst>
                                            <p:tav tm="0">
                                              <p:val>
                                                <p:strVal val="1+#ppt_h/2"/>
                                              </p:val>
                                            </p:tav>
                                            <p:tav tm="100000">
                                              <p:val>
                                                <p:strVal val="#ppt_y"/>
                                              </p:val>
                                            </p:tav>
                                          </p:tavLst>
                                        </p:anim>
                                      </p:childTnLst>
                                    </p:cTn>
                                  </p:par>
                                </p:childTnLst>
                              </p:cTn>
                            </p:par>
                            <p:par>
                              <p:cTn id="17" fill="hold">
                                <p:stCondLst>
                                  <p:cond delay="1150"/>
                                </p:stCondLst>
                                <p:childTnLst>
                                  <p:par>
                                    <p:cTn id="18" presetID="22" presetClass="entr" presetSubtype="8" fill="hold" grpId="0" nodeType="after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wipe(left)">
                                          <p:cBhvr>
                                            <p:cTn id="2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D20671C-904F-CA38-A9AF-540F7AE931B3}"/>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40000"/>
                    </a14:imgEffect>
                  </a14:imgLayer>
                </a14:imgProps>
              </a:ext>
            </a:extLst>
          </a:blip>
          <a:srcRect t="4825" b="19671"/>
          <a:stretch/>
        </p:blipFill>
        <p:spPr>
          <a:xfrm>
            <a:off x="0" y="423683"/>
            <a:ext cx="4404188" cy="4433777"/>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 name="Object 5"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5277598" y="660400"/>
            <a:ext cx="6515258" cy="615553"/>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До начала Диалога</a:t>
            </a:r>
            <a:endParaRPr lang="en-US" sz="4000" dirty="0">
              <a:solidFill>
                <a:srgbClr val="5D5B6F"/>
              </a:solidFill>
              <a:latin typeface="Gabriela" panose="00000500000000000000" pitchFamily="2" charset="0"/>
            </a:endParaRPr>
          </a:p>
        </p:txBody>
      </p:sp>
      <p:sp>
        <p:nvSpPr>
          <p:cNvPr id="39" name="TextBox 38"/>
          <p:cNvSpPr txBox="1"/>
          <p:nvPr/>
        </p:nvSpPr>
        <p:spPr>
          <a:xfrm>
            <a:off x="5290165" y="2092487"/>
            <a:ext cx="6515259" cy="1098831"/>
          </a:xfrm>
          <a:prstGeom prst="rect">
            <a:avLst/>
          </a:prstGeom>
          <a:noFill/>
        </p:spPr>
        <p:txBody>
          <a:bodyPr wrap="square" lIns="0" tIns="0" rIns="0" bIns="0" rtlCol="0">
            <a:noAutofit/>
          </a:bodyPr>
          <a:lstStyle/>
          <a:p>
            <a:pPr>
              <a:lnSpc>
                <a:spcPts val="2000"/>
              </a:lnSpc>
            </a:pPr>
            <a:r>
              <a:rPr lang="ru-RU" sz="2400" dirty="0">
                <a:solidFill>
                  <a:srgbClr val="14CE9F"/>
                </a:solidFill>
                <a:latin typeface="Montserrat SemiBold" panose="00000700000000000000" pitchFamily="2" charset="-18"/>
              </a:rPr>
              <a:t>2. Начните с Сердца</a:t>
            </a:r>
            <a:endParaRPr lang="en-US" sz="2400" dirty="0">
              <a:solidFill>
                <a:srgbClr val="5D5B6F">
                  <a:alpha val="60000"/>
                </a:srgbClr>
              </a:solidFill>
              <a:latin typeface="Montserrat Light" panose="00000400000000000000" pitchFamily="2" charset="-18"/>
            </a:endParaRPr>
          </a:p>
        </p:txBody>
      </p:sp>
      <p:sp>
        <p:nvSpPr>
          <p:cNvPr id="4" name="TextBox 3">
            <a:extLst>
              <a:ext uri="{FF2B5EF4-FFF2-40B4-BE49-F238E27FC236}">
                <a16:creationId xmlns:a16="http://schemas.microsoft.com/office/drawing/2014/main" id="{70DF6453-2BF9-C74C-6AF5-2152938E2095}"/>
              </a:ext>
            </a:extLst>
          </p:cNvPr>
          <p:cNvSpPr txBox="1"/>
          <p:nvPr/>
        </p:nvSpPr>
        <p:spPr>
          <a:xfrm>
            <a:off x="5290165" y="2603224"/>
            <a:ext cx="6490122" cy="2809256"/>
          </a:xfrm>
          <a:prstGeom prst="rect">
            <a:avLst/>
          </a:prstGeom>
          <a:noFill/>
        </p:spPr>
        <p:txBody>
          <a:bodyPr wrap="square" lIns="0" tIns="0" rIns="0" bIns="0" rtlCol="0">
            <a:noAutofit/>
          </a:bodyPr>
          <a:lstStyle/>
          <a:p>
            <a:pPr>
              <a:lnSpc>
                <a:spcPts val="2000"/>
              </a:lnSpc>
            </a:pPr>
            <a:r>
              <a:rPr lang="ru-RU" sz="2000" dirty="0">
                <a:solidFill>
                  <a:srgbClr val="5D5B6F">
                    <a:alpha val="60000"/>
                  </a:srgbClr>
                </a:solidFill>
                <a:latin typeface="Montserrat Light" panose="00000400000000000000" pitchFamily="2" charset="-18"/>
              </a:rPr>
              <a:t>Как стимулировать свободный обмен смыслами, столкнувшись с противоположной позицией и сильными эмоциями?</a:t>
            </a:r>
          </a:p>
          <a:p>
            <a:pPr>
              <a:lnSpc>
                <a:spcPts val="2000"/>
              </a:lnSpc>
            </a:pPr>
            <a:endParaRPr lang="ru-RU" sz="2000" dirty="0">
              <a:solidFill>
                <a:srgbClr val="5D5B6F">
                  <a:alpha val="60000"/>
                </a:srgbClr>
              </a:solidFill>
              <a:latin typeface="Montserrat Light" panose="00000400000000000000" pitchFamily="2" charset="-18"/>
            </a:endParaRPr>
          </a:p>
          <a:p>
            <a:pPr>
              <a:lnSpc>
                <a:spcPts val="2000"/>
              </a:lnSpc>
            </a:pPr>
            <a:r>
              <a:rPr lang="ru-RU" sz="2000" dirty="0">
                <a:solidFill>
                  <a:srgbClr val="5D5B6F">
                    <a:alpha val="60000"/>
                  </a:srgbClr>
                </a:solidFill>
                <a:latin typeface="Montserrat Light" panose="00000400000000000000" pitchFamily="2" charset="-18"/>
              </a:rPr>
              <a:t>Чтобы это изменение произошло, вам потребуется внимательно и пристально посмотреть на самих себя. По сути дела, в этом и заключается первый принцип эффективного диалога: «Начните с сердца». </a:t>
            </a:r>
          </a:p>
          <a:p>
            <a:pPr>
              <a:lnSpc>
                <a:spcPts val="2000"/>
              </a:lnSpc>
            </a:pPr>
            <a:r>
              <a:rPr lang="ru-RU" sz="2000" dirty="0">
                <a:solidFill>
                  <a:srgbClr val="5D5B6F">
                    <a:alpha val="60000"/>
                  </a:srgbClr>
                </a:solidFill>
                <a:latin typeface="Montserrat Light" panose="00000400000000000000" pitchFamily="2" charset="-18"/>
              </a:rPr>
              <a:t>Когда диалог становится трудным, человек неосознанно прибегает к привычным с детства моделям поведения: спорам, манипуляциям, бойкоту и другим неэффективным способам общения.</a:t>
            </a:r>
          </a:p>
        </p:txBody>
      </p:sp>
    </p:spTree>
    <p:extLst>
      <p:ext uri="{BB962C8B-B14F-4D97-AF65-F5344CB8AC3E}">
        <p14:creationId xmlns:p14="http://schemas.microsoft.com/office/powerpoint/2010/main" val="1750916371"/>
      </p:ext>
    </p:extLst>
  </p:cSld>
  <p:clrMapOvr>
    <a:masterClrMapping/>
  </p:clrMapOvr>
  <p:transition spd="slow">
    <p:push/>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par>
                                    <p:cTn id="14" presetID="2" presetClass="entr" presetSubtype="4" fill="hold" grpId="0" nodeType="withEffect">
                                      <p:stCondLst>
                                        <p:cond delay="600"/>
                                      </p:stCondLst>
                                      <p:childTnLst>
                                        <p:set>
                                          <p:cBhvr>
                                            <p:cTn id="15" dur="1" fill="hold">
                                              <p:stCondLst>
                                                <p:cond delay="0"/>
                                              </p:stCondLst>
                                            </p:cTn>
                                            <p:tgtEl>
                                              <p:spTgt spid="156"/>
                                            </p:tgtEl>
                                            <p:attrNameLst>
                                              <p:attrName>style.visibility</p:attrName>
                                            </p:attrNameLst>
                                          </p:cBhvr>
                                          <p:to>
                                            <p:strVal val="visible"/>
                                          </p:to>
                                        </p:set>
                                        <p:anim calcmode="lin" valueType="num">
                                          <p:cBhvr additive="base">
                                            <p:cTn id="16" dur="500" fill="hold"/>
                                            <p:tgtEl>
                                              <p:spTgt spid="156"/>
                                            </p:tgtEl>
                                            <p:attrNameLst>
                                              <p:attrName>ppt_x</p:attrName>
                                            </p:attrNameLst>
                                          </p:cBhvr>
                                          <p:tavLst>
                                            <p:tav tm="0">
                                              <p:val>
                                                <p:strVal val="#ppt_x"/>
                                              </p:val>
                                            </p:tav>
                                            <p:tav tm="100000">
                                              <p:val>
                                                <p:strVal val="#ppt_x"/>
                                              </p:val>
                                            </p:tav>
                                          </p:tavLst>
                                        </p:anim>
                                        <p:anim calcmode="lin" valueType="num">
                                          <p:cBhvr additive="base">
                                            <p:cTn id="17" dur="500" fill="hold"/>
                                            <p:tgtEl>
                                              <p:spTgt spid="156"/>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800"/>
                                      </p:stCondLst>
                                      <p:childTnLst>
                                        <p:set>
                                          <p:cBhvr>
                                            <p:cTn id="19" dur="1" fill="hold">
                                              <p:stCondLst>
                                                <p:cond delay="0"/>
                                              </p:stCondLst>
                                            </p:cTn>
                                            <p:tgtEl>
                                              <p:spTgt spid="155"/>
                                            </p:tgtEl>
                                            <p:attrNameLst>
                                              <p:attrName>style.visibility</p:attrName>
                                            </p:attrNameLst>
                                          </p:cBhvr>
                                          <p:to>
                                            <p:strVal val="visible"/>
                                          </p:to>
                                        </p:set>
                                        <p:anim calcmode="lin" valueType="num">
                                          <p:cBhvr additive="base">
                                            <p:cTn id="20" dur="500" fill="hold"/>
                                            <p:tgtEl>
                                              <p:spTgt spid="155"/>
                                            </p:tgtEl>
                                            <p:attrNameLst>
                                              <p:attrName>ppt_x</p:attrName>
                                            </p:attrNameLst>
                                          </p:cBhvr>
                                          <p:tavLst>
                                            <p:tav tm="0">
                                              <p:val>
                                                <p:strVal val="#ppt_x"/>
                                              </p:val>
                                            </p:tav>
                                            <p:tav tm="100000">
                                              <p:val>
                                                <p:strVal val="#ppt_x"/>
                                              </p:val>
                                            </p:tav>
                                          </p:tavLst>
                                        </p:anim>
                                        <p:anim calcmode="lin" valueType="num">
                                          <p:cBhvr additive="base">
                                            <p:cTn id="21" dur="500" fill="hold"/>
                                            <p:tgtEl>
                                              <p:spTgt spid="155"/>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1000"/>
                                      </p:stCondLst>
                                      <p:childTnLst>
                                        <p:set>
                                          <p:cBhvr>
                                            <p:cTn id="23" dur="1" fill="hold">
                                              <p:stCondLst>
                                                <p:cond delay="0"/>
                                              </p:stCondLst>
                                            </p:cTn>
                                            <p:tgtEl>
                                              <p:spTgt spid="158"/>
                                            </p:tgtEl>
                                            <p:attrNameLst>
                                              <p:attrName>style.visibility</p:attrName>
                                            </p:attrNameLst>
                                          </p:cBhvr>
                                          <p:to>
                                            <p:strVal val="visible"/>
                                          </p:to>
                                        </p:set>
                                        <p:anim calcmode="lin" valueType="num">
                                          <p:cBhvr additive="base">
                                            <p:cTn id="24" dur="500" fill="hold"/>
                                            <p:tgtEl>
                                              <p:spTgt spid="158"/>
                                            </p:tgtEl>
                                            <p:attrNameLst>
                                              <p:attrName>ppt_x</p:attrName>
                                            </p:attrNameLst>
                                          </p:cBhvr>
                                          <p:tavLst>
                                            <p:tav tm="0">
                                              <p:val>
                                                <p:strVal val="#ppt_x"/>
                                              </p:val>
                                            </p:tav>
                                            <p:tav tm="100000">
                                              <p:val>
                                                <p:strVal val="#ppt_x"/>
                                              </p:val>
                                            </p:tav>
                                          </p:tavLst>
                                        </p:anim>
                                        <p:anim calcmode="lin" valueType="num">
                                          <p:cBhvr additive="base">
                                            <p:cTn id="25" dur="500" fill="hold"/>
                                            <p:tgtEl>
                                              <p:spTgt spid="158"/>
                                            </p:tgtEl>
                                            <p:attrNameLst>
                                              <p:attrName>ppt_y</p:attrName>
                                            </p:attrNameLst>
                                          </p:cBhvr>
                                          <p:tavLst>
                                            <p:tav tm="0">
                                              <p:val>
                                                <p:strVal val="1+#ppt_h/2"/>
                                              </p:val>
                                            </p:tav>
                                            <p:tav tm="100000">
                                              <p:val>
                                                <p:strVal val="#ppt_y"/>
                                              </p:val>
                                            </p:tav>
                                          </p:tavLst>
                                        </p:anim>
                                      </p:childTnLst>
                                    </p:cTn>
                                  </p:par>
                                  <p:par>
                                    <p:cTn id="26" presetID="2" presetClass="entr" presetSubtype="2" fill="hold" grpId="0" nodeType="withEffect">
                                      <p:stCondLst>
                                        <p:cond delay="130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800" fill="hold"/>
                                            <p:tgtEl>
                                              <p:spTgt spid="14"/>
                                            </p:tgtEl>
                                            <p:attrNameLst>
                                              <p:attrName>ppt_x</p:attrName>
                                            </p:attrNameLst>
                                          </p:cBhvr>
                                          <p:tavLst>
                                            <p:tav tm="0">
                                              <p:val>
                                                <p:strVal val="1+#ppt_w/2"/>
                                              </p:val>
                                            </p:tav>
                                            <p:tav tm="100000">
                                              <p:val>
                                                <p:strVal val="#ppt_x"/>
                                              </p:val>
                                            </p:tav>
                                          </p:tavLst>
                                        </p:anim>
                                        <p:anim calcmode="lin" valueType="num">
                                          <p:cBhvr additive="base">
                                            <p:cTn id="29" dur="8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7" grpId="0" animBg="1"/>
          <p:bldP spid="32" grpId="0" animBg="1"/>
          <p:bldP spid="33" grpId="0" animBg="1"/>
          <p:bldP spid="155" grpId="0" animBg="1"/>
          <p:bldP spid="156" grpId="0" animBg="1"/>
          <p:bldP spid="158" grpId="0" animBg="1"/>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 name="Object 5" hidden="1"/>
                      <p:cNvPicPr/>
                      <p:nvPr/>
                    </p:nvPicPr>
                    <p:blipFill>
                      <a:blip r:embed="rId7"/>
                      <a:stretch>
                        <a:fillRect/>
                      </a:stretch>
                    </p:blipFill>
                    <p:spPr>
                      <a:xfrm>
                        <a:off x="1588" y="1588"/>
                        <a:ext cx="1587" cy="1587"/>
                      </a:xfrm>
                      <a:prstGeom prst="rect">
                        <a:avLst/>
                      </a:prstGeom>
                    </p:spPr>
                  </p:pic>
                </p:oleObj>
              </mc:Fallback>
            </mc:AlternateContent>
          </a:graphicData>
        </a:graphic>
      </p:graphicFrame>
      <p:pic>
        <p:nvPicPr>
          <p:cNvPr id="64" name="Background - 9584">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7601" y="0"/>
            <a:ext cx="12192000" cy="6858000"/>
          </a:xfrm>
          <a:prstGeom prst="rect">
            <a:avLst/>
          </a:prstGeom>
        </p:spPr>
      </p:pic>
      <p:sp>
        <p:nvSpPr>
          <p:cNvPr id="65" name="Rectangle 64"/>
          <p:cNvSpPr/>
          <p:nvPr/>
        </p:nvSpPr>
        <p:spPr>
          <a:xfrm>
            <a:off x="0" y="2855"/>
            <a:ext cx="12199601" cy="6878663"/>
          </a:xfrm>
          <a:prstGeom prst="rect">
            <a:avLst/>
          </a:prstGeom>
          <a:solidFill>
            <a:srgbClr val="5D5B6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TextBox 65"/>
          <p:cNvSpPr txBox="1"/>
          <p:nvPr/>
        </p:nvSpPr>
        <p:spPr>
          <a:xfrm>
            <a:off x="2029072" y="2749690"/>
            <a:ext cx="8245652" cy="1384995"/>
          </a:xfrm>
          <a:prstGeom prst="rect">
            <a:avLst/>
          </a:prstGeom>
          <a:noFill/>
        </p:spPr>
        <p:txBody>
          <a:bodyPr wrap="square" lIns="0" tIns="0" rIns="0" bIns="0" rtlCol="0" anchor="ctr">
            <a:noAutofit/>
          </a:bodyPr>
          <a:lstStyle/>
          <a:p>
            <a:pPr algn="ctr">
              <a:lnSpc>
                <a:spcPts val="2800"/>
              </a:lnSpc>
            </a:pPr>
            <a:r>
              <a:rPr lang="ru-RU" dirty="0">
                <a:solidFill>
                  <a:srgbClr val="F6F6F9">
                    <a:alpha val="54000"/>
                  </a:srgbClr>
                </a:solidFill>
                <a:latin typeface="Montserrat" panose="00000500000000000000" pitchFamily="2" charset="-18"/>
              </a:rPr>
              <a:t>Первая проблема, с которой все мы сталкиваемся в трудных диалогах, не в том, что мы начинаем вести себя хуже, а в том, что мы руководствуемся нездоровыми мотивами. </a:t>
            </a:r>
          </a:p>
          <a:p>
            <a:pPr algn="ctr">
              <a:lnSpc>
                <a:spcPts val="2800"/>
              </a:lnSpc>
            </a:pPr>
            <a:r>
              <a:rPr lang="ru-RU" dirty="0">
                <a:solidFill>
                  <a:srgbClr val="F6F6F9">
                    <a:alpha val="54000"/>
                  </a:srgbClr>
                </a:solidFill>
                <a:latin typeface="Montserrat" panose="00000500000000000000" pitchFamily="2" charset="-18"/>
              </a:rPr>
              <a:t>«Сначала посмотри на себя, а потом уж берись судить других».</a:t>
            </a:r>
            <a:endParaRPr lang="en-US" kern="2000" dirty="0">
              <a:solidFill>
                <a:srgbClr val="F6F6F9">
                  <a:alpha val="54000"/>
                </a:srgbClr>
              </a:solidFill>
              <a:latin typeface="Montserrat" panose="00000500000000000000" pitchFamily="2" charset="-18"/>
            </a:endParaRPr>
          </a:p>
        </p:txBody>
      </p:sp>
      <p:sp>
        <p:nvSpPr>
          <p:cNvPr id="71" name="Rectangle 14"/>
          <p:cNvSpPr/>
          <p:nvPr/>
        </p:nvSpPr>
        <p:spPr>
          <a:xfrm>
            <a:off x="1436709" y="2705343"/>
            <a:ext cx="7408907" cy="1903141"/>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14"/>
          <p:cNvSpPr/>
          <p:nvPr/>
        </p:nvSpPr>
        <p:spPr>
          <a:xfrm rot="10800000">
            <a:off x="6123046" y="2503617"/>
            <a:ext cx="4632245" cy="1561575"/>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14"/>
          <p:cNvSpPr/>
          <p:nvPr/>
        </p:nvSpPr>
        <p:spPr>
          <a:xfrm rot="5400000">
            <a:off x="3764410" y="135550"/>
            <a:ext cx="782386" cy="513957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18295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7826" fill="hold"/>
                                        <p:tgtEl>
                                          <p:spTgt spid="64"/>
                                        </p:tgtEl>
                                      </p:cBhvr>
                                    </p:cmd>
                                  </p:childTnLst>
                                </p:cTn>
                              </p:par>
                              <p:par>
                                <p:cTn id="7" presetID="22" presetClass="entr" presetSubtype="8" fill="hold" grpId="0" nodeType="withEffect">
                                  <p:stCondLst>
                                    <p:cond delay="0"/>
                                  </p:stCondLst>
                                  <p:childTnLst>
                                    <p:set>
                                      <p:cBhvr>
                                        <p:cTn id="8" dur="1" fill="hold">
                                          <p:stCondLst>
                                            <p:cond delay="0"/>
                                          </p:stCondLst>
                                        </p:cTn>
                                        <p:tgtEl>
                                          <p:spTgt spid="73"/>
                                        </p:tgtEl>
                                        <p:attrNameLst>
                                          <p:attrName>style.visibility</p:attrName>
                                        </p:attrNameLst>
                                      </p:cBhvr>
                                      <p:to>
                                        <p:strVal val="visible"/>
                                      </p:to>
                                    </p:set>
                                    <p:animEffect transition="in" filter="wipe(left)">
                                      <p:cBhvr>
                                        <p:cTn id="9" dur="1000"/>
                                        <p:tgtEl>
                                          <p:spTgt spid="73"/>
                                        </p:tgtEl>
                                      </p:cBhvr>
                                    </p:animEffect>
                                  </p:childTnLst>
                                </p:cTn>
                              </p:par>
                              <p:par>
                                <p:cTn id="10" presetID="22" presetClass="entr" presetSubtype="8" fill="hold" grpId="0" nodeType="withEffect">
                                  <p:stCondLst>
                                    <p:cond delay="400"/>
                                  </p:stCondLst>
                                  <p:childTnLst>
                                    <p:set>
                                      <p:cBhvr>
                                        <p:cTn id="11" dur="1" fill="hold">
                                          <p:stCondLst>
                                            <p:cond delay="0"/>
                                          </p:stCondLst>
                                        </p:cTn>
                                        <p:tgtEl>
                                          <p:spTgt spid="72"/>
                                        </p:tgtEl>
                                        <p:attrNameLst>
                                          <p:attrName>style.visibility</p:attrName>
                                        </p:attrNameLst>
                                      </p:cBhvr>
                                      <p:to>
                                        <p:strVal val="visible"/>
                                      </p:to>
                                    </p:set>
                                    <p:animEffect transition="in" filter="wipe(left)">
                                      <p:cBhvr>
                                        <p:cTn id="12" dur="1000"/>
                                        <p:tgtEl>
                                          <p:spTgt spid="72"/>
                                        </p:tgtEl>
                                      </p:cBhvr>
                                    </p:animEffect>
                                  </p:childTnLst>
                                </p:cTn>
                              </p:par>
                              <p:par>
                                <p:cTn id="13" presetID="22" presetClass="entr" presetSubtype="2" fill="hold" grpId="0" nodeType="withEffect">
                                  <p:stCondLst>
                                    <p:cond delay="800"/>
                                  </p:stCondLst>
                                  <p:childTnLst>
                                    <p:set>
                                      <p:cBhvr>
                                        <p:cTn id="14" dur="1" fill="hold">
                                          <p:stCondLst>
                                            <p:cond delay="0"/>
                                          </p:stCondLst>
                                        </p:cTn>
                                        <p:tgtEl>
                                          <p:spTgt spid="71"/>
                                        </p:tgtEl>
                                        <p:attrNameLst>
                                          <p:attrName>style.visibility</p:attrName>
                                        </p:attrNameLst>
                                      </p:cBhvr>
                                      <p:to>
                                        <p:strVal val="visible"/>
                                      </p:to>
                                    </p:set>
                                    <p:animEffect transition="in" filter="wipe(right)">
                                      <p:cBhvr>
                                        <p:cTn id="15" dur="1000"/>
                                        <p:tgtEl>
                                          <p:spTgt spid="71"/>
                                        </p:tgtEl>
                                      </p:cBhvr>
                                    </p:animEffect>
                                  </p:childTnLst>
                                </p:cTn>
                              </p:par>
                              <p:par>
                                <p:cTn id="16" presetID="10" presetClass="entr" presetSubtype="0" fill="hold" grpId="0" nodeType="withEffect">
                                  <p:stCondLst>
                                    <p:cond delay="500"/>
                                  </p:stCondLst>
                                  <p:childTnLst>
                                    <p:set>
                                      <p:cBhvr>
                                        <p:cTn id="17" dur="1" fill="hold">
                                          <p:stCondLst>
                                            <p:cond delay="0"/>
                                          </p:stCondLst>
                                        </p:cTn>
                                        <p:tgtEl>
                                          <p:spTgt spid="66"/>
                                        </p:tgtEl>
                                        <p:attrNameLst>
                                          <p:attrName>style.visibility</p:attrName>
                                        </p:attrNameLst>
                                      </p:cBhvr>
                                      <p:to>
                                        <p:strVal val="visible"/>
                                      </p:to>
                                    </p:set>
                                    <p:animEffect transition="in" filter="fade">
                                      <p:cBhvr>
                                        <p:cTn id="18" dur="10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64"/>
                </p:tgtEl>
              </p:cMediaNode>
            </p:video>
          </p:childTnLst>
        </p:cTn>
      </p:par>
    </p:tnLst>
    <p:bldLst>
      <p:bldP spid="66" grpId="0"/>
      <p:bldP spid="71" grpId="0" animBg="1"/>
      <p:bldP spid="72" grpId="0" animBg="1"/>
      <p:bldP spid="7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p:cNvSpPr/>
          <p:nvPr/>
        </p:nvSpPr>
        <p:spPr>
          <a:xfrm rot="5400000">
            <a:off x="5032241" y="-2134837"/>
            <a:ext cx="2139656" cy="10859065"/>
          </a:xfrm>
          <a:prstGeom prst="rect">
            <a:avLst/>
          </a:prstGeom>
          <a:solidFill>
            <a:srgbClr val="BBBA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F5971411-1AF7-C91C-D188-56EDDD0A26C9}"/>
              </a:ext>
            </a:extLst>
          </p:cNvPr>
          <p:cNvPicPr>
            <a:picLocks noChangeAspect="1"/>
          </p:cNvPicPr>
          <p:nvPr/>
        </p:nvPicPr>
        <p:blipFill rotWithShape="1">
          <a:blip r:embed="rId3"/>
          <a:srcRect l="3631" r="14617"/>
          <a:stretch/>
        </p:blipFill>
        <p:spPr>
          <a:xfrm>
            <a:off x="4931398" y="1949217"/>
            <a:ext cx="2558458" cy="3824286"/>
          </a:xfrm>
          <a:prstGeom prst="rect">
            <a:avLst/>
          </a:prstGeom>
        </p:spPr>
      </p:pic>
      <p:graphicFrame>
        <p:nvGraphicFramePr>
          <p:cNvPr id="9" name="Object 8"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9" name="Object 8"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66467" y="281120"/>
            <a:ext cx="10859066" cy="546100"/>
          </a:xfrm>
        </p:spPr>
        <p:txBody>
          <a:bodyPr/>
          <a:lstStyle/>
          <a:p>
            <a:r>
              <a:rPr lang="ru-RU" dirty="0"/>
              <a:t>Определи свои мотивы?</a:t>
            </a:r>
            <a:endParaRPr lang="en-US" dirty="0"/>
          </a:p>
        </p:txBody>
      </p:sp>
      <p:grpSp>
        <p:nvGrpSpPr>
          <p:cNvPr id="4" name="Group 3"/>
          <p:cNvGrpSpPr/>
          <p:nvPr/>
        </p:nvGrpSpPr>
        <p:grpSpPr>
          <a:xfrm>
            <a:off x="2134755" y="2110839"/>
            <a:ext cx="2309091" cy="3463636"/>
            <a:chOff x="2134755" y="2110839"/>
            <a:chExt cx="2309091" cy="3463636"/>
          </a:xfrm>
        </p:grpSpPr>
        <p:sp>
          <p:nvSpPr>
            <p:cNvPr id="3" name="Rectangle 2"/>
            <p:cNvSpPr/>
            <p:nvPr/>
          </p:nvSpPr>
          <p:spPr>
            <a:xfrm>
              <a:off x="2134755" y="2110839"/>
              <a:ext cx="2309091" cy="3463636"/>
            </a:xfrm>
            <a:prstGeom prst="rect">
              <a:avLst/>
            </a:prstGeom>
            <a:solidFill>
              <a:schemeClr val="bg1"/>
            </a:solidFill>
            <a:ln>
              <a:solidFill>
                <a:srgbClr val="14CE9F"/>
              </a:solidFill>
            </a:ln>
            <a:effectLst>
              <a:outerShdw blurRad="139700" sx="102000" sy="102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144000" rtlCol="0" anchor="t"/>
            <a:lstStyle/>
            <a:p>
              <a:pPr algn="ctr"/>
              <a:r>
                <a:rPr lang="ru-RU" sz="1600" dirty="0">
                  <a:solidFill>
                    <a:srgbClr val="14CE9F"/>
                  </a:solidFill>
                  <a:latin typeface="Montserrat Medium" panose="00000600000000000000" pitchFamily="2" charset="-18"/>
                </a:rPr>
                <a:t>Нездоровые</a:t>
              </a:r>
              <a:endParaRPr lang="en-US" sz="1600" dirty="0">
                <a:solidFill>
                  <a:srgbClr val="14CE9F"/>
                </a:solidFill>
                <a:latin typeface="Montserrat Medium" panose="00000600000000000000" pitchFamily="2" charset="-18"/>
              </a:endParaRPr>
            </a:p>
          </p:txBody>
        </p:sp>
        <p:cxnSp>
          <p:nvCxnSpPr>
            <p:cNvPr id="11" name="Straight Connector 10"/>
            <p:cNvCxnSpPr/>
            <p:nvPr/>
          </p:nvCxnSpPr>
          <p:spPr>
            <a:xfrm>
              <a:off x="2925593" y="2612569"/>
              <a:ext cx="727415" cy="0"/>
            </a:xfrm>
            <a:prstGeom prst="line">
              <a:avLst/>
            </a:prstGeom>
            <a:ln>
              <a:solidFill>
                <a:srgbClr val="14CE9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2267567" y="4470262"/>
              <a:ext cx="2062685" cy="0"/>
            </a:xfrm>
            <a:prstGeom prst="line">
              <a:avLst/>
            </a:prstGeom>
            <a:ln>
              <a:solidFill>
                <a:srgbClr val="BBBAC6">
                  <a:alpha val="33000"/>
                </a:srgbClr>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flipH="1">
              <a:off x="2353481" y="2820463"/>
              <a:ext cx="1890859" cy="1506438"/>
            </a:xfrm>
            <a:prstGeom prst="rect">
              <a:avLst/>
            </a:prstGeom>
            <a:noFill/>
          </p:spPr>
          <p:txBody>
            <a:bodyPr wrap="square" lIns="0" tIns="0" rIns="0" bIns="0" rtlCol="0">
              <a:spAutoFit/>
            </a:bodyPr>
            <a:lstStyle/>
            <a:p>
              <a:pPr marL="228600" indent="-228600">
                <a:lnSpc>
                  <a:spcPts val="2000"/>
                </a:lnSpc>
                <a:buFont typeface="+mj-lt"/>
                <a:buAutoNum type="arabicPeriod"/>
              </a:pPr>
              <a:r>
                <a:rPr lang="ru-RU" sz="1200" dirty="0">
                  <a:solidFill>
                    <a:srgbClr val="5D5B6F">
                      <a:alpha val="60000"/>
                    </a:srgbClr>
                  </a:solidFill>
                  <a:latin typeface="Montserrat Light" panose="00000400000000000000" pitchFamily="2" charset="-18"/>
                </a:rPr>
                <a:t>Быть правым</a:t>
              </a:r>
            </a:p>
            <a:p>
              <a:pPr marL="228600" indent="-228600">
                <a:lnSpc>
                  <a:spcPts val="2000"/>
                </a:lnSpc>
                <a:buFont typeface="+mj-lt"/>
                <a:buAutoNum type="arabicPeriod"/>
              </a:pPr>
              <a:r>
                <a:rPr lang="ru-RU" sz="1200" dirty="0">
                  <a:solidFill>
                    <a:srgbClr val="5D5B6F">
                      <a:alpha val="60000"/>
                    </a:srgbClr>
                  </a:solidFill>
                  <a:latin typeface="Montserrat Light" panose="00000400000000000000" pitchFamily="2" charset="-18"/>
                </a:rPr>
                <a:t>Выглядеть хорошо / Сохранить лицо</a:t>
              </a:r>
            </a:p>
            <a:p>
              <a:pPr marL="228600" indent="-228600">
                <a:lnSpc>
                  <a:spcPts val="2000"/>
                </a:lnSpc>
                <a:buFont typeface="+mj-lt"/>
                <a:buAutoNum type="arabicPeriod"/>
              </a:pPr>
              <a:r>
                <a:rPr lang="ru-RU" sz="1200" dirty="0">
                  <a:solidFill>
                    <a:srgbClr val="5D5B6F">
                      <a:alpha val="60000"/>
                    </a:srgbClr>
                  </a:solidFill>
                  <a:latin typeface="Montserrat Light" panose="00000400000000000000" pitchFamily="2" charset="-18"/>
                </a:rPr>
                <a:t>Выиграть</a:t>
              </a:r>
            </a:p>
            <a:p>
              <a:pPr marL="228600" indent="-228600">
                <a:lnSpc>
                  <a:spcPts val="2000"/>
                </a:lnSpc>
                <a:buFont typeface="+mj-lt"/>
                <a:buAutoNum type="arabicPeriod"/>
              </a:pPr>
              <a:r>
                <a:rPr lang="ru-RU" sz="1200" dirty="0">
                  <a:solidFill>
                    <a:srgbClr val="5D5B6F">
                      <a:alpha val="60000"/>
                    </a:srgbClr>
                  </a:solidFill>
                  <a:latin typeface="Montserrat Light" panose="00000400000000000000" pitchFamily="2" charset="-18"/>
                </a:rPr>
                <a:t>Наказать / Обвинить</a:t>
              </a:r>
            </a:p>
            <a:p>
              <a:pPr marL="228600" indent="-228600">
                <a:lnSpc>
                  <a:spcPts val="2000"/>
                </a:lnSpc>
                <a:buFont typeface="+mj-lt"/>
                <a:buAutoNum type="arabicPeriod"/>
              </a:pPr>
              <a:r>
                <a:rPr lang="ru-RU" sz="1200" dirty="0">
                  <a:solidFill>
                    <a:srgbClr val="5D5B6F">
                      <a:alpha val="60000"/>
                    </a:srgbClr>
                  </a:solidFill>
                  <a:latin typeface="Montserrat Light" panose="00000400000000000000" pitchFamily="2" charset="-18"/>
                </a:rPr>
                <a:t>Избежать конфликта</a:t>
              </a:r>
              <a:endParaRPr lang="en-US" sz="1200" dirty="0">
                <a:solidFill>
                  <a:srgbClr val="5D5B6F">
                    <a:alpha val="60000"/>
                  </a:srgbClr>
                </a:solidFill>
                <a:latin typeface="Montserrat Light" panose="00000400000000000000" pitchFamily="2" charset="-18"/>
              </a:endParaRPr>
            </a:p>
          </p:txBody>
        </p:sp>
      </p:grpSp>
      <p:grpSp>
        <p:nvGrpSpPr>
          <p:cNvPr id="10" name="Group 9"/>
          <p:cNvGrpSpPr/>
          <p:nvPr/>
        </p:nvGrpSpPr>
        <p:grpSpPr>
          <a:xfrm>
            <a:off x="7925955" y="2110839"/>
            <a:ext cx="2309091" cy="3463636"/>
            <a:chOff x="7925955" y="2110839"/>
            <a:chExt cx="2309091" cy="3463636"/>
          </a:xfrm>
        </p:grpSpPr>
        <p:sp>
          <p:nvSpPr>
            <p:cNvPr id="8" name="Rectangle 7"/>
            <p:cNvSpPr/>
            <p:nvPr/>
          </p:nvSpPr>
          <p:spPr>
            <a:xfrm>
              <a:off x="7925955" y="2110839"/>
              <a:ext cx="2309091" cy="3463636"/>
            </a:xfrm>
            <a:prstGeom prst="rect">
              <a:avLst/>
            </a:prstGeom>
            <a:solidFill>
              <a:schemeClr val="bg1"/>
            </a:solidFill>
            <a:ln>
              <a:solidFill>
                <a:srgbClr val="14CE9F"/>
              </a:solidFill>
            </a:ln>
            <a:effectLst>
              <a:outerShdw blurRad="139700" sx="102000" sy="102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44000" rIns="91440" bIns="45720" numCol="1" spcCol="0" rtlCol="0" fromWordArt="0" anchor="t" anchorCtr="0" forceAA="0" compatLnSpc="1">
              <a:prstTxWarp prst="textNoShape">
                <a:avLst/>
              </a:prstTxWarp>
              <a:noAutofit/>
            </a:bodyPr>
            <a:lstStyle/>
            <a:p>
              <a:pPr algn="ctr"/>
              <a:r>
                <a:rPr lang="ru-RU" sz="1600" dirty="0">
                  <a:solidFill>
                    <a:srgbClr val="14CE9F"/>
                  </a:solidFill>
                  <a:latin typeface="Montserrat Medium" panose="00000600000000000000" pitchFamily="2" charset="-18"/>
                </a:rPr>
                <a:t>Здоровые</a:t>
              </a:r>
              <a:endParaRPr lang="en-US" sz="1600" dirty="0">
                <a:solidFill>
                  <a:srgbClr val="14CE9F"/>
                </a:solidFill>
                <a:latin typeface="Montserrat Medium" panose="00000600000000000000" pitchFamily="2" charset="-18"/>
              </a:endParaRPr>
            </a:p>
          </p:txBody>
        </p:sp>
        <p:cxnSp>
          <p:nvCxnSpPr>
            <p:cNvPr id="12" name="Straight Connector 11"/>
            <p:cNvCxnSpPr/>
            <p:nvPr/>
          </p:nvCxnSpPr>
          <p:spPr>
            <a:xfrm>
              <a:off x="8716793" y="2612569"/>
              <a:ext cx="727415" cy="0"/>
            </a:xfrm>
            <a:prstGeom prst="line">
              <a:avLst/>
            </a:prstGeom>
            <a:ln>
              <a:solidFill>
                <a:srgbClr val="14CE9F"/>
              </a:solidFill>
            </a:ln>
          </p:spPr>
          <p:style>
            <a:lnRef idx="1">
              <a:schemeClr val="accent1"/>
            </a:lnRef>
            <a:fillRef idx="0">
              <a:schemeClr val="accent1"/>
            </a:fillRef>
            <a:effectRef idx="0">
              <a:schemeClr val="accent1"/>
            </a:effectRef>
            <a:fontRef idx="minor">
              <a:schemeClr val="tx1"/>
            </a:fontRef>
          </p:style>
        </p:cxnSp>
      </p:grpSp>
      <p:grpSp>
        <p:nvGrpSpPr>
          <p:cNvPr id="5" name="Group 4"/>
          <p:cNvGrpSpPr/>
          <p:nvPr/>
        </p:nvGrpSpPr>
        <p:grpSpPr>
          <a:xfrm>
            <a:off x="4947300" y="1930513"/>
            <a:ext cx="5164542" cy="3824288"/>
            <a:chOff x="2177379" y="1711642"/>
            <a:chExt cx="5164542" cy="3824288"/>
          </a:xfrm>
        </p:grpSpPr>
        <p:cxnSp>
          <p:nvCxnSpPr>
            <p:cNvPr id="13" name="Straight Connector 12"/>
            <p:cNvCxnSpPr/>
            <p:nvPr/>
          </p:nvCxnSpPr>
          <p:spPr>
            <a:xfrm>
              <a:off x="3044130" y="2221336"/>
              <a:ext cx="80015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5279236" y="4252691"/>
              <a:ext cx="2062685" cy="0"/>
            </a:xfrm>
            <a:prstGeom prst="line">
              <a:avLst/>
            </a:prstGeom>
            <a:ln>
              <a:solidFill>
                <a:srgbClr val="BBBAC6">
                  <a:alpha val="33000"/>
                </a:srgb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177379" y="1711642"/>
              <a:ext cx="2540000" cy="3824288"/>
            </a:xfrm>
            <a:prstGeom prst="rect">
              <a:avLst/>
            </a:prstGeom>
            <a:solidFill>
              <a:srgbClr val="5D5B6F">
                <a:alpha val="79000"/>
              </a:srgbClr>
            </a:solidFill>
            <a:ln>
              <a:solidFill>
                <a:srgbClr val="14CE9F"/>
              </a:solidFill>
            </a:ln>
            <a:effectLst>
              <a:outerShdw blurRad="139700" sx="102000" sy="102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44000" rIns="91440" bIns="45720" numCol="1" spcCol="0" rtlCol="0" fromWordArt="0" anchor="t" anchorCtr="0" forceAA="0" compatLnSpc="1">
              <a:prstTxWarp prst="textNoShape">
                <a:avLst/>
              </a:prstTxWarp>
              <a:noAutofit/>
            </a:bodyPr>
            <a:lstStyle/>
            <a:p>
              <a:pPr algn="ctr"/>
              <a:r>
                <a:rPr lang="ru-RU" sz="2000" dirty="0">
                  <a:solidFill>
                    <a:schemeClr val="bg1"/>
                  </a:solidFill>
                  <a:latin typeface="Montserrat Medium" panose="00000600000000000000" pitchFamily="2" charset="-18"/>
                </a:rPr>
                <a:t>Мотивы</a:t>
              </a:r>
              <a:endParaRPr lang="en-US" sz="2000" dirty="0">
                <a:solidFill>
                  <a:schemeClr val="bg1"/>
                </a:solidFill>
                <a:latin typeface="Montserrat Medium" panose="00000600000000000000" pitchFamily="2" charset="-18"/>
              </a:endParaRPr>
            </a:p>
          </p:txBody>
        </p:sp>
      </p:grpSp>
      <p:sp>
        <p:nvSpPr>
          <p:cNvPr id="6" name="TextBox 5">
            <a:extLst>
              <a:ext uri="{FF2B5EF4-FFF2-40B4-BE49-F238E27FC236}">
                <a16:creationId xmlns:a16="http://schemas.microsoft.com/office/drawing/2014/main" id="{5ECF8609-788E-137B-5E5B-987A9B42E042}"/>
              </a:ext>
            </a:extLst>
          </p:cNvPr>
          <p:cNvSpPr txBox="1"/>
          <p:nvPr/>
        </p:nvSpPr>
        <p:spPr>
          <a:xfrm flipH="1">
            <a:off x="8137434" y="2820463"/>
            <a:ext cx="2062686" cy="1512786"/>
          </a:xfrm>
          <a:prstGeom prst="rect">
            <a:avLst/>
          </a:prstGeom>
          <a:noFill/>
        </p:spPr>
        <p:txBody>
          <a:bodyPr wrap="square" lIns="0" tIns="0" rIns="0" bIns="0" rtlCol="0">
            <a:spAutoFit/>
          </a:bodyPr>
          <a:lstStyle/>
          <a:p>
            <a:pPr marL="228600" indent="-228600">
              <a:lnSpc>
                <a:spcPts val="2000"/>
              </a:lnSpc>
              <a:buFont typeface="+mj-lt"/>
              <a:buAutoNum type="arabicPeriod"/>
            </a:pPr>
            <a:r>
              <a:rPr lang="ru-RU" sz="1200" dirty="0">
                <a:solidFill>
                  <a:srgbClr val="5D5B6F">
                    <a:alpha val="60000"/>
                  </a:srgbClr>
                </a:solidFill>
                <a:latin typeface="Montserrat Light" panose="00000400000000000000" pitchFamily="2" charset="-18"/>
              </a:rPr>
              <a:t>Узнать</a:t>
            </a:r>
          </a:p>
          <a:p>
            <a:pPr marL="228600" indent="-228600">
              <a:lnSpc>
                <a:spcPts val="2000"/>
              </a:lnSpc>
              <a:buFont typeface="+mj-lt"/>
              <a:buAutoNum type="arabicPeriod"/>
            </a:pPr>
            <a:r>
              <a:rPr lang="ru-RU" sz="1200" dirty="0">
                <a:solidFill>
                  <a:srgbClr val="5D5B6F">
                    <a:alpha val="60000"/>
                  </a:srgbClr>
                </a:solidFill>
                <a:latin typeface="Montserrat Light" panose="00000400000000000000" pitchFamily="2" charset="-18"/>
              </a:rPr>
              <a:t>Установить истину</a:t>
            </a:r>
          </a:p>
          <a:p>
            <a:pPr marL="228600" indent="-228600">
              <a:lnSpc>
                <a:spcPts val="2000"/>
              </a:lnSpc>
              <a:buFont typeface="+mj-lt"/>
              <a:buAutoNum type="arabicPeriod"/>
            </a:pPr>
            <a:r>
              <a:rPr lang="ru-RU" sz="1200" dirty="0">
                <a:solidFill>
                  <a:srgbClr val="5D5B6F">
                    <a:alpha val="60000"/>
                  </a:srgbClr>
                </a:solidFill>
                <a:latin typeface="Montserrat Light" panose="00000400000000000000" pitchFamily="2" charset="-18"/>
              </a:rPr>
              <a:t>Достичь конструктивного результата</a:t>
            </a:r>
          </a:p>
          <a:p>
            <a:pPr marL="228600" indent="-228600">
              <a:lnSpc>
                <a:spcPts val="2000"/>
              </a:lnSpc>
              <a:buFont typeface="+mj-lt"/>
              <a:buAutoNum type="arabicPeriod"/>
            </a:pPr>
            <a:r>
              <a:rPr lang="ru-RU" sz="1200" dirty="0">
                <a:solidFill>
                  <a:srgbClr val="5D5B6F">
                    <a:alpha val="60000"/>
                  </a:srgbClr>
                </a:solidFill>
                <a:latin typeface="Montserrat Light" panose="00000400000000000000" pitchFamily="2" charset="-18"/>
              </a:rPr>
              <a:t>Укрепить отношения</a:t>
            </a:r>
            <a:endParaRPr lang="en-US" sz="1200" dirty="0">
              <a:solidFill>
                <a:srgbClr val="5D5B6F">
                  <a:alpha val="60000"/>
                </a:srgbClr>
              </a:solidFill>
              <a:latin typeface="Montserrat Light" panose="00000400000000000000" pitchFamily="2" charset="-18"/>
            </a:endParaRPr>
          </a:p>
        </p:txBody>
      </p:sp>
      <p:sp>
        <p:nvSpPr>
          <p:cNvPr id="18" name="TextBox 17">
            <a:extLst>
              <a:ext uri="{FF2B5EF4-FFF2-40B4-BE49-F238E27FC236}">
                <a16:creationId xmlns:a16="http://schemas.microsoft.com/office/drawing/2014/main" id="{13AE5F1C-7A99-2E5B-B98D-018BE7F75E65}"/>
              </a:ext>
            </a:extLst>
          </p:cNvPr>
          <p:cNvSpPr txBox="1"/>
          <p:nvPr/>
        </p:nvSpPr>
        <p:spPr>
          <a:xfrm>
            <a:off x="666467" y="961069"/>
            <a:ext cx="11525533" cy="861774"/>
          </a:xfrm>
          <a:prstGeom prst="rect">
            <a:avLst/>
          </a:prstGeom>
          <a:noFill/>
        </p:spPr>
        <p:txBody>
          <a:bodyPr wrap="square" lIns="0" tIns="0" rIns="0" bIns="0" rtlCol="0">
            <a:noAutofit/>
          </a:bodyPr>
          <a:lstStyle>
            <a:defPPr>
              <a:defRPr lang="pl-PL"/>
            </a:defPPr>
            <a:lvl1pPr>
              <a:lnSpc>
                <a:spcPts val="2000"/>
              </a:lnSpc>
              <a:defRPr sz="2000">
                <a:solidFill>
                  <a:srgbClr val="5D5B6F">
                    <a:alpha val="60000"/>
                  </a:srgbClr>
                </a:solidFill>
                <a:latin typeface="Montserrat Light" panose="00000400000000000000" pitchFamily="2" charset="-18"/>
              </a:defRPr>
            </a:lvl1pPr>
          </a:lstStyle>
          <a:p>
            <a:r>
              <a:rPr lang="ru-RU" b="1" u="sng" dirty="0">
                <a:solidFill>
                  <a:srgbClr val="0B775B">
                    <a:alpha val="60000"/>
                  </a:srgbClr>
                </a:solidFill>
              </a:rPr>
              <a:t>Важно: </a:t>
            </a:r>
            <a:r>
              <a:rPr lang="ru-RU" sz="1800" dirty="0"/>
              <a:t>не просто видеть свою цель и двигаться к ней, а оценивать свои мотивы и желания.</a:t>
            </a:r>
            <a:endParaRPr lang="en-US" sz="1800" dirty="0"/>
          </a:p>
        </p:txBody>
      </p:sp>
    </p:spTree>
    <p:extLst>
      <p:ext uri="{BB962C8B-B14F-4D97-AF65-F5344CB8AC3E}">
        <p14:creationId xmlns:p14="http://schemas.microsoft.com/office/powerpoint/2010/main" val="205983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4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300"/>
                                        <p:tgtEl>
                                          <p:spTgt spid="5"/>
                                        </p:tgtEl>
                                      </p:cBhvr>
                                    </p:animEffect>
                                    <p:anim calcmode="lin" valueType="num">
                                      <p:cBhvr>
                                        <p:cTn id="13" dur="1300" fill="hold"/>
                                        <p:tgtEl>
                                          <p:spTgt spid="5"/>
                                        </p:tgtEl>
                                        <p:attrNameLst>
                                          <p:attrName>ppt_x</p:attrName>
                                        </p:attrNameLst>
                                      </p:cBhvr>
                                      <p:tavLst>
                                        <p:tav tm="0">
                                          <p:val>
                                            <p:strVal val="#ppt_x"/>
                                          </p:val>
                                        </p:tav>
                                        <p:tav tm="100000">
                                          <p:val>
                                            <p:strVal val="#ppt_x"/>
                                          </p:val>
                                        </p:tav>
                                      </p:tavLst>
                                    </p:anim>
                                    <p:anim calcmode="lin" valueType="num">
                                      <p:cBhvr>
                                        <p:cTn id="14" dur="13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60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par>
                          <p:cTn id="20" fill="hold">
                            <p:stCondLst>
                              <p:cond delay="1600"/>
                            </p:stCondLst>
                            <p:childTnLst>
                              <p:par>
                                <p:cTn id="21" presetID="22" presetClass="entr" presetSubtype="8" fill="hold" grpId="0" nodeType="after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wipe(left)">
                                      <p:cBhvr>
                                        <p:cTn id="2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 name="Object 5" hidden="1"/>
                      <p:cNvPicPr/>
                      <p:nvPr/>
                    </p:nvPicPr>
                    <p:blipFill>
                      <a:blip r:embed="rId7"/>
                      <a:stretch>
                        <a:fillRect/>
                      </a:stretch>
                    </p:blipFill>
                    <p:spPr>
                      <a:xfrm>
                        <a:off x="1588" y="1588"/>
                        <a:ext cx="1587" cy="1587"/>
                      </a:xfrm>
                      <a:prstGeom prst="rect">
                        <a:avLst/>
                      </a:prstGeom>
                    </p:spPr>
                  </p:pic>
                </p:oleObj>
              </mc:Fallback>
            </mc:AlternateContent>
          </a:graphicData>
        </a:graphic>
      </p:graphicFrame>
      <p:pic>
        <p:nvPicPr>
          <p:cNvPr id="3" name="Discussion - 8252">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0" y="0"/>
            <a:ext cx="12192000" cy="6858000"/>
          </a:xfrm>
          <a:prstGeom prst="rect">
            <a:avLst/>
          </a:prstGeom>
        </p:spPr>
      </p:pic>
      <p:sp>
        <p:nvSpPr>
          <p:cNvPr id="11" name="Rectangle 10"/>
          <p:cNvSpPr/>
          <p:nvPr/>
        </p:nvSpPr>
        <p:spPr>
          <a:xfrm>
            <a:off x="0" y="0"/>
            <a:ext cx="12192000" cy="6858000"/>
          </a:xfrm>
          <a:prstGeom prst="rect">
            <a:avLst/>
          </a:prstGeom>
          <a:gradFill>
            <a:gsLst>
              <a:gs pos="92000">
                <a:srgbClr val="14CE9F">
                  <a:alpha val="80000"/>
                </a:srgbClr>
              </a:gs>
              <a:gs pos="10000">
                <a:srgbClr val="DDF9B8">
                  <a:alpha val="80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
        <p:nvSpPr>
          <p:cNvPr id="19" name="TextBox 18"/>
          <p:cNvSpPr txBox="1"/>
          <p:nvPr/>
        </p:nvSpPr>
        <p:spPr>
          <a:xfrm>
            <a:off x="779480" y="5144393"/>
            <a:ext cx="5059077" cy="923330"/>
          </a:xfrm>
          <a:prstGeom prst="rect">
            <a:avLst/>
          </a:prstGeom>
          <a:noFill/>
          <a:ln>
            <a:noFill/>
          </a:ln>
          <a:effectLst/>
        </p:spPr>
        <p:txBody>
          <a:bodyPr wrap="none" lIns="0" tIns="0" rIns="0" bIns="0" rtlCol="0" anchor="b">
            <a:spAutoFit/>
          </a:bodyPr>
          <a:lstStyle/>
          <a:p>
            <a:r>
              <a:rPr lang="ru-RU" sz="6000" dirty="0">
                <a:solidFill>
                  <a:schemeClr val="lt1"/>
                </a:solidFill>
                <a:latin typeface="Gabriela" panose="00000500000000000000" pitchFamily="2" charset="0"/>
              </a:rPr>
              <a:t>Практика №1</a:t>
            </a:r>
            <a:endParaRPr lang="en-US" sz="6000" dirty="0">
              <a:solidFill>
                <a:schemeClr val="lt1"/>
              </a:solidFill>
              <a:latin typeface="Gabriela" panose="00000500000000000000" pitchFamily="2" charset="0"/>
            </a:endParaRPr>
          </a:p>
        </p:txBody>
      </p:sp>
      <p:grpSp>
        <p:nvGrpSpPr>
          <p:cNvPr id="20" name="Group 19"/>
          <p:cNvGrpSpPr/>
          <p:nvPr/>
        </p:nvGrpSpPr>
        <p:grpSpPr>
          <a:xfrm>
            <a:off x="623889" y="620712"/>
            <a:ext cx="10909299" cy="5580063"/>
            <a:chOff x="-1873250" y="-421223"/>
            <a:chExt cx="2190750" cy="2186523"/>
          </a:xfrm>
        </p:grpSpPr>
        <p:sp>
          <p:nvSpPr>
            <p:cNvPr id="21" name="Freeform 18"/>
            <p:cNvSpPr>
              <a:spLocks/>
            </p:cNvSpPr>
            <p:nvPr/>
          </p:nvSpPr>
          <p:spPr bwMode="auto">
            <a:xfrm>
              <a:off x="-1873250" y="-88900"/>
              <a:ext cx="1565275" cy="1854200"/>
            </a:xfrm>
            <a:custGeom>
              <a:avLst/>
              <a:gdLst>
                <a:gd name="T0" fmla="*/ 986 w 986"/>
                <a:gd name="T1" fmla="*/ 1168 h 1168"/>
                <a:gd name="T2" fmla="*/ 0 w 986"/>
                <a:gd name="T3" fmla="*/ 1168 h 1168"/>
                <a:gd name="T4" fmla="*/ 0 w 986"/>
                <a:gd name="T5" fmla="*/ 0 h 1168"/>
              </a:gdLst>
              <a:ahLst/>
              <a:cxnLst>
                <a:cxn ang="0">
                  <a:pos x="T0" y="T1"/>
                </a:cxn>
                <a:cxn ang="0">
                  <a:pos x="T2" y="T3"/>
                </a:cxn>
                <a:cxn ang="0">
                  <a:pos x="T4" y="T5"/>
                </a:cxn>
              </a:cxnLst>
              <a:rect l="0" t="0" r="r" b="b"/>
              <a:pathLst>
                <a:path w="986" h="1168">
                  <a:moveTo>
                    <a:pt x="986" y="1168"/>
                  </a:moveTo>
                  <a:lnTo>
                    <a:pt x="0" y="1168"/>
                  </a:lnTo>
                  <a:lnTo>
                    <a:pt x="0" y="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9"/>
            <p:cNvSpPr>
              <a:spLocks/>
            </p:cNvSpPr>
            <p:nvPr/>
          </p:nvSpPr>
          <p:spPr bwMode="auto">
            <a:xfrm>
              <a:off x="-60325" y="-416854"/>
              <a:ext cx="377825" cy="1349910"/>
            </a:xfrm>
            <a:custGeom>
              <a:avLst/>
              <a:gdLst>
                <a:gd name="T0" fmla="*/ 0 w 238"/>
                <a:gd name="T1" fmla="*/ 0 h 1172"/>
                <a:gd name="T2" fmla="*/ 238 w 238"/>
                <a:gd name="T3" fmla="*/ 0 h 1172"/>
                <a:gd name="T4" fmla="*/ 238 w 238"/>
                <a:gd name="T5" fmla="*/ 1172 h 1172"/>
              </a:gdLst>
              <a:ahLst/>
              <a:cxnLst>
                <a:cxn ang="0">
                  <a:pos x="T0" y="T1"/>
                </a:cxn>
                <a:cxn ang="0">
                  <a:pos x="T2" y="T3"/>
                </a:cxn>
                <a:cxn ang="0">
                  <a:pos x="T4" y="T5"/>
                </a:cxn>
              </a:cxnLst>
              <a:rect l="0" t="0" r="r" b="b"/>
              <a:pathLst>
                <a:path w="238" h="1172">
                  <a:moveTo>
                    <a:pt x="0" y="0"/>
                  </a:moveTo>
                  <a:lnTo>
                    <a:pt x="238" y="0"/>
                  </a:lnTo>
                  <a:lnTo>
                    <a:pt x="238" y="1172"/>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0"/>
            <p:cNvSpPr>
              <a:spLocks/>
            </p:cNvSpPr>
            <p:nvPr/>
          </p:nvSpPr>
          <p:spPr bwMode="auto">
            <a:xfrm>
              <a:off x="-1842005" y="-421223"/>
              <a:ext cx="1714500" cy="1248311"/>
            </a:xfrm>
            <a:custGeom>
              <a:avLst/>
              <a:gdLst>
                <a:gd name="T0" fmla="*/ 0 w 1080"/>
                <a:gd name="T1" fmla="*/ 1065 h 1065"/>
                <a:gd name="T2" fmla="*/ 0 w 1080"/>
                <a:gd name="T3" fmla="*/ 0 h 1065"/>
                <a:gd name="T4" fmla="*/ 1080 w 1080"/>
                <a:gd name="T5" fmla="*/ 0 h 1065"/>
              </a:gdLst>
              <a:ahLst/>
              <a:cxnLst>
                <a:cxn ang="0">
                  <a:pos x="T0" y="T1"/>
                </a:cxn>
                <a:cxn ang="0">
                  <a:pos x="T2" y="T3"/>
                </a:cxn>
                <a:cxn ang="0">
                  <a:pos x="T4" y="T5"/>
                </a:cxn>
              </a:cxnLst>
              <a:rect l="0" t="0" r="r" b="b"/>
              <a:pathLst>
                <a:path w="1080" h="1065">
                  <a:moveTo>
                    <a:pt x="0" y="1065"/>
                  </a:moveTo>
                  <a:lnTo>
                    <a:pt x="0" y="0"/>
                  </a:lnTo>
                  <a:lnTo>
                    <a:pt x="1080" y="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21"/>
            <p:cNvSpPr>
              <a:spLocks/>
            </p:cNvSpPr>
            <p:nvPr/>
          </p:nvSpPr>
          <p:spPr bwMode="auto">
            <a:xfrm>
              <a:off x="-60325" y="1146175"/>
              <a:ext cx="377825" cy="619125"/>
            </a:xfrm>
            <a:custGeom>
              <a:avLst/>
              <a:gdLst>
                <a:gd name="T0" fmla="*/ 238 w 238"/>
                <a:gd name="T1" fmla="*/ 0 h 390"/>
                <a:gd name="T2" fmla="*/ 238 w 238"/>
                <a:gd name="T3" fmla="*/ 390 h 390"/>
                <a:gd name="T4" fmla="*/ 0 w 238"/>
                <a:gd name="T5" fmla="*/ 390 h 390"/>
              </a:gdLst>
              <a:ahLst/>
              <a:cxnLst>
                <a:cxn ang="0">
                  <a:pos x="T0" y="T1"/>
                </a:cxn>
                <a:cxn ang="0">
                  <a:pos x="T2" y="T3"/>
                </a:cxn>
                <a:cxn ang="0">
                  <a:pos x="T4" y="T5"/>
                </a:cxn>
              </a:cxnLst>
              <a:rect l="0" t="0" r="r" b="b"/>
              <a:pathLst>
                <a:path w="238" h="390">
                  <a:moveTo>
                    <a:pt x="238" y="0"/>
                  </a:moveTo>
                  <a:lnTo>
                    <a:pt x="238" y="390"/>
                  </a:lnTo>
                  <a:lnTo>
                    <a:pt x="0" y="39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4198173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lt">
                                    <p:tmAbs val="100"/>
                                  </p:iterate>
                                  <p:childTnLst>
                                    <p:set>
                                      <p:cBhvr>
                                        <p:cTn id="6" dur="1" fill="hold">
                                          <p:stCondLst>
                                            <p:cond delay="0"/>
                                          </p:stCondLst>
                                        </p:cTn>
                                        <p:tgtEl>
                                          <p:spTgt spid="19"/>
                                        </p:tgtEl>
                                        <p:attrNameLst>
                                          <p:attrName>style.visibility</p:attrName>
                                        </p:attrNameLst>
                                      </p:cBhvr>
                                      <p:to>
                                        <p:strVal val="visible"/>
                                      </p:to>
                                    </p:set>
                                  </p:childTnLst>
                                </p:cTn>
                              </p:par>
                            </p:childTnLst>
                          </p:cTn>
                        </p:par>
                        <p:par>
                          <p:cTn id="7" fill="hold">
                            <p:stCondLst>
                              <p:cond delay="901"/>
                            </p:stCondLst>
                            <p:childTnLst>
                              <p:par>
                                <p:cTn id="8" presetID="1" presetClass="mediacall" presetSubtype="0" fill="hold" nodeType="afterEffect">
                                  <p:stCondLst>
                                    <p:cond delay="0"/>
                                  </p:stCondLst>
                                  <p:childTnLst>
                                    <p:cmd type="call" cmd="playFrom(0.0)">
                                      <p:cBhvr>
                                        <p:cTn id="9" dur="184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3"/>
                </p:tgtEl>
              </p:cMediaNode>
            </p:video>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3"/>
                                        </p:tgtEl>
                                      </p:cBhvr>
                                    </p:cmd>
                                  </p:childTnLst>
                                </p:cTn>
                              </p:par>
                            </p:childTnLst>
                          </p:cTn>
                        </p:par>
                      </p:childTnLst>
                    </p:cTn>
                  </p:par>
                </p:childTnLst>
              </p:cTn>
              <p:nextCondLst>
                <p:cond evt="onClick" delay="0">
                  <p:tgtEl>
                    <p:spTgt spid="3"/>
                  </p:tgtEl>
                </p:cond>
              </p:nextCondLst>
            </p:seq>
          </p:childTnLst>
        </p:cTn>
      </p:par>
    </p:tnLst>
    <p:bldLst>
      <p:bldP spid="1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262E6B4-02E5-8851-E814-7B164BFA211F}"/>
              </a:ext>
            </a:extLst>
          </p:cNvPr>
          <p:cNvPicPr>
            <a:picLocks noChangeAspect="1"/>
          </p:cNvPicPr>
          <p:nvPr/>
        </p:nvPicPr>
        <p:blipFill rotWithShape="1">
          <a:blip r:embed="rId4"/>
          <a:srcRect b="9320"/>
          <a:stretch/>
        </p:blipFill>
        <p:spPr>
          <a:xfrm>
            <a:off x="-36366" y="0"/>
            <a:ext cx="4726781" cy="6858000"/>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 name="Object 5"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4991204" y="1051594"/>
            <a:ext cx="6515258" cy="1231106"/>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Как же управлять своими мотивами?</a:t>
            </a:r>
            <a:endParaRPr lang="en-US" sz="4000" dirty="0">
              <a:solidFill>
                <a:srgbClr val="5D5B6F"/>
              </a:solidFill>
              <a:latin typeface="Gabriela" panose="00000500000000000000" pitchFamily="2" charset="0"/>
            </a:endParaRPr>
          </a:p>
        </p:txBody>
      </p:sp>
      <p:sp>
        <p:nvSpPr>
          <p:cNvPr id="39" name="TextBox 38"/>
          <p:cNvSpPr txBox="1"/>
          <p:nvPr/>
        </p:nvSpPr>
        <p:spPr>
          <a:xfrm>
            <a:off x="4991203" y="2771631"/>
            <a:ext cx="6789671" cy="1098831"/>
          </a:xfrm>
          <a:prstGeom prst="rect">
            <a:avLst/>
          </a:prstGeom>
          <a:noFill/>
        </p:spPr>
        <p:txBody>
          <a:bodyPr wrap="square" lIns="0" tIns="0" rIns="0" bIns="0" rtlCol="0">
            <a:noAutofit/>
          </a:bodyPr>
          <a:lstStyle/>
          <a:p>
            <a:pPr>
              <a:lnSpc>
                <a:spcPts val="2000"/>
              </a:lnSpc>
            </a:pPr>
            <a:r>
              <a:rPr lang="ru-RU" sz="2400" dirty="0">
                <a:solidFill>
                  <a:srgbClr val="14CE9F"/>
                </a:solidFill>
                <a:latin typeface="Montserrat SemiBold" panose="00000700000000000000" pitchFamily="2" charset="-18"/>
              </a:rPr>
              <a:t>Задавая себе правильные вопросы:</a:t>
            </a:r>
          </a:p>
          <a:p>
            <a:pPr>
              <a:lnSpc>
                <a:spcPts val="2000"/>
              </a:lnSpc>
            </a:pPr>
            <a:endParaRPr lang="ru-RU" sz="2400" dirty="0">
              <a:solidFill>
                <a:srgbClr val="14CE9F"/>
              </a:solidFill>
              <a:latin typeface="Montserrat SemiBold" panose="00000700000000000000" pitchFamily="2" charset="-18"/>
            </a:endParaRPr>
          </a:p>
          <a:p>
            <a:pPr marL="342900" indent="-342900">
              <a:lnSpc>
                <a:spcPts val="2000"/>
              </a:lnSpc>
              <a:buFont typeface="Arial" panose="020B0604020202020204" pitchFamily="34" charset="0"/>
              <a:buChar char="•"/>
            </a:pPr>
            <a:r>
              <a:rPr lang="ru-RU" sz="2000" dirty="0">
                <a:solidFill>
                  <a:srgbClr val="5D5B6F">
                    <a:alpha val="60000"/>
                  </a:srgbClr>
                </a:solidFill>
                <a:latin typeface="Montserrat Light" panose="00000400000000000000" pitchFamily="2" charset="-18"/>
              </a:rPr>
              <a:t>Чего я на самом деле хочу добиться для себя?</a:t>
            </a:r>
          </a:p>
          <a:p>
            <a:pPr marL="342900" indent="-342900">
              <a:lnSpc>
                <a:spcPts val="2000"/>
              </a:lnSpc>
              <a:buFont typeface="Arial" panose="020B0604020202020204" pitchFamily="34" charset="0"/>
              <a:buChar char="•"/>
            </a:pPr>
            <a:r>
              <a:rPr lang="ru-RU" sz="2000" dirty="0">
                <a:solidFill>
                  <a:srgbClr val="5D5B6F">
                    <a:alpha val="60000"/>
                  </a:srgbClr>
                </a:solidFill>
                <a:latin typeface="Montserrat Light" panose="00000400000000000000" pitchFamily="2" charset="-18"/>
              </a:rPr>
              <a:t>Чего я на самом деле хочу добиться для других?</a:t>
            </a:r>
          </a:p>
          <a:p>
            <a:pPr marL="342900" indent="-342900">
              <a:lnSpc>
                <a:spcPts val="2000"/>
              </a:lnSpc>
              <a:buFont typeface="Arial" panose="020B0604020202020204" pitchFamily="34" charset="0"/>
              <a:buChar char="•"/>
            </a:pPr>
            <a:r>
              <a:rPr lang="ru-RU" sz="2000" dirty="0">
                <a:solidFill>
                  <a:srgbClr val="5D5B6F">
                    <a:alpha val="60000"/>
                  </a:srgbClr>
                </a:solidFill>
                <a:latin typeface="Montserrat Light" panose="00000400000000000000" pitchFamily="2" charset="-18"/>
              </a:rPr>
              <a:t>Чего я на самом деле хочу для развития отношений?</a:t>
            </a:r>
          </a:p>
          <a:p>
            <a:pPr marL="342900" indent="-342900">
              <a:lnSpc>
                <a:spcPts val="2000"/>
              </a:lnSpc>
              <a:buFont typeface="Arial" panose="020B0604020202020204" pitchFamily="34" charset="0"/>
              <a:buChar char="•"/>
            </a:pPr>
            <a:endParaRPr lang="ru-RU" sz="2000" dirty="0">
              <a:solidFill>
                <a:srgbClr val="5D5B6F">
                  <a:alpha val="60000"/>
                </a:srgbClr>
              </a:solidFill>
              <a:latin typeface="Montserrat Light" panose="00000400000000000000" pitchFamily="2" charset="-18"/>
            </a:endParaRPr>
          </a:p>
          <a:p>
            <a:pPr>
              <a:lnSpc>
                <a:spcPts val="2000"/>
              </a:lnSpc>
            </a:pPr>
            <a:r>
              <a:rPr lang="ru-RU" sz="2000" dirty="0">
                <a:solidFill>
                  <a:srgbClr val="5D5B6F">
                    <a:alpha val="60000"/>
                  </a:srgbClr>
                </a:solidFill>
                <a:latin typeface="Montserrat Light" panose="00000400000000000000" pitchFamily="2" charset="-18"/>
              </a:rPr>
              <a:t>Когда мозг занимается решением трудных вопросов, кровь поступает в те его участки, которые помогают нам думать и размышлять, а не «спасаться бегством» либо «лезть в драку».</a:t>
            </a:r>
          </a:p>
          <a:p>
            <a:pPr>
              <a:lnSpc>
                <a:spcPts val="2000"/>
              </a:lnSpc>
            </a:pPr>
            <a:endParaRPr lang="en-US" sz="2400" dirty="0">
              <a:solidFill>
                <a:srgbClr val="5D5B6F">
                  <a:alpha val="60000"/>
                </a:srgbClr>
              </a:solidFill>
              <a:latin typeface="Montserrat Light" panose="00000400000000000000" pitchFamily="2" charset="-18"/>
            </a:endParaRPr>
          </a:p>
        </p:txBody>
      </p:sp>
      <p:sp>
        <p:nvSpPr>
          <p:cNvPr id="2" name="TextBox 1">
            <a:extLst>
              <a:ext uri="{FF2B5EF4-FFF2-40B4-BE49-F238E27FC236}">
                <a16:creationId xmlns:a16="http://schemas.microsoft.com/office/drawing/2014/main" id="{BA216E5C-F136-28E8-5658-0D462D2F73B9}"/>
              </a:ext>
            </a:extLst>
          </p:cNvPr>
          <p:cNvSpPr txBox="1"/>
          <p:nvPr/>
        </p:nvSpPr>
        <p:spPr>
          <a:xfrm>
            <a:off x="5912783" y="47625"/>
            <a:ext cx="6096000" cy="861774"/>
          </a:xfrm>
          <a:prstGeom prst="rect">
            <a:avLst/>
          </a:prstGeom>
          <a:noFill/>
        </p:spPr>
        <p:txBody>
          <a:bodyPr wrap="square">
            <a:spAutoFit/>
          </a:bodyPr>
          <a:lstStyle/>
          <a:p>
            <a:pPr algn="r">
              <a:lnSpc>
                <a:spcPts val="2000"/>
              </a:lnSpc>
            </a:pPr>
            <a:r>
              <a:rPr lang="ru-RU" sz="1800" dirty="0">
                <a:solidFill>
                  <a:schemeClr val="bg2">
                    <a:lumMod val="90000"/>
                  </a:schemeClr>
                </a:solidFill>
                <a:latin typeface="Montserrat SemiBold" panose="00000700000000000000" pitchFamily="2" charset="-18"/>
              </a:rPr>
              <a:t>До начала Диалога</a:t>
            </a:r>
          </a:p>
          <a:p>
            <a:pPr algn="r">
              <a:lnSpc>
                <a:spcPts val="2000"/>
              </a:lnSpc>
            </a:pPr>
            <a:r>
              <a:rPr lang="ru-RU" sz="1800" dirty="0">
                <a:solidFill>
                  <a:schemeClr val="bg2">
                    <a:lumMod val="90000"/>
                  </a:schemeClr>
                </a:solidFill>
                <a:latin typeface="Montserrat SemiBold" panose="00000700000000000000" pitchFamily="2" charset="-18"/>
              </a:rPr>
              <a:t>1. Выйти из Тупика</a:t>
            </a:r>
          </a:p>
          <a:p>
            <a:pPr algn="r">
              <a:lnSpc>
                <a:spcPts val="2000"/>
              </a:lnSpc>
            </a:pPr>
            <a:r>
              <a:rPr lang="ru-RU" dirty="0">
                <a:solidFill>
                  <a:schemeClr val="bg2">
                    <a:lumMod val="90000"/>
                  </a:schemeClr>
                </a:solidFill>
                <a:latin typeface="Montserrat SemiBold" panose="00000700000000000000" pitchFamily="2" charset="-18"/>
              </a:rPr>
              <a:t>2. Начать с Сердца</a:t>
            </a:r>
            <a:endParaRPr lang="en-US" dirty="0">
              <a:solidFill>
                <a:schemeClr val="bg2">
                  <a:lumMod val="90000"/>
                </a:schemeClr>
              </a:solidFill>
              <a:latin typeface="Montserrat SemiBold" panose="00000700000000000000" pitchFamily="2" charset="-18"/>
            </a:endParaRPr>
          </a:p>
        </p:txBody>
      </p:sp>
    </p:spTree>
    <p:extLst>
      <p:ext uri="{BB962C8B-B14F-4D97-AF65-F5344CB8AC3E}">
        <p14:creationId xmlns:p14="http://schemas.microsoft.com/office/powerpoint/2010/main" val="520562054"/>
      </p:ext>
    </p:extLst>
  </p:cSld>
  <p:clrMapOvr>
    <a:masterClrMapping/>
  </p:clrMapOvr>
  <p:transition spd="slow">
    <p:push/>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par>
                                    <p:cTn id="14" presetID="2" presetClass="entr" presetSubtype="4" fill="hold" grpId="0" nodeType="withEffect">
                                      <p:stCondLst>
                                        <p:cond delay="600"/>
                                      </p:stCondLst>
                                      <p:childTnLst>
                                        <p:set>
                                          <p:cBhvr>
                                            <p:cTn id="15" dur="1" fill="hold">
                                              <p:stCondLst>
                                                <p:cond delay="0"/>
                                              </p:stCondLst>
                                            </p:cTn>
                                            <p:tgtEl>
                                              <p:spTgt spid="156"/>
                                            </p:tgtEl>
                                            <p:attrNameLst>
                                              <p:attrName>style.visibility</p:attrName>
                                            </p:attrNameLst>
                                          </p:cBhvr>
                                          <p:to>
                                            <p:strVal val="visible"/>
                                          </p:to>
                                        </p:set>
                                        <p:anim calcmode="lin" valueType="num">
                                          <p:cBhvr additive="base">
                                            <p:cTn id="16" dur="500" fill="hold"/>
                                            <p:tgtEl>
                                              <p:spTgt spid="156"/>
                                            </p:tgtEl>
                                            <p:attrNameLst>
                                              <p:attrName>ppt_x</p:attrName>
                                            </p:attrNameLst>
                                          </p:cBhvr>
                                          <p:tavLst>
                                            <p:tav tm="0">
                                              <p:val>
                                                <p:strVal val="#ppt_x"/>
                                              </p:val>
                                            </p:tav>
                                            <p:tav tm="100000">
                                              <p:val>
                                                <p:strVal val="#ppt_x"/>
                                              </p:val>
                                            </p:tav>
                                          </p:tavLst>
                                        </p:anim>
                                        <p:anim calcmode="lin" valueType="num">
                                          <p:cBhvr additive="base">
                                            <p:cTn id="17" dur="500" fill="hold"/>
                                            <p:tgtEl>
                                              <p:spTgt spid="156"/>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800"/>
                                      </p:stCondLst>
                                      <p:childTnLst>
                                        <p:set>
                                          <p:cBhvr>
                                            <p:cTn id="19" dur="1" fill="hold">
                                              <p:stCondLst>
                                                <p:cond delay="0"/>
                                              </p:stCondLst>
                                            </p:cTn>
                                            <p:tgtEl>
                                              <p:spTgt spid="155"/>
                                            </p:tgtEl>
                                            <p:attrNameLst>
                                              <p:attrName>style.visibility</p:attrName>
                                            </p:attrNameLst>
                                          </p:cBhvr>
                                          <p:to>
                                            <p:strVal val="visible"/>
                                          </p:to>
                                        </p:set>
                                        <p:anim calcmode="lin" valueType="num">
                                          <p:cBhvr additive="base">
                                            <p:cTn id="20" dur="500" fill="hold"/>
                                            <p:tgtEl>
                                              <p:spTgt spid="155"/>
                                            </p:tgtEl>
                                            <p:attrNameLst>
                                              <p:attrName>ppt_x</p:attrName>
                                            </p:attrNameLst>
                                          </p:cBhvr>
                                          <p:tavLst>
                                            <p:tav tm="0">
                                              <p:val>
                                                <p:strVal val="#ppt_x"/>
                                              </p:val>
                                            </p:tav>
                                            <p:tav tm="100000">
                                              <p:val>
                                                <p:strVal val="#ppt_x"/>
                                              </p:val>
                                            </p:tav>
                                          </p:tavLst>
                                        </p:anim>
                                        <p:anim calcmode="lin" valueType="num">
                                          <p:cBhvr additive="base">
                                            <p:cTn id="21" dur="500" fill="hold"/>
                                            <p:tgtEl>
                                              <p:spTgt spid="155"/>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1000"/>
                                      </p:stCondLst>
                                      <p:childTnLst>
                                        <p:set>
                                          <p:cBhvr>
                                            <p:cTn id="23" dur="1" fill="hold">
                                              <p:stCondLst>
                                                <p:cond delay="0"/>
                                              </p:stCondLst>
                                            </p:cTn>
                                            <p:tgtEl>
                                              <p:spTgt spid="158"/>
                                            </p:tgtEl>
                                            <p:attrNameLst>
                                              <p:attrName>style.visibility</p:attrName>
                                            </p:attrNameLst>
                                          </p:cBhvr>
                                          <p:to>
                                            <p:strVal val="visible"/>
                                          </p:to>
                                        </p:set>
                                        <p:anim calcmode="lin" valueType="num">
                                          <p:cBhvr additive="base">
                                            <p:cTn id="24" dur="500" fill="hold"/>
                                            <p:tgtEl>
                                              <p:spTgt spid="158"/>
                                            </p:tgtEl>
                                            <p:attrNameLst>
                                              <p:attrName>ppt_x</p:attrName>
                                            </p:attrNameLst>
                                          </p:cBhvr>
                                          <p:tavLst>
                                            <p:tav tm="0">
                                              <p:val>
                                                <p:strVal val="#ppt_x"/>
                                              </p:val>
                                            </p:tav>
                                            <p:tav tm="100000">
                                              <p:val>
                                                <p:strVal val="#ppt_x"/>
                                              </p:val>
                                            </p:tav>
                                          </p:tavLst>
                                        </p:anim>
                                        <p:anim calcmode="lin" valueType="num">
                                          <p:cBhvr additive="base">
                                            <p:cTn id="25" dur="500" fill="hold"/>
                                            <p:tgtEl>
                                              <p:spTgt spid="158"/>
                                            </p:tgtEl>
                                            <p:attrNameLst>
                                              <p:attrName>ppt_y</p:attrName>
                                            </p:attrNameLst>
                                          </p:cBhvr>
                                          <p:tavLst>
                                            <p:tav tm="0">
                                              <p:val>
                                                <p:strVal val="1+#ppt_h/2"/>
                                              </p:val>
                                            </p:tav>
                                            <p:tav tm="100000">
                                              <p:val>
                                                <p:strVal val="#ppt_y"/>
                                              </p:val>
                                            </p:tav>
                                          </p:tavLst>
                                        </p:anim>
                                      </p:childTnLst>
                                    </p:cTn>
                                  </p:par>
                                  <p:par>
                                    <p:cTn id="26" presetID="2" presetClass="entr" presetSubtype="2" fill="hold" grpId="0" nodeType="withEffect">
                                      <p:stCondLst>
                                        <p:cond delay="130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800" fill="hold"/>
                                            <p:tgtEl>
                                              <p:spTgt spid="14"/>
                                            </p:tgtEl>
                                            <p:attrNameLst>
                                              <p:attrName>ppt_x</p:attrName>
                                            </p:attrNameLst>
                                          </p:cBhvr>
                                          <p:tavLst>
                                            <p:tav tm="0">
                                              <p:val>
                                                <p:strVal val="1+#ppt_w/2"/>
                                              </p:val>
                                            </p:tav>
                                            <p:tav tm="100000">
                                              <p:val>
                                                <p:strVal val="#ppt_x"/>
                                              </p:val>
                                            </p:tav>
                                          </p:tavLst>
                                        </p:anim>
                                        <p:anim calcmode="lin" valueType="num">
                                          <p:cBhvr additive="base">
                                            <p:cTn id="29" dur="8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7" grpId="0" animBg="1"/>
          <p:bldP spid="32" grpId="0" animBg="1"/>
          <p:bldP spid="33" grpId="0" animBg="1"/>
          <p:bldP spid="155" grpId="0" animBg="1"/>
          <p:bldP spid="156" grpId="0" animBg="1"/>
          <p:bldP spid="158" grpId="0" animBg="1"/>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42623"/>
        </a:solidFill>
        <a:effectLst/>
      </p:bgPr>
    </p:bg>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56EAC7D6-96C7-C26F-2D24-FD92A0E981DF}"/>
              </a:ext>
            </a:extLst>
          </p:cNvPr>
          <p:cNvPicPr>
            <a:picLocks noChangeAspect="1"/>
          </p:cNvPicPr>
          <p:nvPr/>
        </p:nvPicPr>
        <p:blipFill rotWithShape="1">
          <a:blip r:embed="rId2"/>
          <a:srcRect r="1714"/>
          <a:stretch/>
        </p:blipFill>
        <p:spPr>
          <a:xfrm>
            <a:off x="213220" y="0"/>
            <a:ext cx="11978780" cy="6858000"/>
          </a:xfrm>
          <a:prstGeom prst="rect">
            <a:avLst/>
          </a:prstGeom>
        </p:spPr>
      </p:pic>
    </p:spTree>
    <p:extLst>
      <p:ext uri="{BB962C8B-B14F-4D97-AF65-F5344CB8AC3E}">
        <p14:creationId xmlns:p14="http://schemas.microsoft.com/office/powerpoint/2010/main" val="6655620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41B1CBF-7E60-E78B-E95B-109B2A4CAC32}"/>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40000"/>
                    </a14:imgEffect>
                  </a14:imgLayer>
                </a14:imgProps>
              </a:ext>
            </a:extLst>
          </a:blip>
          <a:srcRect b="14387"/>
          <a:stretch/>
        </p:blipFill>
        <p:spPr>
          <a:xfrm>
            <a:off x="100732" y="455825"/>
            <a:ext cx="4432405" cy="5059611"/>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 name="Object 5"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5277598" y="660400"/>
            <a:ext cx="6515258" cy="615553"/>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До начала Диалога</a:t>
            </a:r>
            <a:endParaRPr lang="en-US" sz="4000" dirty="0">
              <a:solidFill>
                <a:srgbClr val="5D5B6F"/>
              </a:solidFill>
              <a:latin typeface="Gabriela" panose="00000500000000000000" pitchFamily="2" charset="0"/>
            </a:endParaRPr>
          </a:p>
        </p:txBody>
      </p:sp>
      <p:sp>
        <p:nvSpPr>
          <p:cNvPr id="39" name="TextBox 38"/>
          <p:cNvSpPr txBox="1"/>
          <p:nvPr/>
        </p:nvSpPr>
        <p:spPr>
          <a:xfrm>
            <a:off x="5290165" y="2092487"/>
            <a:ext cx="6515259" cy="1098831"/>
          </a:xfrm>
          <a:prstGeom prst="rect">
            <a:avLst/>
          </a:prstGeom>
          <a:noFill/>
        </p:spPr>
        <p:txBody>
          <a:bodyPr wrap="square" lIns="0" tIns="0" rIns="0" bIns="0" rtlCol="0">
            <a:noAutofit/>
          </a:bodyPr>
          <a:lstStyle/>
          <a:p>
            <a:pPr>
              <a:lnSpc>
                <a:spcPts val="2000"/>
              </a:lnSpc>
            </a:pPr>
            <a:r>
              <a:rPr lang="ru-RU" sz="2400" dirty="0">
                <a:solidFill>
                  <a:srgbClr val="14CE9F"/>
                </a:solidFill>
                <a:latin typeface="Montserrat SemiBold" panose="00000700000000000000" pitchFamily="2" charset="-18"/>
              </a:rPr>
              <a:t>3. Управляйте своими историями</a:t>
            </a:r>
            <a:endParaRPr lang="en-US" sz="2400" dirty="0">
              <a:solidFill>
                <a:srgbClr val="5D5B6F">
                  <a:alpha val="60000"/>
                </a:srgbClr>
              </a:solidFill>
              <a:latin typeface="Montserrat Light" panose="00000400000000000000" pitchFamily="2" charset="-18"/>
            </a:endParaRPr>
          </a:p>
        </p:txBody>
      </p:sp>
      <p:sp>
        <p:nvSpPr>
          <p:cNvPr id="4" name="TextBox 3">
            <a:extLst>
              <a:ext uri="{FF2B5EF4-FFF2-40B4-BE49-F238E27FC236}">
                <a16:creationId xmlns:a16="http://schemas.microsoft.com/office/drawing/2014/main" id="{70DF6453-2BF9-C74C-6AF5-2152938E2095}"/>
              </a:ext>
            </a:extLst>
          </p:cNvPr>
          <p:cNvSpPr txBox="1"/>
          <p:nvPr/>
        </p:nvSpPr>
        <p:spPr>
          <a:xfrm>
            <a:off x="5315302" y="4138349"/>
            <a:ext cx="6490122" cy="2039114"/>
          </a:xfrm>
          <a:prstGeom prst="rect">
            <a:avLst/>
          </a:prstGeom>
          <a:noFill/>
        </p:spPr>
        <p:txBody>
          <a:bodyPr wrap="square" lIns="0" tIns="0" rIns="0" bIns="0" rtlCol="0">
            <a:noAutofit/>
          </a:bodyPr>
          <a:lstStyle/>
          <a:p>
            <a:pPr algn="just">
              <a:lnSpc>
                <a:spcPts val="2000"/>
              </a:lnSpc>
            </a:pPr>
            <a:r>
              <a:rPr lang="ru-RU" sz="2000" b="1" dirty="0">
                <a:solidFill>
                  <a:srgbClr val="0B775B">
                    <a:alpha val="60000"/>
                  </a:srgbClr>
                </a:solidFill>
                <a:latin typeface="Montserrat Light" panose="00000400000000000000" pitchFamily="2" charset="-18"/>
              </a:rPr>
              <a:t>Утверждение первое: </a:t>
            </a:r>
            <a:r>
              <a:rPr lang="ru-RU" sz="2000" dirty="0">
                <a:solidFill>
                  <a:srgbClr val="5D5B6F">
                    <a:alpha val="60000"/>
                  </a:srgbClr>
                </a:solidFill>
                <a:latin typeface="Montserrat Light" panose="00000400000000000000" pitchFamily="2" charset="-18"/>
              </a:rPr>
              <a:t>Мы создаем свои эмоции</a:t>
            </a:r>
          </a:p>
          <a:p>
            <a:pPr algn="just">
              <a:lnSpc>
                <a:spcPts val="2000"/>
              </a:lnSpc>
            </a:pPr>
            <a:endParaRPr lang="ru-RU" sz="2000" b="1" dirty="0">
              <a:solidFill>
                <a:srgbClr val="5D5B6F">
                  <a:alpha val="60000"/>
                </a:srgbClr>
              </a:solidFill>
              <a:latin typeface="Montserrat Light" panose="00000400000000000000" pitchFamily="2" charset="-18"/>
            </a:endParaRPr>
          </a:p>
          <a:p>
            <a:pPr algn="just">
              <a:lnSpc>
                <a:spcPts val="2000"/>
              </a:lnSpc>
            </a:pPr>
            <a:r>
              <a:rPr lang="ru-RU" sz="2000" b="1" dirty="0">
                <a:solidFill>
                  <a:srgbClr val="0B775B">
                    <a:alpha val="60000"/>
                  </a:srgbClr>
                </a:solidFill>
                <a:latin typeface="Montserrat Light" panose="00000400000000000000" pitchFamily="2" charset="-18"/>
              </a:rPr>
              <a:t>Утверждение второе: </a:t>
            </a:r>
            <a:r>
              <a:rPr lang="ru-RU" sz="2000" dirty="0">
                <a:solidFill>
                  <a:srgbClr val="5D5B6F">
                    <a:alpha val="60000"/>
                  </a:srgbClr>
                </a:solidFill>
                <a:latin typeface="Montserrat Light" panose="00000400000000000000" pitchFamily="2" charset="-18"/>
              </a:rPr>
              <a:t>когда дело доходит до сильных эмоций, вы либо находите способ управлять ими, либо становитесь их заложником, но между действием и возникновением чувств есть промежуточный этап </a:t>
            </a:r>
          </a:p>
        </p:txBody>
      </p:sp>
      <p:sp>
        <p:nvSpPr>
          <p:cNvPr id="5" name="TextBox 4">
            <a:extLst>
              <a:ext uri="{FF2B5EF4-FFF2-40B4-BE49-F238E27FC236}">
                <a16:creationId xmlns:a16="http://schemas.microsoft.com/office/drawing/2014/main" id="{76E629A9-FD52-6178-48A9-1D6171E0A174}"/>
              </a:ext>
            </a:extLst>
          </p:cNvPr>
          <p:cNvSpPr txBox="1"/>
          <p:nvPr/>
        </p:nvSpPr>
        <p:spPr>
          <a:xfrm>
            <a:off x="5290165" y="2503950"/>
            <a:ext cx="6490122" cy="1374735"/>
          </a:xfrm>
          <a:prstGeom prst="rect">
            <a:avLst/>
          </a:prstGeom>
          <a:noFill/>
        </p:spPr>
        <p:txBody>
          <a:bodyPr wrap="square">
            <a:spAutoFit/>
          </a:bodyPr>
          <a:lstStyle/>
          <a:p>
            <a:pPr algn="just">
              <a:lnSpc>
                <a:spcPts val="2000"/>
              </a:lnSpc>
            </a:pPr>
            <a:r>
              <a:rPr lang="ru-RU" sz="1800" dirty="0">
                <a:solidFill>
                  <a:srgbClr val="5D5B6F">
                    <a:alpha val="60000"/>
                  </a:srgbClr>
                </a:solidFill>
                <a:latin typeface="Montserrat Light" panose="00000400000000000000" pitchFamily="2" charset="-18"/>
              </a:rPr>
              <a:t>Почему вы иногда проглатываете довольно обидное замечание, и глазом не моргнув, а в других случаях вас приводит в ярость какой-нибудь пустяк, например чей-то якобы косой взгляд или грубое слово?</a:t>
            </a:r>
          </a:p>
        </p:txBody>
      </p:sp>
    </p:spTree>
    <p:extLst>
      <p:ext uri="{BB962C8B-B14F-4D97-AF65-F5344CB8AC3E}">
        <p14:creationId xmlns:p14="http://schemas.microsoft.com/office/powerpoint/2010/main" val="117358273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P spid="4"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6" name="Object 5"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Freeform 6"/>
          <p:cNvSpPr/>
          <p:nvPr/>
        </p:nvSpPr>
        <p:spPr>
          <a:xfrm>
            <a:off x="-101600" y="293240"/>
            <a:ext cx="12128500" cy="3907796"/>
          </a:xfrm>
          <a:custGeom>
            <a:avLst/>
            <a:gdLst>
              <a:gd name="connsiteX0" fmla="*/ 0 w 12128500"/>
              <a:gd name="connsiteY0" fmla="*/ 152400 h 3987800"/>
              <a:gd name="connsiteX1" fmla="*/ 177800 w 12128500"/>
              <a:gd name="connsiteY1" fmla="*/ 3987800 h 3987800"/>
              <a:gd name="connsiteX2" fmla="*/ 12128500 w 12128500"/>
              <a:gd name="connsiteY2" fmla="*/ 3835400 h 3987800"/>
              <a:gd name="connsiteX3" fmla="*/ 11874500 w 12128500"/>
              <a:gd name="connsiteY3" fmla="*/ 0 h 3987800"/>
              <a:gd name="connsiteX4" fmla="*/ 0 w 12128500"/>
              <a:gd name="connsiteY4" fmla="*/ 152400 h 398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28500" h="3987800">
                <a:moveTo>
                  <a:pt x="0" y="152400"/>
                </a:moveTo>
                <a:lnTo>
                  <a:pt x="177800" y="3987800"/>
                </a:lnTo>
                <a:lnTo>
                  <a:pt x="12128500" y="3835400"/>
                </a:lnTo>
                <a:lnTo>
                  <a:pt x="11874500" y="0"/>
                </a:lnTo>
                <a:lnTo>
                  <a:pt x="0" y="152400"/>
                </a:lnTo>
                <a:close/>
              </a:path>
            </a:pathLst>
          </a:custGeom>
          <a:solidFill>
            <a:srgbClr val="14C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639761" y="3960721"/>
            <a:ext cx="10872788" cy="923330"/>
          </a:xfrm>
          <a:prstGeom prst="rect">
            <a:avLst/>
          </a:prstGeom>
          <a:noFill/>
          <a:ln>
            <a:noFill/>
          </a:ln>
          <a:effectLst/>
        </p:spPr>
        <p:txBody>
          <a:bodyPr wrap="square" lIns="0" tIns="0" rIns="0" bIns="0" rtlCol="0" anchor="b">
            <a:noAutofit/>
          </a:bodyPr>
          <a:lstStyle/>
          <a:p>
            <a:pPr algn="ctr"/>
            <a:r>
              <a:rPr lang="ru-RU" sz="4800" dirty="0">
                <a:solidFill>
                  <a:srgbClr val="14CE9F"/>
                </a:solidFill>
                <a:latin typeface="Gabriela" panose="00000500000000000000" pitchFamily="2" charset="0"/>
              </a:rPr>
              <a:t>Истории</a:t>
            </a:r>
            <a:endParaRPr lang="en-US" sz="4800" dirty="0">
              <a:solidFill>
                <a:srgbClr val="14CE9F"/>
              </a:solidFill>
              <a:latin typeface="Gabriela" panose="00000500000000000000" pitchFamily="2" charset="0"/>
            </a:endParaRPr>
          </a:p>
        </p:txBody>
      </p:sp>
      <p:sp>
        <p:nvSpPr>
          <p:cNvPr id="5" name="TextBox 4"/>
          <p:cNvSpPr txBox="1"/>
          <p:nvPr/>
        </p:nvSpPr>
        <p:spPr>
          <a:xfrm>
            <a:off x="0" y="5037861"/>
            <a:ext cx="12192000" cy="1781898"/>
          </a:xfrm>
          <a:prstGeom prst="rect">
            <a:avLst/>
          </a:prstGeom>
          <a:noFill/>
        </p:spPr>
        <p:txBody>
          <a:bodyPr wrap="square" lIns="0" tIns="0" rIns="0" bIns="0" rtlCol="0">
            <a:spAutoFit/>
          </a:bodyPr>
          <a:lstStyle/>
          <a:p>
            <a:pPr algn="ctr">
              <a:lnSpc>
                <a:spcPts val="2000"/>
              </a:lnSpc>
            </a:pPr>
            <a:r>
              <a:rPr lang="ru-RU" sz="1600" dirty="0">
                <a:solidFill>
                  <a:srgbClr val="5D5B6F">
                    <a:alpha val="60000"/>
                  </a:srgbClr>
                </a:solidFill>
                <a:latin typeface="Montserrat Light" panose="00000400000000000000" pitchFamily="2" charset="-18"/>
              </a:rPr>
              <a:t>Сразу после того, как мы увидели и услышали, что сделал другой человек, и непосредственно перед тем, как испытать связанные с этим эмоции, мы рассказываем себе историю. Мы вкладываем в действия, которые наблюдали, собственный смысл. Мы строим предположения относительно того, какой мотив руководил поведением человека. А еще мы привносим в историю свое суждение, позитивную или негативную оценку. И затем наше тело отвечает на наши мысли и истории эмоциями. </a:t>
            </a:r>
            <a:endParaRPr lang="ru-RU" sz="1200" dirty="0">
              <a:solidFill>
                <a:srgbClr val="5D5B6F">
                  <a:alpha val="60000"/>
                </a:srgbClr>
              </a:solidFill>
              <a:latin typeface="Montserrat Light" panose="00000400000000000000" pitchFamily="2" charset="-18"/>
            </a:endParaRPr>
          </a:p>
          <a:p>
            <a:pPr algn="ctr">
              <a:lnSpc>
                <a:spcPts val="2000"/>
              </a:lnSpc>
            </a:pPr>
            <a:r>
              <a:rPr lang="ru-RU" sz="1600" b="1" u="sng" dirty="0">
                <a:solidFill>
                  <a:srgbClr val="C00000">
                    <a:alpha val="60000"/>
                  </a:srgbClr>
                </a:solidFill>
                <a:latin typeface="Montserrat Light" panose="00000400000000000000" pitchFamily="2" charset="-18"/>
              </a:rPr>
              <a:t>Истории – это наша интерпретация фактов, почему это было сделано, </a:t>
            </a:r>
            <a:endParaRPr lang="en-US" sz="1600" b="1" u="sng" dirty="0">
              <a:solidFill>
                <a:srgbClr val="C00000">
                  <a:alpha val="60000"/>
                </a:srgbClr>
              </a:solidFill>
              <a:latin typeface="Montserrat Light" panose="00000400000000000000" pitchFamily="2" charset="-18"/>
            </a:endParaRPr>
          </a:p>
          <a:p>
            <a:pPr algn="ctr">
              <a:lnSpc>
                <a:spcPts val="2000"/>
              </a:lnSpc>
            </a:pPr>
            <a:r>
              <a:rPr lang="ru-RU" sz="1600" b="1" u="sng" dirty="0">
                <a:solidFill>
                  <a:srgbClr val="C00000">
                    <a:alpha val="60000"/>
                  </a:srgbClr>
                </a:solidFill>
                <a:latin typeface="Montserrat Light" panose="00000400000000000000" pitchFamily="2" charset="-18"/>
              </a:rPr>
              <a:t>как нужно это расценивать и что с этим делать.</a:t>
            </a:r>
            <a:endParaRPr lang="en-US" sz="1600" b="1" u="sng" dirty="0">
              <a:solidFill>
                <a:srgbClr val="C00000">
                  <a:alpha val="60000"/>
                </a:srgbClr>
              </a:solidFill>
              <a:latin typeface="Montserrat Light" panose="00000400000000000000" pitchFamily="2" charset="-18"/>
            </a:endParaRPr>
          </a:p>
        </p:txBody>
      </p:sp>
      <p:sp>
        <p:nvSpPr>
          <p:cNvPr id="10" name="Rectangle 9"/>
          <p:cNvSpPr/>
          <p:nvPr/>
        </p:nvSpPr>
        <p:spPr>
          <a:xfrm>
            <a:off x="5529223" y="4918889"/>
            <a:ext cx="1133554" cy="61873"/>
          </a:xfrm>
          <a:prstGeom prst="rect">
            <a:avLst/>
          </a:prstGeom>
          <a:gradFill>
            <a:gsLst>
              <a:gs pos="77000">
                <a:srgbClr val="14CE9F"/>
              </a:gs>
              <a:gs pos="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
        <p:nvSpPr>
          <p:cNvPr id="8" name="Freeform 7"/>
          <p:cNvSpPr/>
          <p:nvPr/>
        </p:nvSpPr>
        <p:spPr>
          <a:xfrm>
            <a:off x="11025987" y="3775979"/>
            <a:ext cx="486562" cy="311547"/>
          </a:xfrm>
          <a:custGeom>
            <a:avLst/>
            <a:gdLst>
              <a:gd name="connsiteX0" fmla="*/ 6150209 w 7230006"/>
              <a:gd name="connsiteY0" fmla="*/ 1323803 h 4629393"/>
              <a:gd name="connsiteX1" fmla="*/ 6727342 w 7230006"/>
              <a:gd name="connsiteY1" fmla="*/ 1453798 h 4629393"/>
              <a:gd name="connsiteX2" fmla="*/ 7099686 w 7230006"/>
              <a:gd name="connsiteY2" fmla="*/ 1788071 h 4629393"/>
              <a:gd name="connsiteX3" fmla="*/ 7211389 w 7230006"/>
              <a:gd name="connsiteY3" fmla="*/ 2252340 h 4629393"/>
              <a:gd name="connsiteX4" fmla="*/ 7081069 w 7230006"/>
              <a:gd name="connsiteY4" fmla="*/ 2753749 h 4629393"/>
              <a:gd name="connsiteX5" fmla="*/ 6652873 w 7230006"/>
              <a:gd name="connsiteY5" fmla="*/ 3162305 h 4629393"/>
              <a:gd name="connsiteX6" fmla="*/ 6001272 w 7230006"/>
              <a:gd name="connsiteY6" fmla="*/ 3310871 h 4629393"/>
              <a:gd name="connsiteX7" fmla="*/ 5554459 w 7230006"/>
              <a:gd name="connsiteY7" fmla="*/ 3236588 h 4629393"/>
              <a:gd name="connsiteX8" fmla="*/ 5312436 w 7230006"/>
              <a:gd name="connsiteY8" fmla="*/ 3013740 h 4629393"/>
              <a:gd name="connsiteX9" fmla="*/ 5349670 w 7230006"/>
              <a:gd name="connsiteY9" fmla="*/ 2920886 h 4629393"/>
              <a:gd name="connsiteX10" fmla="*/ 5405522 w 7230006"/>
              <a:gd name="connsiteY10" fmla="*/ 2883745 h 4629393"/>
              <a:gd name="connsiteX11" fmla="*/ 5535842 w 7230006"/>
              <a:gd name="connsiteY11" fmla="*/ 2920886 h 4629393"/>
              <a:gd name="connsiteX12" fmla="*/ 5815100 w 7230006"/>
              <a:gd name="connsiteY12" fmla="*/ 2958027 h 4629393"/>
              <a:gd name="connsiteX13" fmla="*/ 6410850 w 7230006"/>
              <a:gd name="connsiteY13" fmla="*/ 2753749 h 4629393"/>
              <a:gd name="connsiteX14" fmla="*/ 6615639 w 7230006"/>
              <a:gd name="connsiteY14" fmla="*/ 2233769 h 4629393"/>
              <a:gd name="connsiteX15" fmla="*/ 6466701 w 7230006"/>
              <a:gd name="connsiteY15" fmla="*/ 1806642 h 4629393"/>
              <a:gd name="connsiteX16" fmla="*/ 6019889 w 7230006"/>
              <a:gd name="connsiteY16" fmla="*/ 1639506 h 4629393"/>
              <a:gd name="connsiteX17" fmla="*/ 5386905 w 7230006"/>
              <a:gd name="connsiteY17" fmla="*/ 1992349 h 4629393"/>
              <a:gd name="connsiteX18" fmla="*/ 5163499 w 7230006"/>
              <a:gd name="connsiteY18" fmla="*/ 3013740 h 4629393"/>
              <a:gd name="connsiteX19" fmla="*/ 5386905 w 7230006"/>
              <a:gd name="connsiteY19" fmla="*/ 3886564 h 4629393"/>
              <a:gd name="connsiteX20" fmla="*/ 6094358 w 7230006"/>
              <a:gd name="connsiteY20" fmla="*/ 4202266 h 4629393"/>
              <a:gd name="connsiteX21" fmla="*/ 7006600 w 7230006"/>
              <a:gd name="connsiteY21" fmla="*/ 3849422 h 4629393"/>
              <a:gd name="connsiteX22" fmla="*/ 7081069 w 7230006"/>
              <a:gd name="connsiteY22" fmla="*/ 3830852 h 4629393"/>
              <a:gd name="connsiteX23" fmla="*/ 7174155 w 7230006"/>
              <a:gd name="connsiteY23" fmla="*/ 3886564 h 4629393"/>
              <a:gd name="connsiteX24" fmla="*/ 7230006 w 7230006"/>
              <a:gd name="connsiteY24" fmla="*/ 4016559 h 4629393"/>
              <a:gd name="connsiteX25" fmla="*/ 7211389 w 7230006"/>
              <a:gd name="connsiteY25" fmla="*/ 4072271 h 4629393"/>
              <a:gd name="connsiteX26" fmla="*/ 6652873 w 7230006"/>
              <a:gd name="connsiteY26" fmla="*/ 4480827 h 4629393"/>
              <a:gd name="connsiteX27" fmla="*/ 5964037 w 7230006"/>
              <a:gd name="connsiteY27" fmla="*/ 4629393 h 4629393"/>
              <a:gd name="connsiteX28" fmla="*/ 5200733 w 7230006"/>
              <a:gd name="connsiteY28" fmla="*/ 4425115 h 4629393"/>
              <a:gd name="connsiteX29" fmla="*/ 4679452 w 7230006"/>
              <a:gd name="connsiteY29" fmla="*/ 3849422 h 4629393"/>
              <a:gd name="connsiteX30" fmla="*/ 4511897 w 7230006"/>
              <a:gd name="connsiteY30" fmla="*/ 3013740 h 4629393"/>
              <a:gd name="connsiteX31" fmla="*/ 4698069 w 7230006"/>
              <a:gd name="connsiteY31" fmla="*/ 2122345 h 4629393"/>
              <a:gd name="connsiteX32" fmla="*/ 5275202 w 7230006"/>
              <a:gd name="connsiteY32" fmla="*/ 1528081 h 4629393"/>
              <a:gd name="connsiteX33" fmla="*/ 6150209 w 7230006"/>
              <a:gd name="connsiteY33" fmla="*/ 1323803 h 4629393"/>
              <a:gd name="connsiteX34" fmla="*/ 185688 w 7230006"/>
              <a:gd name="connsiteY34" fmla="*/ 0 h 4629393"/>
              <a:gd name="connsiteX35" fmla="*/ 1689760 w 7230006"/>
              <a:gd name="connsiteY35" fmla="*/ 0 h 4629393"/>
              <a:gd name="connsiteX36" fmla="*/ 1764035 w 7230006"/>
              <a:gd name="connsiteY36" fmla="*/ 223053 h 4629393"/>
              <a:gd name="connsiteX37" fmla="*/ 1615485 w 7230006"/>
              <a:gd name="connsiteY37" fmla="*/ 260228 h 4629393"/>
              <a:gd name="connsiteX38" fmla="*/ 1374090 w 7230006"/>
              <a:gd name="connsiteY38" fmla="*/ 520456 h 4629393"/>
              <a:gd name="connsiteX39" fmla="*/ 1504072 w 7230006"/>
              <a:gd name="connsiteY39" fmla="*/ 892210 h 4629393"/>
              <a:gd name="connsiteX40" fmla="*/ 2153979 w 7230006"/>
              <a:gd name="connsiteY40" fmla="*/ 1821594 h 4629393"/>
              <a:gd name="connsiteX41" fmla="*/ 2803887 w 7230006"/>
              <a:gd name="connsiteY41" fmla="*/ 855034 h 4629393"/>
              <a:gd name="connsiteX42" fmla="*/ 2915299 w 7230006"/>
              <a:gd name="connsiteY42" fmla="*/ 650570 h 4629393"/>
              <a:gd name="connsiteX43" fmla="*/ 2933868 w 7230006"/>
              <a:gd name="connsiteY43" fmla="*/ 501868 h 4629393"/>
              <a:gd name="connsiteX44" fmla="*/ 2859593 w 7230006"/>
              <a:gd name="connsiteY44" fmla="*/ 223053 h 4629393"/>
              <a:gd name="connsiteX45" fmla="*/ 2803887 w 7230006"/>
              <a:gd name="connsiteY45" fmla="*/ 92939 h 4629393"/>
              <a:gd name="connsiteX46" fmla="*/ 2915299 w 7230006"/>
              <a:gd name="connsiteY46" fmla="*/ 0 h 4629393"/>
              <a:gd name="connsiteX47" fmla="*/ 4085133 w 7230006"/>
              <a:gd name="connsiteY47" fmla="*/ 0 h 4629393"/>
              <a:gd name="connsiteX48" fmla="*/ 4159408 w 7230006"/>
              <a:gd name="connsiteY48" fmla="*/ 223053 h 4629393"/>
              <a:gd name="connsiteX49" fmla="*/ 4010858 w 7230006"/>
              <a:gd name="connsiteY49" fmla="*/ 260228 h 4629393"/>
              <a:gd name="connsiteX50" fmla="*/ 3732326 w 7230006"/>
              <a:gd name="connsiteY50" fmla="*/ 371754 h 4629393"/>
              <a:gd name="connsiteX51" fmla="*/ 3528069 w 7230006"/>
              <a:gd name="connsiteY51" fmla="*/ 594806 h 4629393"/>
              <a:gd name="connsiteX52" fmla="*/ 2413942 w 7230006"/>
              <a:gd name="connsiteY52" fmla="*/ 2193348 h 4629393"/>
              <a:gd name="connsiteX53" fmla="*/ 3546638 w 7230006"/>
              <a:gd name="connsiteY53" fmla="*/ 3810478 h 4629393"/>
              <a:gd name="connsiteX54" fmla="*/ 3825170 w 7230006"/>
              <a:gd name="connsiteY54" fmla="*/ 4163644 h 4629393"/>
              <a:gd name="connsiteX55" fmla="*/ 4103702 w 7230006"/>
              <a:gd name="connsiteY55" fmla="*/ 4442460 h 4629393"/>
              <a:gd name="connsiteX56" fmla="*/ 4010858 w 7230006"/>
              <a:gd name="connsiteY56" fmla="*/ 4535398 h 4629393"/>
              <a:gd name="connsiteX57" fmla="*/ 2525355 w 7230006"/>
              <a:gd name="connsiteY57" fmla="*/ 4535398 h 4629393"/>
              <a:gd name="connsiteX58" fmla="*/ 2451080 w 7230006"/>
              <a:gd name="connsiteY58" fmla="*/ 4312346 h 4629393"/>
              <a:gd name="connsiteX59" fmla="*/ 2599630 w 7230006"/>
              <a:gd name="connsiteY59" fmla="*/ 4275170 h 4629393"/>
              <a:gd name="connsiteX60" fmla="*/ 2841024 w 7230006"/>
              <a:gd name="connsiteY60" fmla="*/ 4014943 h 4629393"/>
              <a:gd name="connsiteX61" fmla="*/ 2692474 w 7230006"/>
              <a:gd name="connsiteY61" fmla="*/ 3643189 h 4629393"/>
              <a:gd name="connsiteX62" fmla="*/ 2005429 w 7230006"/>
              <a:gd name="connsiteY62" fmla="*/ 2676628 h 4629393"/>
              <a:gd name="connsiteX63" fmla="*/ 1336953 w 7230006"/>
              <a:gd name="connsiteY63" fmla="*/ 3680364 h 4629393"/>
              <a:gd name="connsiteX64" fmla="*/ 1244109 w 7230006"/>
              <a:gd name="connsiteY64" fmla="*/ 3884829 h 4629393"/>
              <a:gd name="connsiteX65" fmla="*/ 1206971 w 7230006"/>
              <a:gd name="connsiteY65" fmla="*/ 4033530 h 4629393"/>
              <a:gd name="connsiteX66" fmla="*/ 1299815 w 7230006"/>
              <a:gd name="connsiteY66" fmla="*/ 4312346 h 4629393"/>
              <a:gd name="connsiteX67" fmla="*/ 1355522 w 7230006"/>
              <a:gd name="connsiteY67" fmla="*/ 4442460 h 4629393"/>
              <a:gd name="connsiteX68" fmla="*/ 1225540 w 7230006"/>
              <a:gd name="connsiteY68" fmla="*/ 4535398 h 4629393"/>
              <a:gd name="connsiteX69" fmla="*/ 74275 w 7230006"/>
              <a:gd name="connsiteY69" fmla="*/ 4535398 h 4629393"/>
              <a:gd name="connsiteX70" fmla="*/ 0 w 7230006"/>
              <a:gd name="connsiteY70" fmla="*/ 4312346 h 4629393"/>
              <a:gd name="connsiteX71" fmla="*/ 129982 w 7230006"/>
              <a:gd name="connsiteY71" fmla="*/ 4275170 h 4629393"/>
              <a:gd name="connsiteX72" fmla="*/ 408514 w 7230006"/>
              <a:gd name="connsiteY72" fmla="*/ 4163644 h 4629393"/>
              <a:gd name="connsiteX73" fmla="*/ 631339 w 7230006"/>
              <a:gd name="connsiteY73" fmla="*/ 3940592 h 4629393"/>
              <a:gd name="connsiteX74" fmla="*/ 1764035 w 7230006"/>
              <a:gd name="connsiteY74" fmla="*/ 2304875 h 4629393"/>
              <a:gd name="connsiteX75" fmla="*/ 687045 w 7230006"/>
              <a:gd name="connsiteY75" fmla="*/ 780683 h 4629393"/>
              <a:gd name="connsiteX76" fmla="*/ 111413 w 7230006"/>
              <a:gd name="connsiteY76" fmla="*/ 92939 h 4629393"/>
              <a:gd name="connsiteX77" fmla="*/ 185688 w 7230006"/>
              <a:gd name="connsiteY77" fmla="*/ 0 h 4629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7230006" h="4629393">
                <a:moveTo>
                  <a:pt x="6150209" y="1323803"/>
                </a:moveTo>
                <a:cubicBezTo>
                  <a:pt x="6373615" y="1323803"/>
                  <a:pt x="6578405" y="1360945"/>
                  <a:pt x="6727342" y="1453798"/>
                </a:cubicBezTo>
                <a:cubicBezTo>
                  <a:pt x="6894897" y="1528081"/>
                  <a:pt x="7025217" y="1639506"/>
                  <a:pt x="7099686" y="1788071"/>
                </a:cubicBezTo>
                <a:cubicBezTo>
                  <a:pt x="7174155" y="1936637"/>
                  <a:pt x="7211389" y="2085203"/>
                  <a:pt x="7211389" y="2252340"/>
                </a:cubicBezTo>
                <a:cubicBezTo>
                  <a:pt x="7211389" y="2419476"/>
                  <a:pt x="7174155" y="2586613"/>
                  <a:pt x="7081069" y="2753749"/>
                </a:cubicBezTo>
                <a:cubicBezTo>
                  <a:pt x="6987983" y="2920886"/>
                  <a:pt x="6839045" y="3050881"/>
                  <a:pt x="6652873" y="3162305"/>
                </a:cubicBezTo>
                <a:cubicBezTo>
                  <a:pt x="6485319" y="3255159"/>
                  <a:pt x="6261912" y="3310871"/>
                  <a:pt x="6001272" y="3310871"/>
                </a:cubicBezTo>
                <a:cubicBezTo>
                  <a:pt x="5870951" y="3310871"/>
                  <a:pt x="5722014" y="3292301"/>
                  <a:pt x="5554459" y="3236588"/>
                </a:cubicBezTo>
                <a:cubicBezTo>
                  <a:pt x="5386905" y="3180876"/>
                  <a:pt x="5312436" y="3106593"/>
                  <a:pt x="5312436" y="3013740"/>
                </a:cubicBezTo>
                <a:cubicBezTo>
                  <a:pt x="5312436" y="2976598"/>
                  <a:pt x="5331053" y="2958027"/>
                  <a:pt x="5349670" y="2920886"/>
                </a:cubicBezTo>
                <a:cubicBezTo>
                  <a:pt x="5368287" y="2883745"/>
                  <a:pt x="5386905" y="2883745"/>
                  <a:pt x="5405522" y="2883745"/>
                </a:cubicBezTo>
                <a:cubicBezTo>
                  <a:pt x="5424139" y="2883745"/>
                  <a:pt x="5461373" y="2883745"/>
                  <a:pt x="5535842" y="2920886"/>
                </a:cubicBezTo>
                <a:cubicBezTo>
                  <a:pt x="5610311" y="2939457"/>
                  <a:pt x="5703397" y="2958027"/>
                  <a:pt x="5815100" y="2958027"/>
                </a:cubicBezTo>
                <a:cubicBezTo>
                  <a:pt x="6075741" y="2958027"/>
                  <a:pt x="6261912" y="2883745"/>
                  <a:pt x="6410850" y="2753749"/>
                </a:cubicBezTo>
                <a:cubicBezTo>
                  <a:pt x="6541170" y="2605184"/>
                  <a:pt x="6615639" y="2438047"/>
                  <a:pt x="6615639" y="2233769"/>
                </a:cubicBezTo>
                <a:cubicBezTo>
                  <a:pt x="6615639" y="2085203"/>
                  <a:pt x="6559787" y="1936637"/>
                  <a:pt x="6466701" y="1806642"/>
                </a:cubicBezTo>
                <a:cubicBezTo>
                  <a:pt x="6354998" y="1695218"/>
                  <a:pt x="6206061" y="1639506"/>
                  <a:pt x="6019889" y="1639506"/>
                </a:cubicBezTo>
                <a:cubicBezTo>
                  <a:pt x="5740631" y="1639506"/>
                  <a:pt x="5535842" y="1750930"/>
                  <a:pt x="5386905" y="1992349"/>
                </a:cubicBezTo>
                <a:cubicBezTo>
                  <a:pt x="5237967" y="2233769"/>
                  <a:pt x="5163499" y="2568042"/>
                  <a:pt x="5163499" y="3013740"/>
                </a:cubicBezTo>
                <a:cubicBezTo>
                  <a:pt x="5163499" y="3385154"/>
                  <a:pt x="5237967" y="3682286"/>
                  <a:pt x="5386905" y="3886564"/>
                </a:cubicBezTo>
                <a:cubicBezTo>
                  <a:pt x="5554459" y="4109413"/>
                  <a:pt x="5796483" y="4202266"/>
                  <a:pt x="6094358" y="4202266"/>
                </a:cubicBezTo>
                <a:cubicBezTo>
                  <a:pt x="6466701" y="4202266"/>
                  <a:pt x="6764577" y="4090842"/>
                  <a:pt x="7006600" y="3849422"/>
                </a:cubicBezTo>
                <a:cubicBezTo>
                  <a:pt x="7025217" y="3830852"/>
                  <a:pt x="7043834" y="3830852"/>
                  <a:pt x="7081069" y="3830852"/>
                </a:cubicBezTo>
                <a:cubicBezTo>
                  <a:pt x="7099686" y="3830852"/>
                  <a:pt x="7136920" y="3849422"/>
                  <a:pt x="7174155" y="3886564"/>
                </a:cubicBezTo>
                <a:cubicBezTo>
                  <a:pt x="7211389" y="3923705"/>
                  <a:pt x="7230006" y="3960847"/>
                  <a:pt x="7230006" y="4016559"/>
                </a:cubicBezTo>
                <a:cubicBezTo>
                  <a:pt x="7230006" y="4035130"/>
                  <a:pt x="7230006" y="4053700"/>
                  <a:pt x="7211389" y="4072271"/>
                </a:cubicBezTo>
                <a:cubicBezTo>
                  <a:pt x="7062451" y="4239408"/>
                  <a:pt x="6876279" y="4387974"/>
                  <a:pt x="6652873" y="4480827"/>
                </a:cubicBezTo>
                <a:cubicBezTo>
                  <a:pt x="6448084" y="4573681"/>
                  <a:pt x="6206061" y="4629393"/>
                  <a:pt x="5964037" y="4629393"/>
                </a:cubicBezTo>
                <a:cubicBezTo>
                  <a:pt x="5666163" y="4629393"/>
                  <a:pt x="5405522" y="4555110"/>
                  <a:pt x="5200733" y="4425115"/>
                </a:cubicBezTo>
                <a:cubicBezTo>
                  <a:pt x="4977327" y="4295120"/>
                  <a:pt x="4809772" y="4090842"/>
                  <a:pt x="4679452" y="3849422"/>
                </a:cubicBezTo>
                <a:cubicBezTo>
                  <a:pt x="4567749" y="3608003"/>
                  <a:pt x="4511897" y="3329442"/>
                  <a:pt x="4511897" y="3013740"/>
                </a:cubicBezTo>
                <a:cubicBezTo>
                  <a:pt x="4511897" y="2679467"/>
                  <a:pt x="4567749" y="2382335"/>
                  <a:pt x="4698069" y="2122345"/>
                </a:cubicBezTo>
                <a:cubicBezTo>
                  <a:pt x="4847006" y="1862354"/>
                  <a:pt x="5033178" y="1676647"/>
                  <a:pt x="5275202" y="1528081"/>
                </a:cubicBezTo>
                <a:cubicBezTo>
                  <a:pt x="5517225" y="1398086"/>
                  <a:pt x="5815100" y="1323803"/>
                  <a:pt x="6150209" y="1323803"/>
                </a:cubicBezTo>
                <a:close/>
                <a:moveTo>
                  <a:pt x="185688" y="0"/>
                </a:moveTo>
                <a:cubicBezTo>
                  <a:pt x="1689760" y="0"/>
                  <a:pt x="1689760" y="0"/>
                  <a:pt x="1689760" y="0"/>
                </a:cubicBezTo>
                <a:cubicBezTo>
                  <a:pt x="1764035" y="223053"/>
                  <a:pt x="1764035" y="223053"/>
                  <a:pt x="1764035" y="223053"/>
                </a:cubicBezTo>
                <a:cubicBezTo>
                  <a:pt x="1615485" y="260228"/>
                  <a:pt x="1615485" y="260228"/>
                  <a:pt x="1615485" y="260228"/>
                </a:cubicBezTo>
                <a:cubicBezTo>
                  <a:pt x="1448365" y="297403"/>
                  <a:pt x="1374090" y="390342"/>
                  <a:pt x="1374090" y="520456"/>
                </a:cubicBezTo>
                <a:cubicBezTo>
                  <a:pt x="1374090" y="631982"/>
                  <a:pt x="1411228" y="762096"/>
                  <a:pt x="1504072" y="892210"/>
                </a:cubicBezTo>
                <a:cubicBezTo>
                  <a:pt x="2153979" y="1821594"/>
                  <a:pt x="2153979" y="1821594"/>
                  <a:pt x="2153979" y="1821594"/>
                </a:cubicBezTo>
                <a:lnTo>
                  <a:pt x="2803887" y="855034"/>
                </a:lnTo>
                <a:cubicBezTo>
                  <a:pt x="2859593" y="762096"/>
                  <a:pt x="2896731" y="706333"/>
                  <a:pt x="2915299" y="650570"/>
                </a:cubicBezTo>
                <a:cubicBezTo>
                  <a:pt x="2933868" y="613394"/>
                  <a:pt x="2933868" y="557631"/>
                  <a:pt x="2933868" y="501868"/>
                </a:cubicBezTo>
                <a:cubicBezTo>
                  <a:pt x="2933868" y="427517"/>
                  <a:pt x="2915299" y="334579"/>
                  <a:pt x="2859593" y="223053"/>
                </a:cubicBezTo>
                <a:cubicBezTo>
                  <a:pt x="2803887" y="92939"/>
                  <a:pt x="2803887" y="92939"/>
                  <a:pt x="2803887" y="92939"/>
                </a:cubicBezTo>
                <a:cubicBezTo>
                  <a:pt x="2915299" y="0"/>
                  <a:pt x="2915299" y="0"/>
                  <a:pt x="2915299" y="0"/>
                </a:cubicBezTo>
                <a:cubicBezTo>
                  <a:pt x="4085133" y="0"/>
                  <a:pt x="4085133" y="0"/>
                  <a:pt x="4085133" y="0"/>
                </a:cubicBezTo>
                <a:cubicBezTo>
                  <a:pt x="4159408" y="223053"/>
                  <a:pt x="4159408" y="223053"/>
                  <a:pt x="4159408" y="223053"/>
                </a:cubicBezTo>
                <a:cubicBezTo>
                  <a:pt x="4010858" y="260228"/>
                  <a:pt x="4010858" y="260228"/>
                  <a:pt x="4010858" y="260228"/>
                </a:cubicBezTo>
                <a:cubicBezTo>
                  <a:pt x="3899445" y="278816"/>
                  <a:pt x="3825170" y="315991"/>
                  <a:pt x="3732326" y="371754"/>
                </a:cubicBezTo>
                <a:cubicBezTo>
                  <a:pt x="3658051" y="427517"/>
                  <a:pt x="3583776" y="501868"/>
                  <a:pt x="3528069" y="594806"/>
                </a:cubicBezTo>
                <a:cubicBezTo>
                  <a:pt x="2413942" y="2193348"/>
                  <a:pt x="2413942" y="2193348"/>
                  <a:pt x="2413942" y="2193348"/>
                </a:cubicBezTo>
                <a:cubicBezTo>
                  <a:pt x="3546638" y="3810478"/>
                  <a:pt x="3546638" y="3810478"/>
                  <a:pt x="3546638" y="3810478"/>
                </a:cubicBezTo>
                <a:cubicBezTo>
                  <a:pt x="3658051" y="3959180"/>
                  <a:pt x="3750895" y="4089293"/>
                  <a:pt x="3825170" y="4163644"/>
                </a:cubicBezTo>
                <a:cubicBezTo>
                  <a:pt x="3899445" y="4256583"/>
                  <a:pt x="3992289" y="4349521"/>
                  <a:pt x="4103702" y="4442460"/>
                </a:cubicBezTo>
                <a:cubicBezTo>
                  <a:pt x="4010858" y="4535398"/>
                  <a:pt x="4010858" y="4535398"/>
                  <a:pt x="4010858" y="4535398"/>
                </a:cubicBezTo>
                <a:cubicBezTo>
                  <a:pt x="2525355" y="4535398"/>
                  <a:pt x="2525355" y="4535398"/>
                  <a:pt x="2525355" y="4535398"/>
                </a:cubicBezTo>
                <a:cubicBezTo>
                  <a:pt x="2451080" y="4312346"/>
                  <a:pt x="2451080" y="4312346"/>
                  <a:pt x="2451080" y="4312346"/>
                </a:cubicBezTo>
                <a:cubicBezTo>
                  <a:pt x="2599630" y="4275170"/>
                  <a:pt x="2599630" y="4275170"/>
                  <a:pt x="2599630" y="4275170"/>
                </a:cubicBezTo>
                <a:cubicBezTo>
                  <a:pt x="2748180" y="4237995"/>
                  <a:pt x="2841024" y="4145056"/>
                  <a:pt x="2841024" y="4014943"/>
                </a:cubicBezTo>
                <a:cubicBezTo>
                  <a:pt x="2841024" y="3903416"/>
                  <a:pt x="2785318" y="3773303"/>
                  <a:pt x="2692474" y="3643189"/>
                </a:cubicBezTo>
                <a:cubicBezTo>
                  <a:pt x="2005429" y="2676628"/>
                  <a:pt x="2005429" y="2676628"/>
                  <a:pt x="2005429" y="2676628"/>
                </a:cubicBezTo>
                <a:cubicBezTo>
                  <a:pt x="1336953" y="3680364"/>
                  <a:pt x="1336953" y="3680364"/>
                  <a:pt x="1336953" y="3680364"/>
                </a:cubicBezTo>
                <a:cubicBezTo>
                  <a:pt x="1281246" y="3773303"/>
                  <a:pt x="1244109" y="3829066"/>
                  <a:pt x="1244109" y="3884829"/>
                </a:cubicBezTo>
                <a:cubicBezTo>
                  <a:pt x="1225540" y="3922004"/>
                  <a:pt x="1206971" y="3977767"/>
                  <a:pt x="1206971" y="4033530"/>
                </a:cubicBezTo>
                <a:cubicBezTo>
                  <a:pt x="1206971" y="4107881"/>
                  <a:pt x="1244109" y="4200820"/>
                  <a:pt x="1299815" y="4312346"/>
                </a:cubicBezTo>
                <a:cubicBezTo>
                  <a:pt x="1355522" y="4442460"/>
                  <a:pt x="1355522" y="4442460"/>
                  <a:pt x="1355522" y="4442460"/>
                </a:cubicBezTo>
                <a:cubicBezTo>
                  <a:pt x="1225540" y="4535398"/>
                  <a:pt x="1225540" y="4535398"/>
                  <a:pt x="1225540" y="4535398"/>
                </a:cubicBezTo>
                <a:cubicBezTo>
                  <a:pt x="74275" y="4535398"/>
                  <a:pt x="74275" y="4535398"/>
                  <a:pt x="74275" y="4535398"/>
                </a:cubicBezTo>
                <a:cubicBezTo>
                  <a:pt x="0" y="4312346"/>
                  <a:pt x="0" y="4312346"/>
                  <a:pt x="0" y="4312346"/>
                </a:cubicBezTo>
                <a:cubicBezTo>
                  <a:pt x="129982" y="4275170"/>
                  <a:pt x="129982" y="4275170"/>
                  <a:pt x="129982" y="4275170"/>
                </a:cubicBezTo>
                <a:cubicBezTo>
                  <a:pt x="241394" y="4256583"/>
                  <a:pt x="334238" y="4219407"/>
                  <a:pt x="408514" y="4163644"/>
                </a:cubicBezTo>
                <a:cubicBezTo>
                  <a:pt x="482789" y="4126469"/>
                  <a:pt x="557064" y="4052118"/>
                  <a:pt x="631339" y="3940592"/>
                </a:cubicBezTo>
                <a:cubicBezTo>
                  <a:pt x="1764035" y="2304875"/>
                  <a:pt x="1764035" y="2304875"/>
                  <a:pt x="1764035" y="2304875"/>
                </a:cubicBezTo>
                <a:cubicBezTo>
                  <a:pt x="687045" y="780683"/>
                  <a:pt x="687045" y="780683"/>
                  <a:pt x="687045" y="780683"/>
                </a:cubicBezTo>
                <a:cubicBezTo>
                  <a:pt x="464220" y="464693"/>
                  <a:pt x="278532" y="241640"/>
                  <a:pt x="111413" y="92939"/>
                </a:cubicBezTo>
                <a:cubicBezTo>
                  <a:pt x="185688" y="0"/>
                  <a:pt x="185688" y="0"/>
                  <a:pt x="18568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Arrow: Down 11">
            <a:extLst>
              <a:ext uri="{FF2B5EF4-FFF2-40B4-BE49-F238E27FC236}">
                <a16:creationId xmlns:a16="http://schemas.microsoft.com/office/drawing/2014/main" id="{0DB4AC31-B672-0828-CC96-303A1BB88DBD}"/>
              </a:ext>
            </a:extLst>
          </p:cNvPr>
          <p:cNvSpPr/>
          <p:nvPr/>
        </p:nvSpPr>
        <p:spPr>
          <a:xfrm rot="16200000">
            <a:off x="8183519" y="307422"/>
            <a:ext cx="3717867" cy="3689500"/>
          </a:xfrm>
          <a:prstGeom prst="downArrow">
            <a:avLst/>
          </a:prstGeom>
          <a:solidFill>
            <a:srgbClr val="17E9B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Pentagon 14">
            <a:extLst>
              <a:ext uri="{FF2B5EF4-FFF2-40B4-BE49-F238E27FC236}">
                <a16:creationId xmlns:a16="http://schemas.microsoft.com/office/drawing/2014/main" id="{7AB8C417-3C12-C9F3-B7F6-8DB88FB8D36C}"/>
              </a:ext>
            </a:extLst>
          </p:cNvPr>
          <p:cNvSpPr/>
          <p:nvPr/>
        </p:nvSpPr>
        <p:spPr>
          <a:xfrm>
            <a:off x="5706138" y="1230081"/>
            <a:ext cx="3405964" cy="1844182"/>
          </a:xfrm>
          <a:prstGeom prst="homePlate">
            <a:avLst/>
          </a:prstGeom>
          <a:solidFill>
            <a:srgbClr val="57EFC7"/>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Pentagon 15">
            <a:extLst>
              <a:ext uri="{FF2B5EF4-FFF2-40B4-BE49-F238E27FC236}">
                <a16:creationId xmlns:a16="http://schemas.microsoft.com/office/drawing/2014/main" id="{51860455-A07E-D100-8154-DDE012132795}"/>
              </a:ext>
            </a:extLst>
          </p:cNvPr>
          <p:cNvSpPr/>
          <p:nvPr/>
        </p:nvSpPr>
        <p:spPr>
          <a:xfrm>
            <a:off x="3256813" y="1230081"/>
            <a:ext cx="3405964" cy="1844182"/>
          </a:xfrm>
          <a:prstGeom prst="homePlate">
            <a:avLst/>
          </a:prstGeom>
          <a:solidFill>
            <a:srgbClr val="81F3D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Pentagon 16">
            <a:extLst>
              <a:ext uri="{FF2B5EF4-FFF2-40B4-BE49-F238E27FC236}">
                <a16:creationId xmlns:a16="http://schemas.microsoft.com/office/drawing/2014/main" id="{25B91DC2-1701-B9F8-5E80-87592DCEB690}"/>
              </a:ext>
            </a:extLst>
          </p:cNvPr>
          <p:cNvSpPr/>
          <p:nvPr/>
        </p:nvSpPr>
        <p:spPr>
          <a:xfrm>
            <a:off x="786369" y="1232753"/>
            <a:ext cx="3405964" cy="1844182"/>
          </a:xfrm>
          <a:prstGeom prst="homePlate">
            <a:avLst/>
          </a:prstGeom>
          <a:solidFill>
            <a:srgbClr val="AFF7E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B8F1B3"/>
              </a:solidFill>
            </a:endParaRPr>
          </a:p>
        </p:txBody>
      </p:sp>
      <p:sp>
        <p:nvSpPr>
          <p:cNvPr id="18" name="Arrow: Chevron 17">
            <a:extLst>
              <a:ext uri="{FF2B5EF4-FFF2-40B4-BE49-F238E27FC236}">
                <a16:creationId xmlns:a16="http://schemas.microsoft.com/office/drawing/2014/main" id="{F3EF46A6-3A9C-F4ED-8F75-364766D76CC0}"/>
              </a:ext>
            </a:extLst>
          </p:cNvPr>
          <p:cNvSpPr/>
          <p:nvPr/>
        </p:nvSpPr>
        <p:spPr>
          <a:xfrm>
            <a:off x="10812746" y="3666254"/>
            <a:ext cx="822668" cy="534782"/>
          </a:xfrm>
          <a:prstGeom prst="chevron">
            <a:avLst/>
          </a:prstGeom>
          <a:solidFill>
            <a:srgbClr val="14CE9F"/>
          </a:solidFill>
          <a:ln>
            <a:solidFill>
              <a:srgbClr val="14C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TextBox 19">
            <a:extLst>
              <a:ext uri="{FF2B5EF4-FFF2-40B4-BE49-F238E27FC236}">
                <a16:creationId xmlns:a16="http://schemas.microsoft.com/office/drawing/2014/main" id="{048FB5C4-095B-166B-2A62-35CC9F972D81}"/>
              </a:ext>
            </a:extLst>
          </p:cNvPr>
          <p:cNvSpPr txBox="1"/>
          <p:nvPr/>
        </p:nvSpPr>
        <p:spPr>
          <a:xfrm>
            <a:off x="1242420" y="1967506"/>
            <a:ext cx="2198281" cy="369332"/>
          </a:xfrm>
          <a:prstGeom prst="rect">
            <a:avLst/>
          </a:prstGeom>
          <a:noFill/>
        </p:spPr>
        <p:txBody>
          <a:bodyPr wrap="square">
            <a:spAutoFit/>
          </a:bodyPr>
          <a:lstStyle/>
          <a:p>
            <a:r>
              <a:rPr lang="ru-RU" dirty="0">
                <a:latin typeface="+mj-lt"/>
              </a:rPr>
              <a:t>ВИЖУ / СЛЫШУ</a:t>
            </a:r>
            <a:endParaRPr lang="en-US" dirty="0">
              <a:latin typeface="+mj-lt"/>
            </a:endParaRPr>
          </a:p>
        </p:txBody>
      </p:sp>
      <p:sp>
        <p:nvSpPr>
          <p:cNvPr id="21" name="TextBox 20">
            <a:extLst>
              <a:ext uri="{FF2B5EF4-FFF2-40B4-BE49-F238E27FC236}">
                <a16:creationId xmlns:a16="http://schemas.microsoft.com/office/drawing/2014/main" id="{27251850-43BE-AE58-6A03-2EFA2E186412}"/>
              </a:ext>
            </a:extLst>
          </p:cNvPr>
          <p:cNvSpPr txBox="1"/>
          <p:nvPr/>
        </p:nvSpPr>
        <p:spPr>
          <a:xfrm>
            <a:off x="4323460" y="1829006"/>
            <a:ext cx="2198281" cy="646331"/>
          </a:xfrm>
          <a:prstGeom prst="rect">
            <a:avLst/>
          </a:prstGeom>
          <a:noFill/>
        </p:spPr>
        <p:txBody>
          <a:bodyPr wrap="square">
            <a:spAutoFit/>
          </a:bodyPr>
          <a:lstStyle/>
          <a:p>
            <a:r>
              <a:rPr lang="ru-RU" dirty="0">
                <a:latin typeface="+mj-lt"/>
              </a:rPr>
              <a:t>РАССКАЗЫВАЮ ИСТОРИЮ</a:t>
            </a:r>
            <a:endParaRPr lang="en-US" dirty="0">
              <a:latin typeface="+mj-lt"/>
            </a:endParaRPr>
          </a:p>
        </p:txBody>
      </p:sp>
      <p:sp>
        <p:nvSpPr>
          <p:cNvPr id="22" name="TextBox 21">
            <a:extLst>
              <a:ext uri="{FF2B5EF4-FFF2-40B4-BE49-F238E27FC236}">
                <a16:creationId xmlns:a16="http://schemas.microsoft.com/office/drawing/2014/main" id="{FEC4C50A-C511-DDBF-355E-317933D26A32}"/>
              </a:ext>
            </a:extLst>
          </p:cNvPr>
          <p:cNvSpPr txBox="1"/>
          <p:nvPr/>
        </p:nvSpPr>
        <p:spPr>
          <a:xfrm>
            <a:off x="6913821" y="1967018"/>
            <a:ext cx="2198281" cy="369332"/>
          </a:xfrm>
          <a:prstGeom prst="rect">
            <a:avLst/>
          </a:prstGeom>
          <a:noFill/>
        </p:spPr>
        <p:txBody>
          <a:bodyPr wrap="square">
            <a:spAutoFit/>
          </a:bodyPr>
          <a:lstStyle/>
          <a:p>
            <a:r>
              <a:rPr lang="ru-RU" dirty="0">
                <a:latin typeface="+mj-lt"/>
              </a:rPr>
              <a:t>ЧУВСТВУЮ</a:t>
            </a:r>
            <a:endParaRPr lang="en-US" dirty="0">
              <a:latin typeface="+mj-lt"/>
            </a:endParaRPr>
          </a:p>
        </p:txBody>
      </p:sp>
      <p:sp>
        <p:nvSpPr>
          <p:cNvPr id="23" name="TextBox 22">
            <a:extLst>
              <a:ext uri="{FF2B5EF4-FFF2-40B4-BE49-F238E27FC236}">
                <a16:creationId xmlns:a16="http://schemas.microsoft.com/office/drawing/2014/main" id="{A4717B40-75AE-58C8-1F3D-880D48A70D15}"/>
              </a:ext>
            </a:extLst>
          </p:cNvPr>
          <p:cNvSpPr txBox="1"/>
          <p:nvPr/>
        </p:nvSpPr>
        <p:spPr>
          <a:xfrm>
            <a:off x="9569005" y="1973382"/>
            <a:ext cx="2198281" cy="369332"/>
          </a:xfrm>
          <a:prstGeom prst="rect">
            <a:avLst/>
          </a:prstGeom>
          <a:noFill/>
        </p:spPr>
        <p:txBody>
          <a:bodyPr wrap="square">
            <a:spAutoFit/>
          </a:bodyPr>
          <a:lstStyle/>
          <a:p>
            <a:r>
              <a:rPr lang="ru-RU" dirty="0">
                <a:latin typeface="+mj-lt"/>
              </a:rPr>
              <a:t>ДЕЙСТВУЮ</a:t>
            </a:r>
            <a:endParaRPr lang="en-US" dirty="0">
              <a:latin typeface="+mj-lt"/>
            </a:endParaRPr>
          </a:p>
        </p:txBody>
      </p:sp>
    </p:spTree>
    <p:extLst>
      <p:ext uri="{BB962C8B-B14F-4D97-AF65-F5344CB8AC3E}">
        <p14:creationId xmlns:p14="http://schemas.microsoft.com/office/powerpoint/2010/main" val="572776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6" grpId="0" animBg="1"/>
      <p:bldP spid="1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 name="Object 5" hidden="1"/>
                      <p:cNvPicPr/>
                      <p:nvPr/>
                    </p:nvPicPr>
                    <p:blipFill>
                      <a:blip r:embed="rId7"/>
                      <a:stretch>
                        <a:fillRect/>
                      </a:stretch>
                    </p:blipFill>
                    <p:spPr>
                      <a:xfrm>
                        <a:off x="1588" y="1588"/>
                        <a:ext cx="1587" cy="1587"/>
                      </a:xfrm>
                      <a:prstGeom prst="rect">
                        <a:avLst/>
                      </a:prstGeom>
                    </p:spPr>
                  </p:pic>
                </p:oleObj>
              </mc:Fallback>
            </mc:AlternateContent>
          </a:graphicData>
        </a:graphic>
      </p:graphicFrame>
      <p:pic>
        <p:nvPicPr>
          <p:cNvPr id="64" name="Background - 9584">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7601" y="0"/>
            <a:ext cx="12192000" cy="6858000"/>
          </a:xfrm>
          <a:prstGeom prst="rect">
            <a:avLst/>
          </a:prstGeom>
        </p:spPr>
      </p:pic>
      <p:sp>
        <p:nvSpPr>
          <p:cNvPr id="65" name="Rectangle 64"/>
          <p:cNvSpPr/>
          <p:nvPr/>
        </p:nvSpPr>
        <p:spPr>
          <a:xfrm>
            <a:off x="0" y="2855"/>
            <a:ext cx="12199601" cy="6878663"/>
          </a:xfrm>
          <a:prstGeom prst="rect">
            <a:avLst/>
          </a:prstGeom>
          <a:solidFill>
            <a:srgbClr val="5D5B6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TextBox 65"/>
          <p:cNvSpPr txBox="1"/>
          <p:nvPr/>
        </p:nvSpPr>
        <p:spPr>
          <a:xfrm>
            <a:off x="2029072" y="2749690"/>
            <a:ext cx="8245652" cy="1384995"/>
          </a:xfrm>
          <a:prstGeom prst="rect">
            <a:avLst/>
          </a:prstGeom>
          <a:noFill/>
        </p:spPr>
        <p:txBody>
          <a:bodyPr wrap="square" lIns="0" tIns="0" rIns="0" bIns="0" rtlCol="0" anchor="ctr">
            <a:noAutofit/>
          </a:bodyPr>
          <a:lstStyle/>
          <a:p>
            <a:pPr algn="ctr">
              <a:lnSpc>
                <a:spcPts val="2800"/>
              </a:lnSpc>
            </a:pPr>
            <a:r>
              <a:rPr lang="ru-RU" b="1" dirty="0">
                <a:solidFill>
                  <a:schemeClr val="tx1">
                    <a:alpha val="54000"/>
                  </a:schemeClr>
                </a:solidFill>
                <a:highlight>
                  <a:srgbClr val="AFF7E4"/>
                </a:highlight>
                <a:latin typeface="Montserrat" panose="00000500000000000000" pitchFamily="2" charset="-18"/>
              </a:rPr>
              <a:t>Если мы будем контролировать свои истории, они перестанут контролировать нас.</a:t>
            </a:r>
          </a:p>
          <a:p>
            <a:pPr algn="ctr">
              <a:lnSpc>
                <a:spcPts val="2800"/>
              </a:lnSpc>
            </a:pPr>
            <a:r>
              <a:rPr lang="ru-RU" dirty="0">
                <a:solidFill>
                  <a:schemeClr val="tx1">
                    <a:alpha val="54000"/>
                  </a:schemeClr>
                </a:solidFill>
                <a:highlight>
                  <a:srgbClr val="AFF7E4"/>
                </a:highlight>
                <a:latin typeface="Montserrat" panose="00000500000000000000" pitchFamily="2" charset="-18"/>
              </a:rPr>
              <a:t>Если вы действительно хотите улучшить результаты трудных диалогов, измените истории, которые рассказываете себе, – даже тогда, когда находитесь в самом разгаре спора.</a:t>
            </a:r>
          </a:p>
        </p:txBody>
      </p:sp>
      <p:sp>
        <p:nvSpPr>
          <p:cNvPr id="71" name="Rectangle 14"/>
          <p:cNvSpPr/>
          <p:nvPr/>
        </p:nvSpPr>
        <p:spPr>
          <a:xfrm>
            <a:off x="1436709" y="2705343"/>
            <a:ext cx="7408907" cy="1903141"/>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14"/>
          <p:cNvSpPr/>
          <p:nvPr/>
        </p:nvSpPr>
        <p:spPr>
          <a:xfrm rot="10800000">
            <a:off x="6123046" y="2503617"/>
            <a:ext cx="4632245" cy="1561575"/>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14"/>
          <p:cNvSpPr/>
          <p:nvPr/>
        </p:nvSpPr>
        <p:spPr>
          <a:xfrm rot="5400000">
            <a:off x="3764410" y="135550"/>
            <a:ext cx="782386" cy="513957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68586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7826" fill="hold"/>
                                        <p:tgtEl>
                                          <p:spTgt spid="64"/>
                                        </p:tgtEl>
                                      </p:cBhvr>
                                    </p:cmd>
                                  </p:childTnLst>
                                </p:cTn>
                              </p:par>
                              <p:par>
                                <p:cTn id="7" presetID="22" presetClass="entr" presetSubtype="8" fill="hold" grpId="0" nodeType="withEffect">
                                  <p:stCondLst>
                                    <p:cond delay="0"/>
                                  </p:stCondLst>
                                  <p:childTnLst>
                                    <p:set>
                                      <p:cBhvr>
                                        <p:cTn id="8" dur="1" fill="hold">
                                          <p:stCondLst>
                                            <p:cond delay="0"/>
                                          </p:stCondLst>
                                        </p:cTn>
                                        <p:tgtEl>
                                          <p:spTgt spid="73"/>
                                        </p:tgtEl>
                                        <p:attrNameLst>
                                          <p:attrName>style.visibility</p:attrName>
                                        </p:attrNameLst>
                                      </p:cBhvr>
                                      <p:to>
                                        <p:strVal val="visible"/>
                                      </p:to>
                                    </p:set>
                                    <p:animEffect transition="in" filter="wipe(left)">
                                      <p:cBhvr>
                                        <p:cTn id="9" dur="1000"/>
                                        <p:tgtEl>
                                          <p:spTgt spid="73"/>
                                        </p:tgtEl>
                                      </p:cBhvr>
                                    </p:animEffect>
                                  </p:childTnLst>
                                </p:cTn>
                              </p:par>
                              <p:par>
                                <p:cTn id="10" presetID="22" presetClass="entr" presetSubtype="8" fill="hold" grpId="0" nodeType="withEffect">
                                  <p:stCondLst>
                                    <p:cond delay="400"/>
                                  </p:stCondLst>
                                  <p:childTnLst>
                                    <p:set>
                                      <p:cBhvr>
                                        <p:cTn id="11" dur="1" fill="hold">
                                          <p:stCondLst>
                                            <p:cond delay="0"/>
                                          </p:stCondLst>
                                        </p:cTn>
                                        <p:tgtEl>
                                          <p:spTgt spid="72"/>
                                        </p:tgtEl>
                                        <p:attrNameLst>
                                          <p:attrName>style.visibility</p:attrName>
                                        </p:attrNameLst>
                                      </p:cBhvr>
                                      <p:to>
                                        <p:strVal val="visible"/>
                                      </p:to>
                                    </p:set>
                                    <p:animEffect transition="in" filter="wipe(left)">
                                      <p:cBhvr>
                                        <p:cTn id="12" dur="1000"/>
                                        <p:tgtEl>
                                          <p:spTgt spid="72"/>
                                        </p:tgtEl>
                                      </p:cBhvr>
                                    </p:animEffect>
                                  </p:childTnLst>
                                </p:cTn>
                              </p:par>
                              <p:par>
                                <p:cTn id="13" presetID="22" presetClass="entr" presetSubtype="2" fill="hold" grpId="0" nodeType="withEffect">
                                  <p:stCondLst>
                                    <p:cond delay="800"/>
                                  </p:stCondLst>
                                  <p:childTnLst>
                                    <p:set>
                                      <p:cBhvr>
                                        <p:cTn id="14" dur="1" fill="hold">
                                          <p:stCondLst>
                                            <p:cond delay="0"/>
                                          </p:stCondLst>
                                        </p:cTn>
                                        <p:tgtEl>
                                          <p:spTgt spid="71"/>
                                        </p:tgtEl>
                                        <p:attrNameLst>
                                          <p:attrName>style.visibility</p:attrName>
                                        </p:attrNameLst>
                                      </p:cBhvr>
                                      <p:to>
                                        <p:strVal val="visible"/>
                                      </p:to>
                                    </p:set>
                                    <p:animEffect transition="in" filter="wipe(right)">
                                      <p:cBhvr>
                                        <p:cTn id="15" dur="1000"/>
                                        <p:tgtEl>
                                          <p:spTgt spid="71"/>
                                        </p:tgtEl>
                                      </p:cBhvr>
                                    </p:animEffect>
                                  </p:childTnLst>
                                </p:cTn>
                              </p:par>
                              <p:par>
                                <p:cTn id="16" presetID="10" presetClass="entr" presetSubtype="0" fill="hold" grpId="0" nodeType="withEffect">
                                  <p:stCondLst>
                                    <p:cond delay="500"/>
                                  </p:stCondLst>
                                  <p:childTnLst>
                                    <p:set>
                                      <p:cBhvr>
                                        <p:cTn id="17" dur="1" fill="hold">
                                          <p:stCondLst>
                                            <p:cond delay="0"/>
                                          </p:stCondLst>
                                        </p:cTn>
                                        <p:tgtEl>
                                          <p:spTgt spid="66"/>
                                        </p:tgtEl>
                                        <p:attrNameLst>
                                          <p:attrName>style.visibility</p:attrName>
                                        </p:attrNameLst>
                                      </p:cBhvr>
                                      <p:to>
                                        <p:strVal val="visible"/>
                                      </p:to>
                                    </p:set>
                                    <p:animEffect transition="in" filter="fade">
                                      <p:cBhvr>
                                        <p:cTn id="18" dur="10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64"/>
                </p:tgtEl>
              </p:cMediaNode>
            </p:video>
          </p:childTnLst>
        </p:cTn>
      </p:par>
    </p:tnLst>
    <p:bldLst>
      <p:bldP spid="66" grpId="0"/>
      <p:bldP spid="71" grpId="0" animBg="1"/>
      <p:bldP spid="72" grpId="0" animBg="1"/>
      <p:bldP spid="7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6" name="Object 5"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Box 4"/>
          <p:cNvSpPr txBox="1"/>
          <p:nvPr/>
        </p:nvSpPr>
        <p:spPr>
          <a:xfrm>
            <a:off x="0" y="2261417"/>
            <a:ext cx="12192000" cy="2205091"/>
          </a:xfrm>
          <a:prstGeom prst="rect">
            <a:avLst/>
          </a:prstGeom>
          <a:noFill/>
        </p:spPr>
        <p:txBody>
          <a:bodyPr wrap="square" lIns="0" tIns="0" rIns="0" bIns="0" rtlCol="0">
            <a:spAutoFit/>
          </a:bodyPr>
          <a:lstStyle/>
          <a:p>
            <a:pPr algn="ctr">
              <a:lnSpc>
                <a:spcPts val="2000"/>
              </a:lnSpc>
            </a:pPr>
            <a:r>
              <a:rPr lang="ru-RU" dirty="0">
                <a:solidFill>
                  <a:srgbClr val="5D5B6F">
                    <a:alpha val="60000"/>
                  </a:srgbClr>
                </a:solidFill>
                <a:latin typeface="Montserrat Light" panose="00000400000000000000" pitchFamily="2" charset="-18"/>
              </a:rPr>
              <a:t>Чтобы это сделать вам потребуется выполнить легкую умственную </a:t>
            </a:r>
            <a:r>
              <a:rPr lang="ru-RU" sz="2400" b="1" dirty="0">
                <a:solidFill>
                  <a:srgbClr val="14CE9F">
                    <a:alpha val="60000"/>
                  </a:srgbClr>
                </a:solidFill>
                <a:latin typeface="Montserrat Light" panose="00000400000000000000" pitchFamily="2" charset="-18"/>
              </a:rPr>
              <a:t>гимнастику:</a:t>
            </a:r>
          </a:p>
          <a:p>
            <a:pPr algn="ctr">
              <a:lnSpc>
                <a:spcPts val="2000"/>
              </a:lnSpc>
            </a:pPr>
            <a:r>
              <a:rPr lang="ru-RU" sz="1600" dirty="0">
                <a:solidFill>
                  <a:srgbClr val="5D5B6F">
                    <a:alpha val="60000"/>
                  </a:srgbClr>
                </a:solidFill>
                <a:latin typeface="Montserrat Light" panose="00000400000000000000" pitchFamily="2" charset="-18"/>
              </a:rPr>
              <a:t>(Перестаньте делать то, что вы делаете в данный момент. Постарайтесь понять, по какой причине вы это делаете)</a:t>
            </a:r>
          </a:p>
          <a:p>
            <a:pPr algn="ctr">
              <a:lnSpc>
                <a:spcPts val="2000"/>
              </a:lnSpc>
            </a:pPr>
            <a:endParaRPr lang="ru-RU" sz="1600" dirty="0">
              <a:solidFill>
                <a:srgbClr val="5D5B6F">
                  <a:alpha val="60000"/>
                </a:srgbClr>
              </a:solidFill>
              <a:latin typeface="Montserrat Light" panose="00000400000000000000" pitchFamily="2" charset="-18"/>
            </a:endParaRPr>
          </a:p>
          <a:p>
            <a:pPr marL="285750" indent="-285750">
              <a:lnSpc>
                <a:spcPct val="150000"/>
              </a:lnSpc>
              <a:buFont typeface="Wingdings" panose="05000000000000000000" pitchFamily="2" charset="2"/>
              <a:buChar char="q"/>
            </a:pPr>
            <a:r>
              <a:rPr lang="ru-RU" sz="1600" dirty="0">
                <a:solidFill>
                  <a:srgbClr val="5D5B6F">
                    <a:alpha val="60000"/>
                  </a:srgbClr>
                </a:solidFill>
                <a:latin typeface="Montserrat Light" panose="00000400000000000000" pitchFamily="2" charset="-18"/>
              </a:rPr>
              <a:t>Спросите себя, прибегаете ли вы к какой-либо форме «молчания» или «насилия»? (Действую)</a:t>
            </a:r>
          </a:p>
          <a:p>
            <a:pPr marL="285750" indent="-285750">
              <a:lnSpc>
                <a:spcPct val="150000"/>
              </a:lnSpc>
              <a:buFont typeface="Wingdings" panose="05000000000000000000" pitchFamily="2" charset="2"/>
              <a:buChar char="q"/>
            </a:pPr>
            <a:r>
              <a:rPr lang="ru-RU" sz="1600" dirty="0">
                <a:solidFill>
                  <a:srgbClr val="5D5B6F">
                    <a:alpha val="60000"/>
                  </a:srgbClr>
                </a:solidFill>
                <a:latin typeface="Montserrat Light" panose="00000400000000000000" pitchFamily="2" charset="-18"/>
              </a:rPr>
              <a:t>Какие эмоции побуждают вас так действовать? (Чувствую)</a:t>
            </a:r>
          </a:p>
          <a:p>
            <a:pPr marL="285750" indent="-285750">
              <a:lnSpc>
                <a:spcPct val="150000"/>
              </a:lnSpc>
              <a:buFont typeface="Wingdings" panose="05000000000000000000" pitchFamily="2" charset="2"/>
              <a:buChar char="q"/>
            </a:pPr>
            <a:r>
              <a:rPr lang="ru-RU" sz="1600" dirty="0">
                <a:solidFill>
                  <a:srgbClr val="5D5B6F">
                    <a:alpha val="60000"/>
                  </a:srgbClr>
                </a:solidFill>
                <a:latin typeface="Montserrat Light" panose="00000400000000000000" pitchFamily="2" charset="-18"/>
              </a:rPr>
              <a:t>Проанализируйте свои истории. Какая история вызвала эти эмоции? (Рассказываю истории)</a:t>
            </a:r>
          </a:p>
          <a:p>
            <a:pPr marL="285750" indent="-285750">
              <a:lnSpc>
                <a:spcPct val="150000"/>
              </a:lnSpc>
              <a:buFont typeface="Wingdings" panose="05000000000000000000" pitchFamily="2" charset="2"/>
              <a:buChar char="q"/>
            </a:pPr>
            <a:r>
              <a:rPr lang="ru-RU" sz="1600" dirty="0">
                <a:solidFill>
                  <a:srgbClr val="5D5B6F">
                    <a:alpha val="60000"/>
                  </a:srgbClr>
                </a:solidFill>
                <a:latin typeface="Montserrat Light" panose="00000400000000000000" pitchFamily="2" charset="-18"/>
              </a:rPr>
              <a:t>Какие факты свидетельствуют в пользу того, что вам и дальше следует рассказывать эту историю? (Вижу/Слышу) </a:t>
            </a:r>
            <a:endParaRPr lang="en-US" sz="1600" b="1" dirty="0">
              <a:solidFill>
                <a:srgbClr val="5D5B6F">
                  <a:alpha val="60000"/>
                </a:srgbClr>
              </a:solidFill>
              <a:latin typeface="Montserrat Light" panose="00000400000000000000" pitchFamily="2" charset="-18"/>
            </a:endParaRPr>
          </a:p>
        </p:txBody>
      </p:sp>
      <p:sp>
        <p:nvSpPr>
          <p:cNvPr id="12" name="Arrow: Down 11">
            <a:extLst>
              <a:ext uri="{FF2B5EF4-FFF2-40B4-BE49-F238E27FC236}">
                <a16:creationId xmlns:a16="http://schemas.microsoft.com/office/drawing/2014/main" id="{0DB4AC31-B672-0828-CC96-303A1BB88DBD}"/>
              </a:ext>
            </a:extLst>
          </p:cNvPr>
          <p:cNvSpPr/>
          <p:nvPr/>
        </p:nvSpPr>
        <p:spPr>
          <a:xfrm rot="16200000">
            <a:off x="7348455" y="4363324"/>
            <a:ext cx="1355389" cy="3633962"/>
          </a:xfrm>
          <a:prstGeom prst="downArrow">
            <a:avLst>
              <a:gd name="adj1" fmla="val 94376"/>
              <a:gd name="adj2" fmla="val 50000"/>
            </a:avLst>
          </a:prstGeom>
          <a:solidFill>
            <a:srgbClr val="17E9B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Pentagon 14">
            <a:extLst>
              <a:ext uri="{FF2B5EF4-FFF2-40B4-BE49-F238E27FC236}">
                <a16:creationId xmlns:a16="http://schemas.microsoft.com/office/drawing/2014/main" id="{7AB8C417-3C12-C9F3-B7F6-8DB88FB8D36C}"/>
              </a:ext>
            </a:extLst>
          </p:cNvPr>
          <p:cNvSpPr/>
          <p:nvPr/>
        </p:nvSpPr>
        <p:spPr>
          <a:xfrm>
            <a:off x="4010887" y="5502612"/>
            <a:ext cx="3043894" cy="1355388"/>
          </a:xfrm>
          <a:prstGeom prst="homePlate">
            <a:avLst/>
          </a:prstGeom>
          <a:solidFill>
            <a:srgbClr val="57EFC7"/>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Pentagon 15">
            <a:extLst>
              <a:ext uri="{FF2B5EF4-FFF2-40B4-BE49-F238E27FC236}">
                <a16:creationId xmlns:a16="http://schemas.microsoft.com/office/drawing/2014/main" id="{51860455-A07E-D100-8154-DDE012132795}"/>
              </a:ext>
            </a:extLst>
          </p:cNvPr>
          <p:cNvSpPr/>
          <p:nvPr/>
        </p:nvSpPr>
        <p:spPr>
          <a:xfrm>
            <a:off x="1606259" y="5502612"/>
            <a:ext cx="3234173" cy="1355388"/>
          </a:xfrm>
          <a:prstGeom prst="homePlate">
            <a:avLst/>
          </a:prstGeom>
          <a:solidFill>
            <a:srgbClr val="81F3D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Pentagon 16">
            <a:extLst>
              <a:ext uri="{FF2B5EF4-FFF2-40B4-BE49-F238E27FC236}">
                <a16:creationId xmlns:a16="http://schemas.microsoft.com/office/drawing/2014/main" id="{25B91DC2-1701-B9F8-5E80-87592DCEB690}"/>
              </a:ext>
            </a:extLst>
          </p:cNvPr>
          <p:cNvSpPr/>
          <p:nvPr/>
        </p:nvSpPr>
        <p:spPr>
          <a:xfrm>
            <a:off x="52623" y="5502613"/>
            <a:ext cx="2296246" cy="1355387"/>
          </a:xfrm>
          <a:prstGeom prst="homePlate">
            <a:avLst/>
          </a:prstGeom>
          <a:solidFill>
            <a:srgbClr val="AFF7E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B8F1B3"/>
              </a:solidFill>
            </a:endParaRPr>
          </a:p>
        </p:txBody>
      </p:sp>
      <p:sp>
        <p:nvSpPr>
          <p:cNvPr id="20" name="TextBox 19">
            <a:extLst>
              <a:ext uri="{FF2B5EF4-FFF2-40B4-BE49-F238E27FC236}">
                <a16:creationId xmlns:a16="http://schemas.microsoft.com/office/drawing/2014/main" id="{048FB5C4-095B-166B-2A62-35CC9F972D81}"/>
              </a:ext>
            </a:extLst>
          </p:cNvPr>
          <p:cNvSpPr txBox="1"/>
          <p:nvPr/>
        </p:nvSpPr>
        <p:spPr>
          <a:xfrm>
            <a:off x="253591" y="5957492"/>
            <a:ext cx="2198281" cy="307777"/>
          </a:xfrm>
          <a:prstGeom prst="rect">
            <a:avLst/>
          </a:prstGeom>
          <a:noFill/>
        </p:spPr>
        <p:txBody>
          <a:bodyPr wrap="square">
            <a:spAutoFit/>
          </a:bodyPr>
          <a:lstStyle/>
          <a:p>
            <a:r>
              <a:rPr lang="ru-RU" sz="1400" dirty="0">
                <a:latin typeface="+mj-lt"/>
              </a:rPr>
              <a:t>ВИЖУ / СЛЫШУ</a:t>
            </a:r>
            <a:endParaRPr lang="en-US" sz="1400" dirty="0">
              <a:latin typeface="+mj-lt"/>
            </a:endParaRPr>
          </a:p>
        </p:txBody>
      </p:sp>
      <p:sp>
        <p:nvSpPr>
          <p:cNvPr id="21" name="TextBox 20">
            <a:extLst>
              <a:ext uri="{FF2B5EF4-FFF2-40B4-BE49-F238E27FC236}">
                <a16:creationId xmlns:a16="http://schemas.microsoft.com/office/drawing/2014/main" id="{27251850-43BE-AE58-6A03-2EFA2E186412}"/>
              </a:ext>
            </a:extLst>
          </p:cNvPr>
          <p:cNvSpPr txBox="1"/>
          <p:nvPr/>
        </p:nvSpPr>
        <p:spPr>
          <a:xfrm>
            <a:off x="2348869" y="5772978"/>
            <a:ext cx="2198281" cy="646331"/>
          </a:xfrm>
          <a:prstGeom prst="rect">
            <a:avLst/>
          </a:prstGeom>
          <a:noFill/>
        </p:spPr>
        <p:txBody>
          <a:bodyPr wrap="square">
            <a:spAutoFit/>
          </a:bodyPr>
          <a:lstStyle/>
          <a:p>
            <a:r>
              <a:rPr lang="ru-RU" dirty="0">
                <a:latin typeface="+mj-lt"/>
              </a:rPr>
              <a:t>РАССКАЗЫВАЮ ИСТОРИЮ</a:t>
            </a:r>
            <a:endParaRPr lang="en-US" dirty="0">
              <a:latin typeface="+mj-lt"/>
            </a:endParaRPr>
          </a:p>
        </p:txBody>
      </p:sp>
      <p:sp>
        <p:nvSpPr>
          <p:cNvPr id="22" name="TextBox 21">
            <a:extLst>
              <a:ext uri="{FF2B5EF4-FFF2-40B4-BE49-F238E27FC236}">
                <a16:creationId xmlns:a16="http://schemas.microsoft.com/office/drawing/2014/main" id="{FEC4C50A-C511-DDBF-355E-317933D26A32}"/>
              </a:ext>
            </a:extLst>
          </p:cNvPr>
          <p:cNvSpPr txBox="1"/>
          <p:nvPr/>
        </p:nvSpPr>
        <p:spPr>
          <a:xfrm>
            <a:off x="4869505" y="5911477"/>
            <a:ext cx="2198281" cy="369332"/>
          </a:xfrm>
          <a:prstGeom prst="rect">
            <a:avLst/>
          </a:prstGeom>
          <a:noFill/>
        </p:spPr>
        <p:txBody>
          <a:bodyPr wrap="square">
            <a:spAutoFit/>
          </a:bodyPr>
          <a:lstStyle/>
          <a:p>
            <a:r>
              <a:rPr lang="ru-RU" dirty="0">
                <a:latin typeface="+mj-lt"/>
              </a:rPr>
              <a:t>ЧУВСТВУЮ</a:t>
            </a:r>
            <a:endParaRPr lang="en-US" dirty="0">
              <a:latin typeface="+mj-lt"/>
            </a:endParaRPr>
          </a:p>
        </p:txBody>
      </p:sp>
      <p:sp>
        <p:nvSpPr>
          <p:cNvPr id="23" name="TextBox 22">
            <a:extLst>
              <a:ext uri="{FF2B5EF4-FFF2-40B4-BE49-F238E27FC236}">
                <a16:creationId xmlns:a16="http://schemas.microsoft.com/office/drawing/2014/main" id="{A4717B40-75AE-58C8-1F3D-880D48A70D15}"/>
              </a:ext>
            </a:extLst>
          </p:cNvPr>
          <p:cNvSpPr txBox="1"/>
          <p:nvPr/>
        </p:nvSpPr>
        <p:spPr>
          <a:xfrm>
            <a:off x="7324377" y="5885132"/>
            <a:ext cx="2198281" cy="369332"/>
          </a:xfrm>
          <a:prstGeom prst="rect">
            <a:avLst/>
          </a:prstGeom>
          <a:noFill/>
        </p:spPr>
        <p:txBody>
          <a:bodyPr wrap="square">
            <a:spAutoFit/>
          </a:bodyPr>
          <a:lstStyle/>
          <a:p>
            <a:r>
              <a:rPr lang="ru-RU" dirty="0">
                <a:latin typeface="+mj-lt"/>
              </a:rPr>
              <a:t>ДЕЙСТВУЮ</a:t>
            </a:r>
            <a:endParaRPr lang="en-US" dirty="0">
              <a:latin typeface="+mj-lt"/>
            </a:endParaRPr>
          </a:p>
        </p:txBody>
      </p:sp>
      <p:sp>
        <p:nvSpPr>
          <p:cNvPr id="2" name="TextBox 1">
            <a:extLst>
              <a:ext uri="{FF2B5EF4-FFF2-40B4-BE49-F238E27FC236}">
                <a16:creationId xmlns:a16="http://schemas.microsoft.com/office/drawing/2014/main" id="{65BAB0D9-F403-C383-7604-DB3ED49DE1A3}"/>
              </a:ext>
            </a:extLst>
          </p:cNvPr>
          <p:cNvSpPr txBox="1"/>
          <p:nvPr/>
        </p:nvSpPr>
        <p:spPr>
          <a:xfrm>
            <a:off x="6096000" y="-10633"/>
            <a:ext cx="6096000" cy="1118255"/>
          </a:xfrm>
          <a:prstGeom prst="rect">
            <a:avLst/>
          </a:prstGeom>
          <a:noFill/>
        </p:spPr>
        <p:txBody>
          <a:bodyPr wrap="square">
            <a:spAutoFit/>
          </a:bodyPr>
          <a:lstStyle/>
          <a:p>
            <a:pPr algn="r">
              <a:lnSpc>
                <a:spcPts val="2000"/>
              </a:lnSpc>
            </a:pPr>
            <a:r>
              <a:rPr lang="ru-RU" sz="1400" dirty="0">
                <a:solidFill>
                  <a:schemeClr val="bg1">
                    <a:lumMod val="85000"/>
                  </a:schemeClr>
                </a:solidFill>
                <a:latin typeface="Montserrat SemiBold" panose="00000700000000000000" pitchFamily="2" charset="-18"/>
              </a:rPr>
              <a:t>До начала Диалога</a:t>
            </a:r>
          </a:p>
          <a:p>
            <a:pPr algn="r">
              <a:lnSpc>
                <a:spcPts val="2000"/>
              </a:lnSpc>
            </a:pPr>
            <a:r>
              <a:rPr lang="ru-RU" sz="1400" dirty="0">
                <a:solidFill>
                  <a:schemeClr val="bg1">
                    <a:lumMod val="85000"/>
                  </a:schemeClr>
                </a:solidFill>
                <a:latin typeface="Montserrat SemiBold" panose="00000700000000000000" pitchFamily="2" charset="-18"/>
              </a:rPr>
              <a:t>1. Выйти из Тупика</a:t>
            </a:r>
          </a:p>
          <a:p>
            <a:pPr algn="r">
              <a:lnSpc>
                <a:spcPts val="2000"/>
              </a:lnSpc>
            </a:pPr>
            <a:r>
              <a:rPr lang="ru-RU" sz="1400" dirty="0">
                <a:solidFill>
                  <a:schemeClr val="bg1">
                    <a:lumMod val="85000"/>
                  </a:schemeClr>
                </a:solidFill>
                <a:latin typeface="Montserrat SemiBold" panose="00000700000000000000" pitchFamily="2" charset="-18"/>
              </a:rPr>
              <a:t>2. Начать с Сердца</a:t>
            </a:r>
          </a:p>
          <a:p>
            <a:pPr algn="r">
              <a:lnSpc>
                <a:spcPts val="2000"/>
              </a:lnSpc>
            </a:pPr>
            <a:r>
              <a:rPr lang="ru-RU" sz="1400" dirty="0">
                <a:solidFill>
                  <a:schemeClr val="bg1">
                    <a:lumMod val="85000"/>
                  </a:schemeClr>
                </a:solidFill>
                <a:latin typeface="Montserrat SemiBold" panose="00000700000000000000" pitchFamily="2" charset="-18"/>
              </a:rPr>
              <a:t>3. Управляйте историями</a:t>
            </a:r>
            <a:endParaRPr lang="en-US" sz="1400" dirty="0">
              <a:solidFill>
                <a:schemeClr val="bg1">
                  <a:lumMod val="85000"/>
                </a:schemeClr>
              </a:solidFill>
              <a:latin typeface="Montserrat SemiBold" panose="00000700000000000000" pitchFamily="2" charset="-18"/>
            </a:endParaRPr>
          </a:p>
        </p:txBody>
      </p:sp>
      <p:sp>
        <p:nvSpPr>
          <p:cNvPr id="3" name="TextBox 2">
            <a:extLst>
              <a:ext uri="{FF2B5EF4-FFF2-40B4-BE49-F238E27FC236}">
                <a16:creationId xmlns:a16="http://schemas.microsoft.com/office/drawing/2014/main" id="{81B794CA-8E00-DA22-70F2-08B1CD32E5F3}"/>
              </a:ext>
            </a:extLst>
          </p:cNvPr>
          <p:cNvSpPr txBox="1"/>
          <p:nvPr/>
        </p:nvSpPr>
        <p:spPr>
          <a:xfrm>
            <a:off x="236534" y="4289196"/>
            <a:ext cx="11955466" cy="923330"/>
          </a:xfrm>
          <a:prstGeom prst="rect">
            <a:avLst/>
          </a:prstGeom>
          <a:noFill/>
          <a:ln>
            <a:noFill/>
          </a:ln>
          <a:effectLst/>
        </p:spPr>
        <p:txBody>
          <a:bodyPr wrap="square" lIns="0" tIns="0" rIns="0" bIns="0" rtlCol="0" anchor="b">
            <a:noAutofit/>
          </a:bodyPr>
          <a:lstStyle/>
          <a:p>
            <a:pPr algn="ctr"/>
            <a:endParaRPr lang="en-US" sz="6000" dirty="0">
              <a:solidFill>
                <a:srgbClr val="14CE9F"/>
              </a:solidFill>
              <a:latin typeface="Gabriela" panose="00000500000000000000" pitchFamily="2" charset="0"/>
            </a:endParaRPr>
          </a:p>
        </p:txBody>
      </p:sp>
      <p:sp>
        <p:nvSpPr>
          <p:cNvPr id="9" name="TextBox 8">
            <a:extLst>
              <a:ext uri="{FF2B5EF4-FFF2-40B4-BE49-F238E27FC236}">
                <a16:creationId xmlns:a16="http://schemas.microsoft.com/office/drawing/2014/main" id="{73C15643-CDE2-4C57-5188-749B95DB99E2}"/>
              </a:ext>
            </a:extLst>
          </p:cNvPr>
          <p:cNvSpPr txBox="1"/>
          <p:nvPr/>
        </p:nvSpPr>
        <p:spPr>
          <a:xfrm>
            <a:off x="236534" y="784165"/>
            <a:ext cx="9207795" cy="923330"/>
          </a:xfrm>
          <a:prstGeom prst="rect">
            <a:avLst/>
          </a:prstGeom>
          <a:noFill/>
          <a:ln>
            <a:noFill/>
          </a:ln>
          <a:effectLst/>
        </p:spPr>
        <p:txBody>
          <a:bodyPr wrap="square" lIns="0" tIns="0" rIns="0" bIns="0" rtlCol="0" anchor="b">
            <a:noAutofit/>
          </a:bodyPr>
          <a:lstStyle/>
          <a:p>
            <a:r>
              <a:rPr lang="ru-RU" sz="5400" dirty="0">
                <a:solidFill>
                  <a:srgbClr val="14CE9F"/>
                </a:solidFill>
                <a:latin typeface="Gabriela" panose="00000500000000000000" pitchFamily="2" charset="0"/>
              </a:rPr>
              <a:t>1. Вернитесь к началу своего Пути к действию</a:t>
            </a:r>
          </a:p>
        </p:txBody>
      </p:sp>
      <p:sp>
        <p:nvSpPr>
          <p:cNvPr id="11" name="Rectangle 10">
            <a:extLst>
              <a:ext uri="{FF2B5EF4-FFF2-40B4-BE49-F238E27FC236}">
                <a16:creationId xmlns:a16="http://schemas.microsoft.com/office/drawing/2014/main" id="{66FC9C1D-EE85-2CEA-A417-D206A60DB352}"/>
              </a:ext>
            </a:extLst>
          </p:cNvPr>
          <p:cNvSpPr/>
          <p:nvPr/>
        </p:nvSpPr>
        <p:spPr>
          <a:xfrm>
            <a:off x="9039817" y="3398063"/>
            <a:ext cx="1133554" cy="61873"/>
          </a:xfrm>
          <a:prstGeom prst="rect">
            <a:avLst/>
          </a:prstGeom>
          <a:gradFill>
            <a:gsLst>
              <a:gs pos="77000">
                <a:srgbClr val="14CE9F"/>
              </a:gs>
              <a:gs pos="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
        <p:nvSpPr>
          <p:cNvPr id="13" name="Rectangle 12">
            <a:extLst>
              <a:ext uri="{FF2B5EF4-FFF2-40B4-BE49-F238E27FC236}">
                <a16:creationId xmlns:a16="http://schemas.microsoft.com/office/drawing/2014/main" id="{4C191A5E-5214-6176-AC06-0E66A59F65B4}"/>
              </a:ext>
            </a:extLst>
          </p:cNvPr>
          <p:cNvSpPr/>
          <p:nvPr/>
        </p:nvSpPr>
        <p:spPr>
          <a:xfrm>
            <a:off x="5322334" y="3742284"/>
            <a:ext cx="1133554" cy="61873"/>
          </a:xfrm>
          <a:prstGeom prst="rect">
            <a:avLst/>
          </a:prstGeom>
          <a:gradFill>
            <a:gsLst>
              <a:gs pos="77000">
                <a:srgbClr val="14CE9F"/>
              </a:gs>
              <a:gs pos="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
        <p:nvSpPr>
          <p:cNvPr id="14" name="Rectangle 13">
            <a:extLst>
              <a:ext uri="{FF2B5EF4-FFF2-40B4-BE49-F238E27FC236}">
                <a16:creationId xmlns:a16="http://schemas.microsoft.com/office/drawing/2014/main" id="{65FDE416-0F4E-829E-D856-1F45CBD6E16C}"/>
              </a:ext>
            </a:extLst>
          </p:cNvPr>
          <p:cNvSpPr/>
          <p:nvPr/>
        </p:nvSpPr>
        <p:spPr>
          <a:xfrm>
            <a:off x="7704691" y="4124184"/>
            <a:ext cx="2345722" cy="76413"/>
          </a:xfrm>
          <a:prstGeom prst="rect">
            <a:avLst/>
          </a:prstGeom>
          <a:gradFill>
            <a:gsLst>
              <a:gs pos="77000">
                <a:srgbClr val="14CE9F"/>
              </a:gs>
              <a:gs pos="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
        <p:nvSpPr>
          <p:cNvPr id="24" name="Rectangle 10">
            <a:extLst>
              <a:ext uri="{FF2B5EF4-FFF2-40B4-BE49-F238E27FC236}">
                <a16:creationId xmlns:a16="http://schemas.microsoft.com/office/drawing/2014/main" id="{BD2C2774-452D-4E6C-A1D6-95AABCE6872A}"/>
              </a:ext>
            </a:extLst>
          </p:cNvPr>
          <p:cNvSpPr/>
          <p:nvPr/>
        </p:nvSpPr>
        <p:spPr>
          <a:xfrm>
            <a:off x="10909552" y="4493234"/>
            <a:ext cx="1133554" cy="61873"/>
          </a:xfrm>
          <a:prstGeom prst="rect">
            <a:avLst/>
          </a:prstGeom>
          <a:gradFill>
            <a:gsLst>
              <a:gs pos="77000">
                <a:srgbClr val="14CE9F"/>
              </a:gs>
              <a:gs pos="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Tree>
    <p:extLst>
      <p:ext uri="{BB962C8B-B14F-4D97-AF65-F5344CB8AC3E}">
        <p14:creationId xmlns:p14="http://schemas.microsoft.com/office/powerpoint/2010/main" val="1259534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6" grpId="0" animBg="1"/>
      <p:bldP spid="1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6" name="Object 5"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TextBox 4"/>
          <p:cNvSpPr txBox="1"/>
          <p:nvPr/>
        </p:nvSpPr>
        <p:spPr>
          <a:xfrm>
            <a:off x="148855" y="1848132"/>
            <a:ext cx="11414521" cy="2051844"/>
          </a:xfrm>
          <a:prstGeom prst="rect">
            <a:avLst/>
          </a:prstGeom>
          <a:noFill/>
        </p:spPr>
        <p:txBody>
          <a:bodyPr wrap="square" lIns="0" tIns="0" rIns="0" bIns="0" rtlCol="0">
            <a:spAutoFit/>
          </a:bodyPr>
          <a:lstStyle/>
          <a:p>
            <a:pPr>
              <a:lnSpc>
                <a:spcPts val="2000"/>
              </a:lnSpc>
            </a:pPr>
            <a:r>
              <a:rPr lang="ru-RU" dirty="0">
                <a:solidFill>
                  <a:srgbClr val="5D5B6F">
                    <a:alpha val="60000"/>
                  </a:srgbClr>
                </a:solidFill>
                <a:latin typeface="Montserrat Light" panose="00000400000000000000" pitchFamily="2" charset="-18"/>
              </a:rPr>
              <a:t>Нужно еще уметь честно оценивать то, что вы делаете. Если вы сразу скажете, что «он первый начал», или придумаете другое оправдание своему поведению, у вас также не будет желания что-либо менять.</a:t>
            </a:r>
          </a:p>
          <a:p>
            <a:pPr>
              <a:lnSpc>
                <a:spcPts val="2000"/>
              </a:lnSpc>
            </a:pPr>
            <a:r>
              <a:rPr lang="ru-RU" b="1" dirty="0">
                <a:solidFill>
                  <a:srgbClr val="5D5B6F">
                    <a:alpha val="60000"/>
                  </a:srgbClr>
                </a:solidFill>
                <a:latin typeface="Montserrat Light" panose="00000400000000000000" pitchFamily="2" charset="-18"/>
              </a:rPr>
              <a:t>Мастера ведения трудных диалогов не только замечают, что начали склоняться к молчанию или насилию, но и признают этот факт. Но после этого они не погрязают в самоанализе и сомнениях, а принимают корректирующие меры. </a:t>
            </a:r>
            <a:r>
              <a:rPr lang="ru-RU" dirty="0">
                <a:solidFill>
                  <a:srgbClr val="5D5B6F">
                    <a:alpha val="60000"/>
                  </a:srgbClr>
                </a:solidFill>
                <a:latin typeface="Montserrat Light" panose="00000400000000000000" pitchFamily="2" charset="-18"/>
              </a:rPr>
              <a:t>Едва осознав, что их действия разрушают диалог, они возвращаются к началу своего Пути к действию.</a:t>
            </a:r>
          </a:p>
          <a:p>
            <a:pPr>
              <a:lnSpc>
                <a:spcPts val="2000"/>
              </a:lnSpc>
            </a:pPr>
            <a:endParaRPr lang="ru-RU" dirty="0">
              <a:solidFill>
                <a:srgbClr val="5D5B6F">
                  <a:alpha val="60000"/>
                </a:srgbClr>
              </a:solidFill>
              <a:latin typeface="Montserrat Light" panose="00000400000000000000" pitchFamily="2" charset="-18"/>
            </a:endParaRPr>
          </a:p>
        </p:txBody>
      </p:sp>
      <p:sp>
        <p:nvSpPr>
          <p:cNvPr id="2" name="TextBox 1">
            <a:extLst>
              <a:ext uri="{FF2B5EF4-FFF2-40B4-BE49-F238E27FC236}">
                <a16:creationId xmlns:a16="http://schemas.microsoft.com/office/drawing/2014/main" id="{65BAB0D9-F403-C383-7604-DB3ED49DE1A3}"/>
              </a:ext>
            </a:extLst>
          </p:cNvPr>
          <p:cNvSpPr txBox="1"/>
          <p:nvPr/>
        </p:nvSpPr>
        <p:spPr>
          <a:xfrm>
            <a:off x="6096000" y="-10633"/>
            <a:ext cx="6096000" cy="1118255"/>
          </a:xfrm>
          <a:prstGeom prst="rect">
            <a:avLst/>
          </a:prstGeom>
          <a:noFill/>
        </p:spPr>
        <p:txBody>
          <a:bodyPr wrap="square">
            <a:spAutoFit/>
          </a:bodyPr>
          <a:lstStyle/>
          <a:p>
            <a:pPr algn="r">
              <a:lnSpc>
                <a:spcPts val="2000"/>
              </a:lnSpc>
            </a:pPr>
            <a:r>
              <a:rPr lang="ru-RU" sz="1400" dirty="0">
                <a:solidFill>
                  <a:schemeClr val="bg1">
                    <a:lumMod val="85000"/>
                  </a:schemeClr>
                </a:solidFill>
                <a:latin typeface="Montserrat SemiBold" panose="00000700000000000000" pitchFamily="2" charset="-18"/>
              </a:rPr>
              <a:t>До начала Диалога</a:t>
            </a:r>
          </a:p>
          <a:p>
            <a:pPr algn="r">
              <a:lnSpc>
                <a:spcPts val="2000"/>
              </a:lnSpc>
            </a:pPr>
            <a:r>
              <a:rPr lang="ru-RU" sz="1400" dirty="0">
                <a:solidFill>
                  <a:schemeClr val="bg1">
                    <a:lumMod val="85000"/>
                  </a:schemeClr>
                </a:solidFill>
                <a:latin typeface="Montserrat SemiBold" panose="00000700000000000000" pitchFamily="2" charset="-18"/>
              </a:rPr>
              <a:t>1. Выйти из Тупика</a:t>
            </a:r>
          </a:p>
          <a:p>
            <a:pPr algn="r">
              <a:lnSpc>
                <a:spcPts val="2000"/>
              </a:lnSpc>
            </a:pPr>
            <a:r>
              <a:rPr lang="ru-RU" sz="1400" dirty="0">
                <a:solidFill>
                  <a:schemeClr val="bg1">
                    <a:lumMod val="85000"/>
                  </a:schemeClr>
                </a:solidFill>
                <a:latin typeface="Montserrat SemiBold" panose="00000700000000000000" pitchFamily="2" charset="-18"/>
              </a:rPr>
              <a:t>2. Начать с Сердца</a:t>
            </a:r>
          </a:p>
          <a:p>
            <a:pPr algn="r">
              <a:lnSpc>
                <a:spcPts val="2000"/>
              </a:lnSpc>
            </a:pPr>
            <a:r>
              <a:rPr lang="ru-RU" sz="1400" dirty="0">
                <a:solidFill>
                  <a:schemeClr val="bg1">
                    <a:lumMod val="85000"/>
                  </a:schemeClr>
                </a:solidFill>
                <a:latin typeface="Montserrat SemiBold" panose="00000700000000000000" pitchFamily="2" charset="-18"/>
              </a:rPr>
              <a:t>3. Управляйте историями</a:t>
            </a:r>
            <a:endParaRPr lang="en-US" sz="1400" dirty="0">
              <a:solidFill>
                <a:schemeClr val="bg1">
                  <a:lumMod val="85000"/>
                </a:schemeClr>
              </a:solidFill>
              <a:latin typeface="Montserrat SemiBold" panose="00000700000000000000" pitchFamily="2" charset="-18"/>
            </a:endParaRPr>
          </a:p>
        </p:txBody>
      </p:sp>
      <p:sp>
        <p:nvSpPr>
          <p:cNvPr id="9" name="TextBox 8">
            <a:extLst>
              <a:ext uri="{FF2B5EF4-FFF2-40B4-BE49-F238E27FC236}">
                <a16:creationId xmlns:a16="http://schemas.microsoft.com/office/drawing/2014/main" id="{73C15643-CDE2-4C57-5188-749B95DB99E2}"/>
              </a:ext>
            </a:extLst>
          </p:cNvPr>
          <p:cNvSpPr txBox="1"/>
          <p:nvPr/>
        </p:nvSpPr>
        <p:spPr>
          <a:xfrm>
            <a:off x="247166" y="645957"/>
            <a:ext cx="9207795" cy="923330"/>
          </a:xfrm>
          <a:prstGeom prst="rect">
            <a:avLst/>
          </a:prstGeom>
          <a:noFill/>
          <a:ln>
            <a:noFill/>
          </a:ln>
          <a:effectLst/>
        </p:spPr>
        <p:txBody>
          <a:bodyPr wrap="square" lIns="0" tIns="0" rIns="0" bIns="0" rtlCol="0" anchor="b">
            <a:noAutofit/>
          </a:bodyPr>
          <a:lstStyle/>
          <a:p>
            <a:r>
              <a:rPr lang="ru-RU" sz="4800" dirty="0">
                <a:solidFill>
                  <a:srgbClr val="14CE9F"/>
                </a:solidFill>
                <a:latin typeface="Gabriela" panose="00000500000000000000" pitchFamily="2" charset="0"/>
              </a:rPr>
              <a:t>2.	Обратите внимание на свое поведение</a:t>
            </a:r>
          </a:p>
        </p:txBody>
      </p:sp>
      <p:sp>
        <p:nvSpPr>
          <p:cNvPr id="19" name="Rectangle 18">
            <a:extLst>
              <a:ext uri="{FF2B5EF4-FFF2-40B4-BE49-F238E27FC236}">
                <a16:creationId xmlns:a16="http://schemas.microsoft.com/office/drawing/2014/main" id="{9B782310-D20E-D4AE-CCBB-23079077BCBD}"/>
              </a:ext>
            </a:extLst>
          </p:cNvPr>
          <p:cNvSpPr/>
          <p:nvPr/>
        </p:nvSpPr>
        <p:spPr>
          <a:xfrm>
            <a:off x="10658308" y="6394719"/>
            <a:ext cx="1533692" cy="91118"/>
          </a:xfrm>
          <a:prstGeom prst="rect">
            <a:avLst/>
          </a:prstGeom>
          <a:gradFill>
            <a:gsLst>
              <a:gs pos="77000">
                <a:srgbClr val="14CE9F"/>
              </a:gs>
              <a:gs pos="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
        <p:nvSpPr>
          <p:cNvPr id="4" name="TextBox 3">
            <a:extLst>
              <a:ext uri="{FF2B5EF4-FFF2-40B4-BE49-F238E27FC236}">
                <a16:creationId xmlns:a16="http://schemas.microsoft.com/office/drawing/2014/main" id="{92719E60-194B-7FFA-635A-24AD98867696}"/>
              </a:ext>
            </a:extLst>
          </p:cNvPr>
          <p:cNvSpPr txBox="1"/>
          <p:nvPr/>
        </p:nvSpPr>
        <p:spPr>
          <a:xfrm>
            <a:off x="148855" y="4925898"/>
            <a:ext cx="10366745" cy="1025922"/>
          </a:xfrm>
          <a:prstGeom prst="rect">
            <a:avLst/>
          </a:prstGeom>
          <a:noFill/>
        </p:spPr>
        <p:txBody>
          <a:bodyPr wrap="square" lIns="0" tIns="0" rIns="0" bIns="0" rtlCol="0">
            <a:spAutoFit/>
          </a:bodyPr>
          <a:lstStyle/>
          <a:p>
            <a:pPr>
              <a:lnSpc>
                <a:spcPts val="2000"/>
              </a:lnSpc>
            </a:pPr>
            <a:r>
              <a:rPr lang="ru-RU" dirty="0">
                <a:solidFill>
                  <a:srgbClr val="5D5B6F">
                    <a:alpha val="60000"/>
                  </a:srgbClr>
                </a:solidFill>
                <a:latin typeface="Montserrat Light" panose="00000400000000000000" pitchFamily="2" charset="-18"/>
              </a:rPr>
              <a:t>Ясное понимание своих истинных чувств поможет вам намного точнее определить, что с вами происходит и почему. Понимать свои чувства чрезвычайно важно, и вам, возможно, понадобится расширить словарный запас для описания различных эмоциональных состояний.</a:t>
            </a:r>
          </a:p>
        </p:txBody>
      </p:sp>
      <p:sp>
        <p:nvSpPr>
          <p:cNvPr id="7" name="TextBox 6">
            <a:extLst>
              <a:ext uri="{FF2B5EF4-FFF2-40B4-BE49-F238E27FC236}">
                <a16:creationId xmlns:a16="http://schemas.microsoft.com/office/drawing/2014/main" id="{5A792FBF-EF34-53F1-32BE-9281D959D9F0}"/>
              </a:ext>
            </a:extLst>
          </p:cNvPr>
          <p:cNvSpPr txBox="1"/>
          <p:nvPr/>
        </p:nvSpPr>
        <p:spPr>
          <a:xfrm>
            <a:off x="247166" y="3899976"/>
            <a:ext cx="10093456" cy="923330"/>
          </a:xfrm>
          <a:prstGeom prst="rect">
            <a:avLst/>
          </a:prstGeom>
          <a:noFill/>
          <a:ln>
            <a:noFill/>
          </a:ln>
          <a:effectLst/>
        </p:spPr>
        <p:txBody>
          <a:bodyPr wrap="square" lIns="0" tIns="0" rIns="0" bIns="0" rtlCol="0" anchor="b">
            <a:noAutofit/>
          </a:bodyPr>
          <a:lstStyle/>
          <a:p>
            <a:r>
              <a:rPr lang="ru-RU" sz="4800" dirty="0">
                <a:solidFill>
                  <a:srgbClr val="14CE9F"/>
                </a:solidFill>
                <a:latin typeface="Gabriela" panose="00000500000000000000" pitchFamily="2" charset="0"/>
              </a:rPr>
              <a:t>3.	Осознайте, что вы чувствуете</a:t>
            </a:r>
          </a:p>
        </p:txBody>
      </p:sp>
    </p:spTree>
    <p:extLst>
      <p:ext uri="{BB962C8B-B14F-4D97-AF65-F5344CB8AC3E}">
        <p14:creationId xmlns:p14="http://schemas.microsoft.com/office/powerpoint/2010/main" val="2292362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6" name="Object 5"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Box 4"/>
          <p:cNvSpPr txBox="1"/>
          <p:nvPr/>
        </p:nvSpPr>
        <p:spPr>
          <a:xfrm>
            <a:off x="148855" y="2040043"/>
            <a:ext cx="11414521" cy="2308324"/>
          </a:xfrm>
          <a:prstGeom prst="rect">
            <a:avLst/>
          </a:prstGeom>
          <a:noFill/>
        </p:spPr>
        <p:txBody>
          <a:bodyPr wrap="square" lIns="0" tIns="0" rIns="0" bIns="0" rtlCol="0">
            <a:spAutoFit/>
          </a:bodyPr>
          <a:lstStyle/>
          <a:p>
            <a:pPr>
              <a:lnSpc>
                <a:spcPts val="2000"/>
              </a:lnSpc>
            </a:pPr>
            <a:r>
              <a:rPr lang="ru-RU" dirty="0">
                <a:solidFill>
                  <a:srgbClr val="5D5B6F">
                    <a:alpha val="60000"/>
                  </a:srgbClr>
                </a:solidFill>
                <a:latin typeface="Montserrat Light" panose="00000400000000000000" pitchFamily="2" charset="-18"/>
              </a:rPr>
              <a:t>Первый шаг к восстановлению контроля над эмоциями - поставить под сомнение иллюзию, будто чувство, испытываемое вами в данный момент, – это единственно правильная эмоция в данных обстоятельствах. </a:t>
            </a:r>
          </a:p>
          <a:p>
            <a:pPr>
              <a:lnSpc>
                <a:spcPts val="2000"/>
              </a:lnSpc>
            </a:pPr>
            <a:endParaRPr lang="ru-RU" dirty="0">
              <a:solidFill>
                <a:srgbClr val="5D5B6F">
                  <a:alpha val="60000"/>
                </a:srgbClr>
              </a:solidFill>
              <a:latin typeface="Montserrat Light" panose="00000400000000000000" pitchFamily="2" charset="-18"/>
            </a:endParaRPr>
          </a:p>
          <a:p>
            <a:pPr>
              <a:lnSpc>
                <a:spcPts val="2000"/>
              </a:lnSpc>
            </a:pPr>
            <a:endParaRPr lang="ru-RU" dirty="0">
              <a:solidFill>
                <a:srgbClr val="5D5B6F">
                  <a:alpha val="60000"/>
                </a:srgbClr>
              </a:solidFill>
              <a:latin typeface="Montserrat Light" panose="00000400000000000000" pitchFamily="2" charset="-18"/>
            </a:endParaRPr>
          </a:p>
          <a:p>
            <a:pPr>
              <a:lnSpc>
                <a:spcPts val="2000"/>
              </a:lnSpc>
            </a:pPr>
            <a:r>
              <a:rPr lang="ru-RU" sz="2000" b="1" dirty="0">
                <a:solidFill>
                  <a:srgbClr val="5D5B6F">
                    <a:alpha val="60000"/>
                  </a:srgbClr>
                </a:solidFill>
                <a:latin typeface="Montserrat Light" panose="00000400000000000000" pitchFamily="2" charset="-18"/>
              </a:rPr>
              <a:t>Причем очень важно не путать именно факты с историями, потому что факт есть факт, его трудно оспорить или поставить под сомнение, в то время как восприятие своей истории, как факта усложняет задачу ее пересмотра.</a:t>
            </a:r>
          </a:p>
          <a:p>
            <a:pPr>
              <a:lnSpc>
                <a:spcPts val="2000"/>
              </a:lnSpc>
            </a:pPr>
            <a:endParaRPr lang="ru-RU" dirty="0">
              <a:solidFill>
                <a:srgbClr val="5D5B6F">
                  <a:alpha val="60000"/>
                </a:srgbClr>
              </a:solidFill>
              <a:latin typeface="Montserrat Light" panose="00000400000000000000" pitchFamily="2" charset="-18"/>
            </a:endParaRPr>
          </a:p>
        </p:txBody>
      </p:sp>
      <p:sp>
        <p:nvSpPr>
          <p:cNvPr id="2" name="TextBox 1">
            <a:extLst>
              <a:ext uri="{FF2B5EF4-FFF2-40B4-BE49-F238E27FC236}">
                <a16:creationId xmlns:a16="http://schemas.microsoft.com/office/drawing/2014/main" id="{65BAB0D9-F403-C383-7604-DB3ED49DE1A3}"/>
              </a:ext>
            </a:extLst>
          </p:cNvPr>
          <p:cNvSpPr txBox="1"/>
          <p:nvPr/>
        </p:nvSpPr>
        <p:spPr>
          <a:xfrm>
            <a:off x="6096000" y="-10633"/>
            <a:ext cx="6096000" cy="1118255"/>
          </a:xfrm>
          <a:prstGeom prst="rect">
            <a:avLst/>
          </a:prstGeom>
          <a:noFill/>
        </p:spPr>
        <p:txBody>
          <a:bodyPr wrap="square">
            <a:spAutoFit/>
          </a:bodyPr>
          <a:lstStyle/>
          <a:p>
            <a:pPr algn="r">
              <a:lnSpc>
                <a:spcPts val="2000"/>
              </a:lnSpc>
            </a:pPr>
            <a:r>
              <a:rPr lang="ru-RU" sz="1400" dirty="0">
                <a:solidFill>
                  <a:schemeClr val="bg1">
                    <a:lumMod val="85000"/>
                  </a:schemeClr>
                </a:solidFill>
                <a:latin typeface="Montserrat SemiBold" panose="00000700000000000000" pitchFamily="2" charset="-18"/>
              </a:rPr>
              <a:t>До начала Диалога</a:t>
            </a:r>
          </a:p>
          <a:p>
            <a:pPr algn="r">
              <a:lnSpc>
                <a:spcPts val="2000"/>
              </a:lnSpc>
            </a:pPr>
            <a:r>
              <a:rPr lang="ru-RU" sz="1400" dirty="0">
                <a:solidFill>
                  <a:schemeClr val="bg1">
                    <a:lumMod val="85000"/>
                  </a:schemeClr>
                </a:solidFill>
                <a:latin typeface="Montserrat SemiBold" panose="00000700000000000000" pitchFamily="2" charset="-18"/>
              </a:rPr>
              <a:t>1. Выйти из Тупика</a:t>
            </a:r>
          </a:p>
          <a:p>
            <a:pPr algn="r">
              <a:lnSpc>
                <a:spcPts val="2000"/>
              </a:lnSpc>
            </a:pPr>
            <a:r>
              <a:rPr lang="ru-RU" sz="1400" dirty="0">
                <a:solidFill>
                  <a:schemeClr val="bg1">
                    <a:lumMod val="85000"/>
                  </a:schemeClr>
                </a:solidFill>
                <a:latin typeface="Montserrat SemiBold" panose="00000700000000000000" pitchFamily="2" charset="-18"/>
              </a:rPr>
              <a:t>2. Начать с Сердца</a:t>
            </a:r>
          </a:p>
          <a:p>
            <a:pPr algn="r">
              <a:lnSpc>
                <a:spcPts val="2000"/>
              </a:lnSpc>
            </a:pPr>
            <a:r>
              <a:rPr lang="ru-RU" sz="1400" dirty="0">
                <a:solidFill>
                  <a:schemeClr val="bg1">
                    <a:lumMod val="85000"/>
                  </a:schemeClr>
                </a:solidFill>
                <a:latin typeface="Montserrat SemiBold" panose="00000700000000000000" pitchFamily="2" charset="-18"/>
              </a:rPr>
              <a:t>3. Управляйте историями</a:t>
            </a:r>
            <a:endParaRPr lang="en-US" sz="1400" dirty="0">
              <a:solidFill>
                <a:schemeClr val="bg1">
                  <a:lumMod val="85000"/>
                </a:schemeClr>
              </a:solidFill>
              <a:latin typeface="Montserrat SemiBold" panose="00000700000000000000" pitchFamily="2" charset="-18"/>
            </a:endParaRPr>
          </a:p>
        </p:txBody>
      </p:sp>
      <p:sp>
        <p:nvSpPr>
          <p:cNvPr id="9" name="TextBox 8">
            <a:extLst>
              <a:ext uri="{FF2B5EF4-FFF2-40B4-BE49-F238E27FC236}">
                <a16:creationId xmlns:a16="http://schemas.microsoft.com/office/drawing/2014/main" id="{73C15643-CDE2-4C57-5188-749B95DB99E2}"/>
              </a:ext>
            </a:extLst>
          </p:cNvPr>
          <p:cNvSpPr txBox="1"/>
          <p:nvPr/>
        </p:nvSpPr>
        <p:spPr>
          <a:xfrm>
            <a:off x="247166" y="645957"/>
            <a:ext cx="9207795" cy="923330"/>
          </a:xfrm>
          <a:prstGeom prst="rect">
            <a:avLst/>
          </a:prstGeom>
          <a:noFill/>
          <a:ln>
            <a:noFill/>
          </a:ln>
          <a:effectLst/>
        </p:spPr>
        <p:txBody>
          <a:bodyPr wrap="square" lIns="0" tIns="0" rIns="0" bIns="0" rtlCol="0" anchor="b">
            <a:noAutofit/>
          </a:bodyPr>
          <a:lstStyle/>
          <a:p>
            <a:r>
              <a:rPr lang="ru-RU" sz="4800" dirty="0">
                <a:solidFill>
                  <a:srgbClr val="14CE9F"/>
                </a:solidFill>
                <a:latin typeface="Gabriela" panose="00000500000000000000" pitchFamily="2" charset="0"/>
              </a:rPr>
              <a:t>4.  Проанализируйте свои истории</a:t>
            </a:r>
          </a:p>
        </p:txBody>
      </p:sp>
      <p:sp>
        <p:nvSpPr>
          <p:cNvPr id="19" name="Rectangle 18">
            <a:extLst>
              <a:ext uri="{FF2B5EF4-FFF2-40B4-BE49-F238E27FC236}">
                <a16:creationId xmlns:a16="http://schemas.microsoft.com/office/drawing/2014/main" id="{9B782310-D20E-D4AE-CCBB-23079077BCBD}"/>
              </a:ext>
            </a:extLst>
          </p:cNvPr>
          <p:cNvSpPr/>
          <p:nvPr/>
        </p:nvSpPr>
        <p:spPr>
          <a:xfrm>
            <a:off x="10658308" y="6394719"/>
            <a:ext cx="1533692" cy="91118"/>
          </a:xfrm>
          <a:prstGeom prst="rect">
            <a:avLst/>
          </a:prstGeom>
          <a:gradFill>
            <a:gsLst>
              <a:gs pos="77000">
                <a:srgbClr val="14CE9F"/>
              </a:gs>
              <a:gs pos="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Tree>
    <p:extLst>
      <p:ext uri="{BB962C8B-B14F-4D97-AF65-F5344CB8AC3E}">
        <p14:creationId xmlns:p14="http://schemas.microsoft.com/office/powerpoint/2010/main" val="1525620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6" name="Object 5"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Box 4"/>
          <p:cNvSpPr txBox="1"/>
          <p:nvPr/>
        </p:nvSpPr>
        <p:spPr>
          <a:xfrm>
            <a:off x="148855" y="1848132"/>
            <a:ext cx="11414521" cy="3554819"/>
          </a:xfrm>
          <a:prstGeom prst="rect">
            <a:avLst/>
          </a:prstGeom>
          <a:noFill/>
        </p:spPr>
        <p:txBody>
          <a:bodyPr wrap="square" lIns="0" tIns="0" rIns="0" bIns="0" rtlCol="0">
            <a:spAutoFit/>
          </a:bodyPr>
          <a:lstStyle/>
          <a:p>
            <a:pPr>
              <a:lnSpc>
                <a:spcPts val="2000"/>
              </a:lnSpc>
            </a:pPr>
            <a:r>
              <a:rPr lang="ru-RU" dirty="0">
                <a:solidFill>
                  <a:srgbClr val="5D5B6F">
                    <a:alpha val="60000"/>
                  </a:srgbClr>
                </a:solidFill>
                <a:latin typeface="Montserrat Light" panose="00000400000000000000" pitchFamily="2" charset="-18"/>
              </a:rPr>
              <a:t>Чтобы отделить факты от истории, </a:t>
            </a:r>
            <a:r>
              <a:rPr lang="ru-RU" b="1" dirty="0">
                <a:solidFill>
                  <a:srgbClr val="5D5B6F">
                    <a:alpha val="60000"/>
                  </a:srgbClr>
                </a:solidFill>
                <a:latin typeface="Montserrat Light" panose="00000400000000000000" pitchFamily="2" charset="-18"/>
              </a:rPr>
              <a:t>вернитесь к подлинному источнику своих чувств – к тому что произошло.</a:t>
            </a:r>
            <a:r>
              <a:rPr lang="ru-RU" dirty="0">
                <a:solidFill>
                  <a:srgbClr val="5D5B6F">
                    <a:alpha val="60000"/>
                  </a:srgbClr>
                </a:solidFill>
                <a:latin typeface="Montserrat Light" panose="00000400000000000000" pitchFamily="2" charset="-18"/>
              </a:rPr>
              <a:t> </a:t>
            </a:r>
            <a:r>
              <a:rPr lang="ru-RU" b="1" dirty="0">
                <a:solidFill>
                  <a:srgbClr val="5D5B6F">
                    <a:alpha val="60000"/>
                  </a:srgbClr>
                </a:solidFill>
                <a:latin typeface="Montserrat Light" panose="00000400000000000000" pitchFamily="2" charset="-18"/>
              </a:rPr>
              <a:t>Проверьте себя с помощью простого критерия: можно ли увидеть или услышать то, что вы назвали фактом? </a:t>
            </a:r>
          </a:p>
          <a:p>
            <a:pPr>
              <a:lnSpc>
                <a:spcPts val="2000"/>
              </a:lnSpc>
            </a:pPr>
            <a:endParaRPr lang="ru-RU" dirty="0">
              <a:solidFill>
                <a:srgbClr val="5D5B6F">
                  <a:alpha val="60000"/>
                </a:srgbClr>
              </a:solidFill>
              <a:latin typeface="Montserrat Light" panose="00000400000000000000" pitchFamily="2" charset="-18"/>
            </a:endParaRPr>
          </a:p>
          <a:p>
            <a:pPr>
              <a:lnSpc>
                <a:spcPts val="2000"/>
              </a:lnSpc>
            </a:pPr>
            <a:endParaRPr lang="ru-RU" dirty="0">
              <a:solidFill>
                <a:srgbClr val="5D5B6F">
                  <a:alpha val="60000"/>
                </a:srgbClr>
              </a:solidFill>
              <a:latin typeface="Montserrat Light" panose="00000400000000000000" pitchFamily="2" charset="-18"/>
            </a:endParaRPr>
          </a:p>
          <a:p>
            <a:pPr>
              <a:lnSpc>
                <a:spcPts val="2000"/>
              </a:lnSpc>
            </a:pPr>
            <a:r>
              <a:rPr lang="ru-RU" b="1" dirty="0">
                <a:solidFill>
                  <a:srgbClr val="5D5B6F">
                    <a:alpha val="60000"/>
                  </a:srgbClr>
                </a:solidFill>
                <a:latin typeface="Montserrat Light" panose="00000400000000000000" pitchFamily="2" charset="-18"/>
              </a:rPr>
              <a:t>Еще один </a:t>
            </a:r>
            <a:r>
              <a:rPr lang="ru-RU" b="1" dirty="0" err="1">
                <a:solidFill>
                  <a:srgbClr val="5D5B6F">
                    <a:alpha val="60000"/>
                  </a:srgbClr>
                </a:solidFill>
                <a:latin typeface="Montserrat Light" panose="00000400000000000000" pitchFamily="2" charset="-18"/>
              </a:rPr>
              <a:t>лайфхак</a:t>
            </a:r>
            <a:r>
              <a:rPr lang="ru-RU" b="1" dirty="0">
                <a:solidFill>
                  <a:srgbClr val="5D5B6F">
                    <a:alpha val="60000"/>
                  </a:srgbClr>
                </a:solidFill>
                <a:latin typeface="Montserrat Light" panose="00000400000000000000" pitchFamily="2" charset="-18"/>
              </a:rPr>
              <a:t>, как распознать историю и факт — это проследить за сильными оценочными выражениями, например, такими как:</a:t>
            </a:r>
          </a:p>
          <a:p>
            <a:pPr>
              <a:lnSpc>
                <a:spcPts val="2000"/>
              </a:lnSpc>
            </a:pPr>
            <a:endParaRPr lang="ru-RU" b="1" dirty="0">
              <a:solidFill>
                <a:srgbClr val="5D5B6F">
                  <a:alpha val="60000"/>
                </a:srgbClr>
              </a:solidFill>
              <a:latin typeface="Montserrat Light" panose="00000400000000000000" pitchFamily="2" charset="-18"/>
            </a:endParaRPr>
          </a:p>
          <a:p>
            <a:pPr marL="285750" indent="-285750">
              <a:lnSpc>
                <a:spcPct val="150000"/>
              </a:lnSpc>
              <a:buFont typeface="Wingdings" panose="05000000000000000000" pitchFamily="2" charset="2"/>
              <a:buChar char="q"/>
            </a:pPr>
            <a:r>
              <a:rPr lang="ru-RU" dirty="0">
                <a:solidFill>
                  <a:srgbClr val="5D5B6F">
                    <a:alpha val="60000"/>
                  </a:srgbClr>
                </a:solidFill>
                <a:latin typeface="Montserrat Light" panose="00000400000000000000" pitchFamily="2" charset="-18"/>
              </a:rPr>
              <a:t>«посмотрел со злостью» (по факту – «прищурил глаза»)</a:t>
            </a:r>
          </a:p>
          <a:p>
            <a:pPr marL="285750" indent="-285750">
              <a:lnSpc>
                <a:spcPct val="150000"/>
              </a:lnSpc>
              <a:buFont typeface="Wingdings" panose="05000000000000000000" pitchFamily="2" charset="2"/>
              <a:buChar char="q"/>
            </a:pPr>
            <a:r>
              <a:rPr lang="ru-RU" dirty="0">
                <a:solidFill>
                  <a:srgbClr val="5D5B6F">
                    <a:alpha val="60000"/>
                  </a:srgbClr>
                </a:solidFill>
                <a:latin typeface="Montserrat Light" panose="00000400000000000000" pitchFamily="2" charset="-18"/>
              </a:rPr>
              <a:t>«выказывает полное недоверие» (по факту – «задает вопрос»)</a:t>
            </a:r>
          </a:p>
          <a:p>
            <a:pPr marL="285750" indent="-285750">
              <a:lnSpc>
                <a:spcPct val="150000"/>
              </a:lnSpc>
              <a:buFont typeface="Wingdings" panose="05000000000000000000" pitchFamily="2" charset="2"/>
              <a:buChar char="q"/>
            </a:pPr>
            <a:r>
              <a:rPr lang="ru-RU" dirty="0">
                <a:solidFill>
                  <a:srgbClr val="5D5B6F">
                    <a:alpha val="60000"/>
                  </a:srgbClr>
                </a:solidFill>
                <a:latin typeface="Montserrat Light" panose="00000400000000000000" pitchFamily="2" charset="-18"/>
              </a:rPr>
              <a:t>и </a:t>
            </a:r>
            <a:r>
              <a:rPr lang="ru-RU" dirty="0" err="1">
                <a:solidFill>
                  <a:srgbClr val="5D5B6F">
                    <a:alpha val="60000"/>
                  </a:srgbClr>
                </a:solidFill>
                <a:latin typeface="Montserrat Light" panose="00000400000000000000" pitchFamily="2" charset="-18"/>
              </a:rPr>
              <a:t>тд</a:t>
            </a:r>
            <a:r>
              <a:rPr lang="ru-RU" dirty="0">
                <a:solidFill>
                  <a:srgbClr val="5D5B6F">
                    <a:alpha val="60000"/>
                  </a:srgbClr>
                </a:solidFill>
                <a:latin typeface="Montserrat Light" panose="00000400000000000000" pitchFamily="2" charset="-18"/>
              </a:rPr>
              <a:t>.</a:t>
            </a:r>
          </a:p>
          <a:p>
            <a:pPr>
              <a:lnSpc>
                <a:spcPts val="2000"/>
              </a:lnSpc>
            </a:pPr>
            <a:endParaRPr lang="ru-RU" dirty="0">
              <a:solidFill>
                <a:srgbClr val="5D5B6F">
                  <a:alpha val="60000"/>
                </a:srgbClr>
              </a:solidFill>
              <a:latin typeface="Montserrat Light" panose="00000400000000000000" pitchFamily="2" charset="-18"/>
            </a:endParaRPr>
          </a:p>
        </p:txBody>
      </p:sp>
      <p:sp>
        <p:nvSpPr>
          <p:cNvPr id="2" name="TextBox 1">
            <a:extLst>
              <a:ext uri="{FF2B5EF4-FFF2-40B4-BE49-F238E27FC236}">
                <a16:creationId xmlns:a16="http://schemas.microsoft.com/office/drawing/2014/main" id="{65BAB0D9-F403-C383-7604-DB3ED49DE1A3}"/>
              </a:ext>
            </a:extLst>
          </p:cNvPr>
          <p:cNvSpPr txBox="1"/>
          <p:nvPr/>
        </p:nvSpPr>
        <p:spPr>
          <a:xfrm>
            <a:off x="6096000" y="-10633"/>
            <a:ext cx="6096000" cy="1118255"/>
          </a:xfrm>
          <a:prstGeom prst="rect">
            <a:avLst/>
          </a:prstGeom>
          <a:noFill/>
        </p:spPr>
        <p:txBody>
          <a:bodyPr wrap="square">
            <a:spAutoFit/>
          </a:bodyPr>
          <a:lstStyle/>
          <a:p>
            <a:pPr algn="r">
              <a:lnSpc>
                <a:spcPts val="2000"/>
              </a:lnSpc>
            </a:pPr>
            <a:r>
              <a:rPr lang="ru-RU" sz="1400" dirty="0">
                <a:solidFill>
                  <a:schemeClr val="bg1">
                    <a:lumMod val="85000"/>
                  </a:schemeClr>
                </a:solidFill>
                <a:latin typeface="Montserrat SemiBold" panose="00000700000000000000" pitchFamily="2" charset="-18"/>
              </a:rPr>
              <a:t>До начала Диалога</a:t>
            </a:r>
          </a:p>
          <a:p>
            <a:pPr algn="r">
              <a:lnSpc>
                <a:spcPts val="2000"/>
              </a:lnSpc>
            </a:pPr>
            <a:r>
              <a:rPr lang="ru-RU" sz="1400" dirty="0">
                <a:solidFill>
                  <a:schemeClr val="bg1">
                    <a:lumMod val="85000"/>
                  </a:schemeClr>
                </a:solidFill>
                <a:latin typeface="Montserrat SemiBold" panose="00000700000000000000" pitchFamily="2" charset="-18"/>
              </a:rPr>
              <a:t>1. Выйти из Тупика</a:t>
            </a:r>
          </a:p>
          <a:p>
            <a:pPr algn="r">
              <a:lnSpc>
                <a:spcPts val="2000"/>
              </a:lnSpc>
            </a:pPr>
            <a:r>
              <a:rPr lang="ru-RU" sz="1400" dirty="0">
                <a:solidFill>
                  <a:schemeClr val="bg1">
                    <a:lumMod val="85000"/>
                  </a:schemeClr>
                </a:solidFill>
                <a:latin typeface="Montserrat SemiBold" panose="00000700000000000000" pitchFamily="2" charset="-18"/>
              </a:rPr>
              <a:t>2. Начать с Сердца</a:t>
            </a:r>
          </a:p>
          <a:p>
            <a:pPr algn="r">
              <a:lnSpc>
                <a:spcPts val="2000"/>
              </a:lnSpc>
            </a:pPr>
            <a:r>
              <a:rPr lang="ru-RU" sz="1400" dirty="0">
                <a:solidFill>
                  <a:schemeClr val="bg1">
                    <a:lumMod val="85000"/>
                  </a:schemeClr>
                </a:solidFill>
                <a:latin typeface="Montserrat SemiBold" panose="00000700000000000000" pitchFamily="2" charset="-18"/>
              </a:rPr>
              <a:t>3. Управляйте историями</a:t>
            </a:r>
            <a:endParaRPr lang="en-US" sz="1400" dirty="0">
              <a:solidFill>
                <a:schemeClr val="bg1">
                  <a:lumMod val="85000"/>
                </a:schemeClr>
              </a:solidFill>
              <a:latin typeface="Montserrat SemiBold" panose="00000700000000000000" pitchFamily="2" charset="-18"/>
            </a:endParaRPr>
          </a:p>
        </p:txBody>
      </p:sp>
      <p:sp>
        <p:nvSpPr>
          <p:cNvPr id="9" name="TextBox 8">
            <a:extLst>
              <a:ext uri="{FF2B5EF4-FFF2-40B4-BE49-F238E27FC236}">
                <a16:creationId xmlns:a16="http://schemas.microsoft.com/office/drawing/2014/main" id="{73C15643-CDE2-4C57-5188-749B95DB99E2}"/>
              </a:ext>
            </a:extLst>
          </p:cNvPr>
          <p:cNvSpPr txBox="1"/>
          <p:nvPr/>
        </p:nvSpPr>
        <p:spPr>
          <a:xfrm>
            <a:off x="257799" y="284450"/>
            <a:ext cx="9207795" cy="923330"/>
          </a:xfrm>
          <a:prstGeom prst="rect">
            <a:avLst/>
          </a:prstGeom>
          <a:noFill/>
          <a:ln>
            <a:noFill/>
          </a:ln>
          <a:effectLst/>
        </p:spPr>
        <p:txBody>
          <a:bodyPr wrap="square" lIns="0" tIns="0" rIns="0" bIns="0" rtlCol="0" anchor="b">
            <a:noAutofit/>
          </a:bodyPr>
          <a:lstStyle/>
          <a:p>
            <a:r>
              <a:rPr lang="ru-RU" sz="4800" dirty="0">
                <a:solidFill>
                  <a:srgbClr val="14CE9F"/>
                </a:solidFill>
                <a:latin typeface="Gabriela" panose="00000500000000000000" pitchFamily="2" charset="0"/>
              </a:rPr>
              <a:t>5. Вернитесь к фактам</a:t>
            </a:r>
          </a:p>
        </p:txBody>
      </p:sp>
      <p:sp>
        <p:nvSpPr>
          <p:cNvPr id="19" name="Rectangle 18">
            <a:extLst>
              <a:ext uri="{FF2B5EF4-FFF2-40B4-BE49-F238E27FC236}">
                <a16:creationId xmlns:a16="http://schemas.microsoft.com/office/drawing/2014/main" id="{9B782310-D20E-D4AE-CCBB-23079077BCBD}"/>
              </a:ext>
            </a:extLst>
          </p:cNvPr>
          <p:cNvSpPr/>
          <p:nvPr/>
        </p:nvSpPr>
        <p:spPr>
          <a:xfrm>
            <a:off x="10658308" y="6394719"/>
            <a:ext cx="1533692" cy="91118"/>
          </a:xfrm>
          <a:prstGeom prst="rect">
            <a:avLst/>
          </a:prstGeom>
          <a:gradFill>
            <a:gsLst>
              <a:gs pos="77000">
                <a:srgbClr val="14CE9F"/>
              </a:gs>
              <a:gs pos="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Tree>
    <p:extLst>
      <p:ext uri="{BB962C8B-B14F-4D97-AF65-F5344CB8AC3E}">
        <p14:creationId xmlns:p14="http://schemas.microsoft.com/office/powerpoint/2010/main" val="2606514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6" name="Object 5"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2" name="Rectangle 11"/>
          <p:cNvSpPr/>
          <p:nvPr/>
        </p:nvSpPr>
        <p:spPr>
          <a:xfrm>
            <a:off x="658813" y="2392247"/>
            <a:ext cx="11095037" cy="4465753"/>
          </a:xfrm>
          <a:prstGeom prst="rect">
            <a:avLst/>
          </a:prstGeom>
          <a:gradFill flip="none" rotWithShape="1">
            <a:gsLst>
              <a:gs pos="0">
                <a:srgbClr val="F6F6F9">
                  <a:alpha val="0"/>
                </a:srgbClr>
              </a:gs>
              <a:gs pos="62000">
                <a:srgbClr val="F6F6F9"/>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0" y="3588327"/>
            <a:ext cx="11531600" cy="330018"/>
          </a:xfrm>
          <a:prstGeom prst="rect">
            <a:avLst/>
          </a:prstGeom>
          <a:solidFill>
            <a:srgbClr val="14CE9F">
              <a:alpha val="3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pPr marL="269875"/>
            <a:endParaRPr lang="en-US" dirty="0">
              <a:solidFill>
                <a:srgbClr val="DDF9B8"/>
              </a:solidFill>
              <a:latin typeface="Montserrat Medium" panose="00000600000000000000" pitchFamily="2" charset="-18"/>
            </a:endParaRPr>
          </a:p>
        </p:txBody>
      </p:sp>
      <p:sp>
        <p:nvSpPr>
          <p:cNvPr id="24" name="Rectangle 23"/>
          <p:cNvSpPr/>
          <p:nvPr/>
        </p:nvSpPr>
        <p:spPr>
          <a:xfrm>
            <a:off x="6075949" y="3601057"/>
            <a:ext cx="2979632" cy="3334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r>
              <a:rPr lang="ru-RU" sz="1400" dirty="0">
                <a:solidFill>
                  <a:srgbClr val="14CE9F"/>
                </a:solidFill>
                <a:latin typeface="Montserrat Medium" panose="00000600000000000000" pitchFamily="2" charset="-18"/>
              </a:rPr>
              <a:t>«Злодея»</a:t>
            </a:r>
            <a:endParaRPr lang="en-US" sz="1400" dirty="0">
              <a:solidFill>
                <a:srgbClr val="14CE9F"/>
              </a:solidFill>
              <a:latin typeface="Montserrat Medium" panose="00000600000000000000" pitchFamily="2" charset="-18"/>
            </a:endParaRPr>
          </a:p>
        </p:txBody>
      </p:sp>
      <p:sp>
        <p:nvSpPr>
          <p:cNvPr id="25" name="Rectangle 24"/>
          <p:cNvSpPr/>
          <p:nvPr/>
        </p:nvSpPr>
        <p:spPr>
          <a:xfrm>
            <a:off x="9643366" y="3601057"/>
            <a:ext cx="2033010" cy="3334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r>
              <a:rPr lang="ru-RU" sz="1300" dirty="0">
                <a:solidFill>
                  <a:srgbClr val="14CE9F"/>
                </a:solidFill>
                <a:latin typeface="Montserrat Medium" panose="00000600000000000000" pitchFamily="2" charset="-18"/>
              </a:rPr>
              <a:t>«Беспомощного»</a:t>
            </a:r>
            <a:endParaRPr lang="en-US" sz="1300" dirty="0">
              <a:solidFill>
                <a:srgbClr val="14CE9F"/>
              </a:solidFill>
              <a:latin typeface="Montserrat Medium" panose="00000600000000000000" pitchFamily="2" charset="-18"/>
            </a:endParaRPr>
          </a:p>
        </p:txBody>
      </p:sp>
      <p:sp>
        <p:nvSpPr>
          <p:cNvPr id="19" name="Rectangle 18"/>
          <p:cNvSpPr/>
          <p:nvPr/>
        </p:nvSpPr>
        <p:spPr>
          <a:xfrm>
            <a:off x="2420223" y="3601057"/>
            <a:ext cx="2979632" cy="3334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r>
              <a:rPr lang="ru-RU" sz="1400" dirty="0">
                <a:solidFill>
                  <a:srgbClr val="14CE9F"/>
                </a:solidFill>
                <a:latin typeface="Montserrat Medium" panose="00000600000000000000" pitchFamily="2" charset="-18"/>
              </a:rPr>
              <a:t>«Жертвы»</a:t>
            </a:r>
            <a:endParaRPr lang="en-US" sz="1400" dirty="0">
              <a:solidFill>
                <a:srgbClr val="14CE9F"/>
              </a:solidFill>
              <a:latin typeface="Montserrat Medium" panose="00000600000000000000" pitchFamily="2" charset="-18"/>
            </a:endParaRPr>
          </a:p>
        </p:txBody>
      </p:sp>
      <p:sp>
        <p:nvSpPr>
          <p:cNvPr id="17" name="Oval 16"/>
          <p:cNvSpPr/>
          <p:nvPr/>
        </p:nvSpPr>
        <p:spPr>
          <a:xfrm>
            <a:off x="7962436" y="1551775"/>
            <a:ext cx="2417266" cy="2417266"/>
          </a:xfrm>
          <a:prstGeom prst="ellipse">
            <a:avLst/>
          </a:prstGeom>
          <a:noFill/>
          <a:ln w="60325">
            <a:solidFill>
              <a:srgbClr val="14C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p:cNvSpPr txBox="1"/>
          <p:nvPr/>
        </p:nvSpPr>
        <p:spPr>
          <a:xfrm>
            <a:off x="474081" y="4175233"/>
            <a:ext cx="3155655" cy="2288575"/>
          </a:xfrm>
          <a:prstGeom prst="rect">
            <a:avLst/>
          </a:prstGeom>
          <a:noFill/>
        </p:spPr>
        <p:txBody>
          <a:bodyPr wrap="square" lIns="0" tIns="0" rIns="0" bIns="0" rtlCol="0">
            <a:spAutoFit/>
          </a:bodyPr>
          <a:lstStyle/>
          <a:p>
            <a:pPr>
              <a:lnSpc>
                <a:spcPts val="2000"/>
              </a:lnSpc>
            </a:pPr>
            <a:r>
              <a:rPr lang="ru-RU" sz="1400" dirty="0">
                <a:solidFill>
                  <a:srgbClr val="5D5B6F">
                    <a:alpha val="60000"/>
                  </a:srgbClr>
                </a:solidFill>
                <a:latin typeface="Montserrat Light" panose="00000400000000000000" pitchFamily="2" charset="-18"/>
              </a:rPr>
              <a:t>Рассказывая историю Жертвы в ходе трудного диалога, вы намеренно игнорируете свою роль в существующей проблеме. История преподносится так, чтобы вам удалось ловко скрыть все, что вы сделали (или не сделали), внося, таким образом, свой вклад в проблему.</a:t>
            </a:r>
            <a:endParaRPr lang="en-US" sz="1100" dirty="0">
              <a:solidFill>
                <a:srgbClr val="5D5B6F">
                  <a:alpha val="60000"/>
                </a:srgbClr>
              </a:solidFill>
              <a:latin typeface="Montserrat Light" panose="00000400000000000000" pitchFamily="2" charset="-18"/>
            </a:endParaRPr>
          </a:p>
        </p:txBody>
      </p:sp>
      <p:sp>
        <p:nvSpPr>
          <p:cNvPr id="4" name="Title 3"/>
          <p:cNvSpPr>
            <a:spLocks noGrp="1"/>
          </p:cNvSpPr>
          <p:nvPr>
            <p:ph type="title"/>
          </p:nvPr>
        </p:nvSpPr>
        <p:spPr>
          <a:xfrm>
            <a:off x="199694" y="481386"/>
            <a:ext cx="8091377" cy="917291"/>
          </a:xfrm>
          <a:noFill/>
          <a:ln>
            <a:noFill/>
          </a:ln>
          <a:effectLst/>
        </p:spPr>
        <p:txBody>
          <a:bodyPr wrap="square" lIns="0" tIns="0" rIns="0" bIns="0" rtlCol="0" anchor="b">
            <a:noAutofit/>
          </a:bodyPr>
          <a:lstStyle/>
          <a:p>
            <a:pPr algn="l"/>
            <a:r>
              <a:rPr lang="ru-RU" sz="4800" dirty="0">
                <a:solidFill>
                  <a:srgbClr val="14CE9F"/>
                </a:solidFill>
                <a:latin typeface="Gabriela" panose="00000500000000000000" pitchFamily="2" charset="0"/>
                <a:ea typeface="+mn-ea"/>
                <a:cs typeface="+mn-cs"/>
              </a:rPr>
              <a:t>6.	Распознайте три «Разумные» истории </a:t>
            </a:r>
            <a:endParaRPr lang="en-US" sz="4800" dirty="0">
              <a:solidFill>
                <a:srgbClr val="14CE9F"/>
              </a:solidFill>
              <a:latin typeface="Gabriela" panose="00000500000000000000" pitchFamily="2" charset="0"/>
              <a:ea typeface="+mn-ea"/>
              <a:cs typeface="+mn-cs"/>
            </a:endParaRPr>
          </a:p>
        </p:txBody>
      </p:sp>
      <p:sp>
        <p:nvSpPr>
          <p:cNvPr id="44" name="Oval 43"/>
          <p:cNvSpPr/>
          <p:nvPr/>
        </p:nvSpPr>
        <p:spPr>
          <a:xfrm>
            <a:off x="4327332" y="1551763"/>
            <a:ext cx="2417266" cy="2417266"/>
          </a:xfrm>
          <a:prstGeom prst="ellipse">
            <a:avLst/>
          </a:prstGeom>
          <a:noFill/>
          <a:ln w="60325">
            <a:solidFill>
              <a:srgbClr val="14C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Oval 44"/>
          <p:cNvSpPr/>
          <p:nvPr/>
        </p:nvSpPr>
        <p:spPr>
          <a:xfrm>
            <a:off x="654475" y="1552011"/>
            <a:ext cx="2417266" cy="2417266"/>
          </a:xfrm>
          <a:prstGeom prst="ellipse">
            <a:avLst/>
          </a:prstGeom>
          <a:noFill/>
          <a:ln w="60325">
            <a:solidFill>
              <a:srgbClr val="14C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51364527-B8AC-D2D7-B21D-B33816D4B5A6}"/>
              </a:ext>
            </a:extLst>
          </p:cNvPr>
          <p:cNvSpPr txBox="1"/>
          <p:nvPr/>
        </p:nvSpPr>
        <p:spPr>
          <a:xfrm>
            <a:off x="5896306" y="0"/>
            <a:ext cx="6096000" cy="1118255"/>
          </a:xfrm>
          <a:prstGeom prst="rect">
            <a:avLst/>
          </a:prstGeom>
          <a:noFill/>
        </p:spPr>
        <p:txBody>
          <a:bodyPr wrap="square">
            <a:spAutoFit/>
          </a:bodyPr>
          <a:lstStyle/>
          <a:p>
            <a:pPr algn="r">
              <a:lnSpc>
                <a:spcPts val="2000"/>
              </a:lnSpc>
            </a:pPr>
            <a:r>
              <a:rPr lang="ru-RU" sz="1800" dirty="0">
                <a:solidFill>
                  <a:schemeClr val="bg1">
                    <a:lumMod val="85000"/>
                  </a:schemeClr>
                </a:solidFill>
                <a:latin typeface="Montserrat SemiBold" panose="00000700000000000000" pitchFamily="2" charset="-18"/>
              </a:rPr>
              <a:t>До начала Диалога</a:t>
            </a:r>
          </a:p>
          <a:p>
            <a:pPr algn="r">
              <a:lnSpc>
                <a:spcPts val="2000"/>
              </a:lnSpc>
            </a:pPr>
            <a:r>
              <a:rPr lang="ru-RU" sz="1800" dirty="0">
                <a:solidFill>
                  <a:schemeClr val="bg1">
                    <a:lumMod val="85000"/>
                  </a:schemeClr>
                </a:solidFill>
                <a:latin typeface="Montserrat SemiBold" panose="00000700000000000000" pitchFamily="2" charset="-18"/>
              </a:rPr>
              <a:t>1. Выйти из Тупика</a:t>
            </a:r>
          </a:p>
          <a:p>
            <a:pPr algn="r">
              <a:lnSpc>
                <a:spcPts val="2000"/>
              </a:lnSpc>
            </a:pPr>
            <a:r>
              <a:rPr lang="ru-RU" sz="1800" dirty="0">
                <a:solidFill>
                  <a:schemeClr val="bg1">
                    <a:lumMod val="85000"/>
                  </a:schemeClr>
                </a:solidFill>
                <a:latin typeface="Montserrat SemiBold" panose="00000700000000000000" pitchFamily="2" charset="-18"/>
              </a:rPr>
              <a:t>2. Начать с Сердца</a:t>
            </a:r>
          </a:p>
          <a:p>
            <a:pPr algn="r">
              <a:lnSpc>
                <a:spcPts val="2000"/>
              </a:lnSpc>
            </a:pPr>
            <a:r>
              <a:rPr lang="ru-RU" sz="1800" dirty="0">
                <a:solidFill>
                  <a:schemeClr val="bg1">
                    <a:lumMod val="85000"/>
                  </a:schemeClr>
                </a:solidFill>
                <a:latin typeface="Montserrat SemiBold" panose="00000700000000000000" pitchFamily="2" charset="-18"/>
              </a:rPr>
              <a:t>3. Управляйте историями</a:t>
            </a:r>
            <a:endParaRPr lang="en-US" sz="1800" dirty="0">
              <a:solidFill>
                <a:schemeClr val="bg1">
                  <a:lumMod val="85000"/>
                </a:schemeClr>
              </a:solidFill>
              <a:latin typeface="Montserrat SemiBold" panose="00000700000000000000" pitchFamily="2" charset="-18"/>
            </a:endParaRPr>
          </a:p>
        </p:txBody>
      </p:sp>
      <p:sp>
        <p:nvSpPr>
          <p:cNvPr id="2" name="TextBox 1">
            <a:extLst>
              <a:ext uri="{FF2B5EF4-FFF2-40B4-BE49-F238E27FC236}">
                <a16:creationId xmlns:a16="http://schemas.microsoft.com/office/drawing/2014/main" id="{54E918A3-4603-4193-FDF5-CFC7ECE13CCD}"/>
              </a:ext>
            </a:extLst>
          </p:cNvPr>
          <p:cNvSpPr txBox="1"/>
          <p:nvPr/>
        </p:nvSpPr>
        <p:spPr>
          <a:xfrm>
            <a:off x="4093313" y="4176289"/>
            <a:ext cx="3155655" cy="2032095"/>
          </a:xfrm>
          <a:prstGeom prst="rect">
            <a:avLst/>
          </a:prstGeom>
          <a:noFill/>
        </p:spPr>
        <p:txBody>
          <a:bodyPr wrap="square" lIns="0" tIns="0" rIns="0" bIns="0" rtlCol="0">
            <a:spAutoFit/>
          </a:bodyPr>
          <a:lstStyle/>
          <a:p>
            <a:pPr>
              <a:lnSpc>
                <a:spcPts val="2000"/>
              </a:lnSpc>
            </a:pPr>
            <a:r>
              <a:rPr lang="ru-RU" sz="1400" dirty="0">
                <a:solidFill>
                  <a:srgbClr val="5D5B6F">
                    <a:alpha val="60000"/>
                  </a:srgbClr>
                </a:solidFill>
                <a:latin typeface="Montserrat Light" panose="00000400000000000000" pitchFamily="2" charset="-18"/>
              </a:rPr>
              <a:t>Придумывая недобрые сказки, мы превращаем нормальных, приличных людей в злодеев. Если в историях Жертвы преувеличивается собственная невиновность, то в историях Злодея раздувается степень вины или глупости других людей.</a:t>
            </a:r>
            <a:endParaRPr lang="en-US" sz="1100" dirty="0">
              <a:solidFill>
                <a:srgbClr val="5D5B6F">
                  <a:alpha val="60000"/>
                </a:srgbClr>
              </a:solidFill>
              <a:latin typeface="Montserrat Light" panose="00000400000000000000" pitchFamily="2" charset="-18"/>
            </a:endParaRPr>
          </a:p>
        </p:txBody>
      </p:sp>
      <p:sp>
        <p:nvSpPr>
          <p:cNvPr id="3" name="TextBox 2">
            <a:extLst>
              <a:ext uri="{FF2B5EF4-FFF2-40B4-BE49-F238E27FC236}">
                <a16:creationId xmlns:a16="http://schemas.microsoft.com/office/drawing/2014/main" id="{2FA6159E-CFC3-F12C-B6E4-2CB78645D8F4}"/>
              </a:ext>
            </a:extLst>
          </p:cNvPr>
          <p:cNvSpPr txBox="1"/>
          <p:nvPr/>
        </p:nvSpPr>
        <p:spPr>
          <a:xfrm>
            <a:off x="7708605" y="4127834"/>
            <a:ext cx="4283701" cy="2545056"/>
          </a:xfrm>
          <a:prstGeom prst="rect">
            <a:avLst/>
          </a:prstGeom>
          <a:noFill/>
        </p:spPr>
        <p:txBody>
          <a:bodyPr wrap="square" lIns="0" tIns="0" rIns="0" bIns="0" rtlCol="0">
            <a:spAutoFit/>
          </a:bodyPr>
          <a:lstStyle/>
          <a:p>
            <a:pPr>
              <a:lnSpc>
                <a:spcPts val="2000"/>
              </a:lnSpc>
            </a:pPr>
            <a:r>
              <a:rPr lang="ru-RU" sz="1400" dirty="0">
                <a:solidFill>
                  <a:srgbClr val="5D5B6F">
                    <a:alpha val="60000"/>
                  </a:srgbClr>
                </a:solidFill>
                <a:latin typeface="Montserrat Light" panose="00000400000000000000" pitchFamily="2" charset="-18"/>
              </a:rPr>
              <a:t>В этом случае мы изображаем себя бессильными людьми, не имеющими возможности действовать конструктивно. В историях Жертвы и Злодея отражается ретроспективный взгляд на события; в них объясняется, почему мы оказались в данной ситуации. Истории Беспомощного ориентированы в будущее; они поясняют, почему мы ничего не сможем сделать, чтобы изменить существующее положение вещей.</a:t>
            </a:r>
            <a:endParaRPr lang="en-US" sz="1100" dirty="0">
              <a:solidFill>
                <a:srgbClr val="5D5B6F">
                  <a:alpha val="60000"/>
                </a:srgbClr>
              </a:solidFill>
              <a:latin typeface="Montserrat Light" panose="00000400000000000000" pitchFamily="2" charset="-18"/>
            </a:endParaRPr>
          </a:p>
        </p:txBody>
      </p:sp>
      <p:pic>
        <p:nvPicPr>
          <p:cNvPr id="7" name="Picture 6">
            <a:extLst>
              <a:ext uri="{FF2B5EF4-FFF2-40B4-BE49-F238E27FC236}">
                <a16:creationId xmlns:a16="http://schemas.microsoft.com/office/drawing/2014/main" id="{09901EB9-25A4-4FC3-EC42-A1FEEBC48A0F}"/>
              </a:ext>
            </a:extLst>
          </p:cNvPr>
          <p:cNvPicPr>
            <a:picLocks noChangeAspect="1"/>
          </p:cNvPicPr>
          <p:nvPr/>
        </p:nvPicPr>
        <p:blipFill rotWithShape="1">
          <a:blip r:embed="rId6"/>
          <a:srcRect l="19973" r="13804"/>
          <a:stretch/>
        </p:blipFill>
        <p:spPr>
          <a:xfrm>
            <a:off x="654475" y="1551763"/>
            <a:ext cx="2403152" cy="2417266"/>
          </a:xfrm>
          <a:prstGeom prst="flowChartConnector">
            <a:avLst/>
          </a:prstGeom>
        </p:spPr>
      </p:pic>
      <p:pic>
        <p:nvPicPr>
          <p:cNvPr id="10" name="Picture 9">
            <a:extLst>
              <a:ext uri="{FF2B5EF4-FFF2-40B4-BE49-F238E27FC236}">
                <a16:creationId xmlns:a16="http://schemas.microsoft.com/office/drawing/2014/main" id="{BDDA36F3-8D71-76BC-97B9-3459DF2BCE74}"/>
              </a:ext>
            </a:extLst>
          </p:cNvPr>
          <p:cNvPicPr>
            <a:picLocks noChangeAspect="1"/>
          </p:cNvPicPr>
          <p:nvPr/>
        </p:nvPicPr>
        <p:blipFill rotWithShape="1">
          <a:blip r:embed="rId7"/>
          <a:srcRect t="4078" b="32458"/>
          <a:stretch/>
        </p:blipFill>
        <p:spPr>
          <a:xfrm>
            <a:off x="4362388" y="1551763"/>
            <a:ext cx="2337567" cy="2382746"/>
          </a:xfrm>
          <a:prstGeom prst="flowChartConnector">
            <a:avLst/>
          </a:prstGeom>
        </p:spPr>
      </p:pic>
      <p:pic>
        <p:nvPicPr>
          <p:cNvPr id="13" name="Picture 12">
            <a:extLst>
              <a:ext uri="{FF2B5EF4-FFF2-40B4-BE49-F238E27FC236}">
                <a16:creationId xmlns:a16="http://schemas.microsoft.com/office/drawing/2014/main" id="{4BA8F8AB-AC61-8597-E8B3-5839919CE27D}"/>
              </a:ext>
            </a:extLst>
          </p:cNvPr>
          <p:cNvPicPr>
            <a:picLocks noChangeAspect="1"/>
          </p:cNvPicPr>
          <p:nvPr/>
        </p:nvPicPr>
        <p:blipFill rotWithShape="1">
          <a:blip r:embed="rId8"/>
          <a:srcRect l="21602" r="18480"/>
          <a:stretch/>
        </p:blipFill>
        <p:spPr>
          <a:xfrm>
            <a:off x="7989556" y="1570736"/>
            <a:ext cx="2379513" cy="2382747"/>
          </a:xfrm>
          <a:prstGeom prst="flowChartConnector">
            <a:avLst/>
          </a:prstGeom>
        </p:spPr>
      </p:pic>
    </p:spTree>
    <p:extLst>
      <p:ext uri="{BB962C8B-B14F-4D97-AF65-F5344CB8AC3E}">
        <p14:creationId xmlns:p14="http://schemas.microsoft.com/office/powerpoint/2010/main" val="2965304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20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750" fill="hold"/>
                                            <p:tgtEl>
                                              <p:spTgt spid="9"/>
                                            </p:tgtEl>
                                            <p:attrNameLst>
                                              <p:attrName>ppt_x</p:attrName>
                                            </p:attrNameLst>
                                          </p:cBhvr>
                                          <p:tavLst>
                                            <p:tav tm="0">
                                              <p:val>
                                                <p:strVal val="#ppt_x"/>
                                              </p:val>
                                            </p:tav>
                                            <p:tav tm="100000">
                                              <p:val>
                                                <p:strVal val="#ppt_x"/>
                                              </p:val>
                                            </p:tav>
                                          </p:tavLst>
                                        </p:anim>
                                        <p:anim calcmode="lin" valueType="num">
                                          <p:cBhvr additive="base">
                                            <p:cTn id="12" dur="75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40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750" fill="hold"/>
                                            <p:tgtEl>
                                              <p:spTgt spid="10"/>
                                            </p:tgtEl>
                                            <p:attrNameLst>
                                              <p:attrName>ppt_x</p:attrName>
                                            </p:attrNameLst>
                                          </p:cBhvr>
                                          <p:tavLst>
                                            <p:tav tm="0">
                                              <p:val>
                                                <p:strVal val="#ppt_x"/>
                                              </p:val>
                                            </p:tav>
                                            <p:tav tm="100000">
                                              <p:val>
                                                <p:strVal val="#ppt_x"/>
                                              </p:val>
                                            </p:tav>
                                          </p:tavLst>
                                        </p:anim>
                                        <p:anim calcmode="lin" valueType="num">
                                          <p:cBhvr additive="base">
                                            <p:cTn id="16" dur="750" fill="hold"/>
                                            <p:tgtEl>
                                              <p:spTgt spid="10"/>
                                            </p:tgtEl>
                                            <p:attrNameLst>
                                              <p:attrName>ppt_y</p:attrName>
                                            </p:attrNameLst>
                                          </p:cBhvr>
                                          <p:tavLst>
                                            <p:tav tm="0">
                                              <p:val>
                                                <p:strVal val="1+#ppt_h/2"/>
                                              </p:val>
                                            </p:tav>
                                            <p:tav tm="100000">
                                              <p:val>
                                                <p:strVal val="#ppt_y"/>
                                              </p:val>
                                            </p:tav>
                                          </p:tavLst>
                                        </p:anim>
                                      </p:childTnLst>
                                    </p:cTn>
                                  </p:par>
                                </p:childTnLst>
                              </p:cTn>
                            </p:par>
                            <p:par>
                              <p:cTn id="17" fill="hold">
                                <p:stCondLst>
                                  <p:cond delay="1150"/>
                                </p:stCondLst>
                                <p:childTnLst>
                                  <p:par>
                                    <p:cTn id="18" presetID="22" presetClass="entr" presetSubtype="8" fill="hold" grpId="0" nodeType="after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wipe(left)">
                                          <p:cBhvr>
                                            <p:cTn id="2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262E6B4-02E5-8851-E814-7B164BFA211F}"/>
              </a:ext>
            </a:extLst>
          </p:cNvPr>
          <p:cNvPicPr>
            <a:picLocks noChangeAspect="1"/>
          </p:cNvPicPr>
          <p:nvPr/>
        </p:nvPicPr>
        <p:blipFill rotWithShape="1">
          <a:blip r:embed="rId4"/>
          <a:srcRect b="9320"/>
          <a:stretch/>
        </p:blipFill>
        <p:spPr>
          <a:xfrm>
            <a:off x="-36366" y="0"/>
            <a:ext cx="4726781" cy="6858000"/>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 name="Object 5"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4991203" y="1268162"/>
            <a:ext cx="7200797" cy="1231106"/>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Почему мы рассказываем эти истории?</a:t>
            </a:r>
            <a:endParaRPr lang="en-US" sz="4000" dirty="0">
              <a:solidFill>
                <a:srgbClr val="5D5B6F"/>
              </a:solidFill>
              <a:latin typeface="Gabriela" panose="00000500000000000000" pitchFamily="2" charset="0"/>
            </a:endParaRPr>
          </a:p>
        </p:txBody>
      </p:sp>
      <p:sp>
        <p:nvSpPr>
          <p:cNvPr id="39" name="TextBox 38"/>
          <p:cNvSpPr txBox="1"/>
          <p:nvPr/>
        </p:nvSpPr>
        <p:spPr>
          <a:xfrm>
            <a:off x="4991203" y="2499268"/>
            <a:ext cx="6789671" cy="1098831"/>
          </a:xfrm>
          <a:prstGeom prst="rect">
            <a:avLst/>
          </a:prstGeom>
          <a:noFill/>
        </p:spPr>
        <p:txBody>
          <a:bodyPr wrap="square" lIns="0" tIns="0" rIns="0" bIns="0" rtlCol="0">
            <a:noAutofit/>
          </a:bodyPr>
          <a:lstStyle/>
          <a:p>
            <a:pPr>
              <a:lnSpc>
                <a:spcPts val="2000"/>
              </a:lnSpc>
            </a:pPr>
            <a:endParaRPr lang="ru-RU" sz="2400" dirty="0">
              <a:solidFill>
                <a:srgbClr val="14CE9F"/>
              </a:solidFill>
              <a:latin typeface="Montserrat SemiBold" panose="00000700000000000000" pitchFamily="2" charset="-18"/>
            </a:endParaRPr>
          </a:p>
          <a:p>
            <a:pPr marL="342900" indent="-342900">
              <a:buFont typeface="Arial" panose="020B0604020202020204" pitchFamily="34" charset="0"/>
              <a:buChar char="•"/>
            </a:pPr>
            <a:r>
              <a:rPr lang="ru-RU" sz="2000" dirty="0">
                <a:solidFill>
                  <a:srgbClr val="5D5B6F">
                    <a:alpha val="60000"/>
                  </a:srgbClr>
                </a:solidFill>
                <a:latin typeface="Montserrat Light" panose="00000400000000000000" pitchFamily="2" charset="-18"/>
              </a:rPr>
              <a:t>«Разумные» истории соответствуют действительности;</a:t>
            </a:r>
          </a:p>
          <a:p>
            <a:endParaRPr lang="ru-RU" sz="2000" dirty="0">
              <a:solidFill>
                <a:srgbClr val="5D5B6F">
                  <a:alpha val="60000"/>
                </a:srgbClr>
              </a:solidFill>
              <a:latin typeface="Montserrat Light" panose="00000400000000000000" pitchFamily="2" charset="-18"/>
            </a:endParaRPr>
          </a:p>
          <a:p>
            <a:pPr marL="342900" indent="-342900">
              <a:buFont typeface="Arial" panose="020B0604020202020204" pitchFamily="34" charset="0"/>
              <a:buChar char="•"/>
            </a:pPr>
            <a:r>
              <a:rPr lang="ru-RU" sz="2000" dirty="0">
                <a:solidFill>
                  <a:srgbClr val="5D5B6F">
                    <a:alpha val="60000"/>
                  </a:srgbClr>
                </a:solidFill>
                <a:latin typeface="Montserrat Light" panose="00000400000000000000" pitchFamily="2" charset="-18"/>
              </a:rPr>
              <a:t>«Разумные» истории помогают избежать ответственности (когда нам удается сделать других неправыми, а себя правым, на душе становится намного легче);</a:t>
            </a:r>
          </a:p>
          <a:p>
            <a:endParaRPr lang="ru-RU" sz="2000" dirty="0">
              <a:solidFill>
                <a:srgbClr val="5D5B6F">
                  <a:alpha val="60000"/>
                </a:srgbClr>
              </a:solidFill>
              <a:latin typeface="Montserrat Light" panose="00000400000000000000" pitchFamily="2" charset="-18"/>
            </a:endParaRPr>
          </a:p>
          <a:p>
            <a:pPr marL="342900" indent="-342900">
              <a:buFont typeface="Arial" panose="020B0604020202020204" pitchFamily="34" charset="0"/>
              <a:buChar char="•"/>
            </a:pPr>
            <a:r>
              <a:rPr lang="ru-RU" sz="2000" dirty="0">
                <a:solidFill>
                  <a:srgbClr val="5D5B6F">
                    <a:alpha val="60000"/>
                  </a:srgbClr>
                </a:solidFill>
                <a:latin typeface="Montserrat Light" panose="00000400000000000000" pitchFamily="2" charset="-18"/>
              </a:rPr>
              <a:t>«Разумные» истории позволяют не признавать собственные плохие поступки(Если мы не признаем свои ошибки, то неизбежно пытаемся обелить себя).</a:t>
            </a:r>
          </a:p>
          <a:p>
            <a:pPr>
              <a:lnSpc>
                <a:spcPts val="2000"/>
              </a:lnSpc>
            </a:pPr>
            <a:endParaRPr lang="en-US" sz="2400" dirty="0">
              <a:solidFill>
                <a:srgbClr val="5D5B6F">
                  <a:alpha val="60000"/>
                </a:srgbClr>
              </a:solidFill>
              <a:latin typeface="Montserrat Light" panose="00000400000000000000" pitchFamily="2" charset="-18"/>
            </a:endParaRPr>
          </a:p>
        </p:txBody>
      </p:sp>
      <p:sp>
        <p:nvSpPr>
          <p:cNvPr id="2" name="TextBox 1">
            <a:extLst>
              <a:ext uri="{FF2B5EF4-FFF2-40B4-BE49-F238E27FC236}">
                <a16:creationId xmlns:a16="http://schemas.microsoft.com/office/drawing/2014/main" id="{BA216E5C-F136-28E8-5658-0D462D2F73B9}"/>
              </a:ext>
            </a:extLst>
          </p:cNvPr>
          <p:cNvSpPr txBox="1"/>
          <p:nvPr/>
        </p:nvSpPr>
        <p:spPr>
          <a:xfrm>
            <a:off x="5912783" y="47625"/>
            <a:ext cx="6096000" cy="1374735"/>
          </a:xfrm>
          <a:prstGeom prst="rect">
            <a:avLst/>
          </a:prstGeom>
          <a:noFill/>
        </p:spPr>
        <p:txBody>
          <a:bodyPr wrap="square">
            <a:spAutoFit/>
          </a:bodyPr>
          <a:lstStyle/>
          <a:p>
            <a:pPr algn="r">
              <a:lnSpc>
                <a:spcPts val="2000"/>
              </a:lnSpc>
            </a:pPr>
            <a:r>
              <a:rPr lang="ru-RU" sz="1800" dirty="0">
                <a:solidFill>
                  <a:schemeClr val="bg1">
                    <a:lumMod val="85000"/>
                  </a:schemeClr>
                </a:solidFill>
                <a:latin typeface="Montserrat SemiBold" panose="00000700000000000000" pitchFamily="2" charset="-18"/>
              </a:rPr>
              <a:t>До начала Диалога</a:t>
            </a:r>
          </a:p>
          <a:p>
            <a:pPr algn="r">
              <a:lnSpc>
                <a:spcPts val="2000"/>
              </a:lnSpc>
            </a:pPr>
            <a:r>
              <a:rPr lang="ru-RU" sz="1800" dirty="0">
                <a:solidFill>
                  <a:schemeClr val="bg1">
                    <a:lumMod val="85000"/>
                  </a:schemeClr>
                </a:solidFill>
                <a:latin typeface="Montserrat SemiBold" panose="00000700000000000000" pitchFamily="2" charset="-18"/>
              </a:rPr>
              <a:t>1. Выйти из Тупика</a:t>
            </a:r>
          </a:p>
          <a:p>
            <a:pPr algn="r">
              <a:lnSpc>
                <a:spcPts val="2000"/>
              </a:lnSpc>
            </a:pPr>
            <a:r>
              <a:rPr lang="ru-RU" sz="1800" dirty="0">
                <a:solidFill>
                  <a:schemeClr val="bg1">
                    <a:lumMod val="85000"/>
                  </a:schemeClr>
                </a:solidFill>
                <a:latin typeface="Montserrat SemiBold" panose="00000700000000000000" pitchFamily="2" charset="-18"/>
              </a:rPr>
              <a:t>2. Начать с Сердца</a:t>
            </a:r>
          </a:p>
          <a:p>
            <a:pPr algn="r">
              <a:lnSpc>
                <a:spcPts val="2000"/>
              </a:lnSpc>
            </a:pPr>
            <a:r>
              <a:rPr lang="ru-RU" sz="1800" dirty="0">
                <a:solidFill>
                  <a:schemeClr val="bg1">
                    <a:lumMod val="85000"/>
                  </a:schemeClr>
                </a:solidFill>
                <a:latin typeface="Montserrat SemiBold" panose="00000700000000000000" pitchFamily="2" charset="-18"/>
              </a:rPr>
              <a:t>3. Управляйте историями</a:t>
            </a:r>
            <a:endParaRPr lang="en-US" sz="1800" dirty="0">
              <a:solidFill>
                <a:schemeClr val="bg1">
                  <a:lumMod val="85000"/>
                </a:schemeClr>
              </a:solidFill>
              <a:latin typeface="Montserrat SemiBold" panose="00000700000000000000" pitchFamily="2" charset="-18"/>
            </a:endParaRPr>
          </a:p>
          <a:p>
            <a:pPr algn="r">
              <a:lnSpc>
                <a:spcPts val="2000"/>
              </a:lnSpc>
            </a:pPr>
            <a:endParaRPr lang="en-US" dirty="0">
              <a:solidFill>
                <a:schemeClr val="bg2">
                  <a:lumMod val="90000"/>
                </a:schemeClr>
              </a:solidFill>
              <a:latin typeface="Montserrat SemiBold" panose="00000700000000000000" pitchFamily="2" charset="-18"/>
            </a:endParaRPr>
          </a:p>
        </p:txBody>
      </p:sp>
    </p:spTree>
    <p:extLst>
      <p:ext uri="{BB962C8B-B14F-4D97-AF65-F5344CB8AC3E}">
        <p14:creationId xmlns:p14="http://schemas.microsoft.com/office/powerpoint/2010/main" val="478929848"/>
      </p:ext>
    </p:extLst>
  </p:cSld>
  <p:clrMapOvr>
    <a:masterClrMapping/>
  </p:clrMapOvr>
  <p:transition spd="slow">
    <p:push/>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par>
                                    <p:cTn id="14" presetID="2" presetClass="entr" presetSubtype="4" fill="hold" grpId="0" nodeType="withEffect">
                                      <p:stCondLst>
                                        <p:cond delay="600"/>
                                      </p:stCondLst>
                                      <p:childTnLst>
                                        <p:set>
                                          <p:cBhvr>
                                            <p:cTn id="15" dur="1" fill="hold">
                                              <p:stCondLst>
                                                <p:cond delay="0"/>
                                              </p:stCondLst>
                                            </p:cTn>
                                            <p:tgtEl>
                                              <p:spTgt spid="156"/>
                                            </p:tgtEl>
                                            <p:attrNameLst>
                                              <p:attrName>style.visibility</p:attrName>
                                            </p:attrNameLst>
                                          </p:cBhvr>
                                          <p:to>
                                            <p:strVal val="visible"/>
                                          </p:to>
                                        </p:set>
                                        <p:anim calcmode="lin" valueType="num">
                                          <p:cBhvr additive="base">
                                            <p:cTn id="16" dur="500" fill="hold"/>
                                            <p:tgtEl>
                                              <p:spTgt spid="156"/>
                                            </p:tgtEl>
                                            <p:attrNameLst>
                                              <p:attrName>ppt_x</p:attrName>
                                            </p:attrNameLst>
                                          </p:cBhvr>
                                          <p:tavLst>
                                            <p:tav tm="0">
                                              <p:val>
                                                <p:strVal val="#ppt_x"/>
                                              </p:val>
                                            </p:tav>
                                            <p:tav tm="100000">
                                              <p:val>
                                                <p:strVal val="#ppt_x"/>
                                              </p:val>
                                            </p:tav>
                                          </p:tavLst>
                                        </p:anim>
                                        <p:anim calcmode="lin" valueType="num">
                                          <p:cBhvr additive="base">
                                            <p:cTn id="17" dur="500" fill="hold"/>
                                            <p:tgtEl>
                                              <p:spTgt spid="156"/>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800"/>
                                      </p:stCondLst>
                                      <p:childTnLst>
                                        <p:set>
                                          <p:cBhvr>
                                            <p:cTn id="19" dur="1" fill="hold">
                                              <p:stCondLst>
                                                <p:cond delay="0"/>
                                              </p:stCondLst>
                                            </p:cTn>
                                            <p:tgtEl>
                                              <p:spTgt spid="155"/>
                                            </p:tgtEl>
                                            <p:attrNameLst>
                                              <p:attrName>style.visibility</p:attrName>
                                            </p:attrNameLst>
                                          </p:cBhvr>
                                          <p:to>
                                            <p:strVal val="visible"/>
                                          </p:to>
                                        </p:set>
                                        <p:anim calcmode="lin" valueType="num">
                                          <p:cBhvr additive="base">
                                            <p:cTn id="20" dur="500" fill="hold"/>
                                            <p:tgtEl>
                                              <p:spTgt spid="155"/>
                                            </p:tgtEl>
                                            <p:attrNameLst>
                                              <p:attrName>ppt_x</p:attrName>
                                            </p:attrNameLst>
                                          </p:cBhvr>
                                          <p:tavLst>
                                            <p:tav tm="0">
                                              <p:val>
                                                <p:strVal val="#ppt_x"/>
                                              </p:val>
                                            </p:tav>
                                            <p:tav tm="100000">
                                              <p:val>
                                                <p:strVal val="#ppt_x"/>
                                              </p:val>
                                            </p:tav>
                                          </p:tavLst>
                                        </p:anim>
                                        <p:anim calcmode="lin" valueType="num">
                                          <p:cBhvr additive="base">
                                            <p:cTn id="21" dur="500" fill="hold"/>
                                            <p:tgtEl>
                                              <p:spTgt spid="155"/>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1000"/>
                                      </p:stCondLst>
                                      <p:childTnLst>
                                        <p:set>
                                          <p:cBhvr>
                                            <p:cTn id="23" dur="1" fill="hold">
                                              <p:stCondLst>
                                                <p:cond delay="0"/>
                                              </p:stCondLst>
                                            </p:cTn>
                                            <p:tgtEl>
                                              <p:spTgt spid="158"/>
                                            </p:tgtEl>
                                            <p:attrNameLst>
                                              <p:attrName>style.visibility</p:attrName>
                                            </p:attrNameLst>
                                          </p:cBhvr>
                                          <p:to>
                                            <p:strVal val="visible"/>
                                          </p:to>
                                        </p:set>
                                        <p:anim calcmode="lin" valueType="num">
                                          <p:cBhvr additive="base">
                                            <p:cTn id="24" dur="500" fill="hold"/>
                                            <p:tgtEl>
                                              <p:spTgt spid="158"/>
                                            </p:tgtEl>
                                            <p:attrNameLst>
                                              <p:attrName>ppt_x</p:attrName>
                                            </p:attrNameLst>
                                          </p:cBhvr>
                                          <p:tavLst>
                                            <p:tav tm="0">
                                              <p:val>
                                                <p:strVal val="#ppt_x"/>
                                              </p:val>
                                            </p:tav>
                                            <p:tav tm="100000">
                                              <p:val>
                                                <p:strVal val="#ppt_x"/>
                                              </p:val>
                                            </p:tav>
                                          </p:tavLst>
                                        </p:anim>
                                        <p:anim calcmode="lin" valueType="num">
                                          <p:cBhvr additive="base">
                                            <p:cTn id="25" dur="500" fill="hold"/>
                                            <p:tgtEl>
                                              <p:spTgt spid="158"/>
                                            </p:tgtEl>
                                            <p:attrNameLst>
                                              <p:attrName>ppt_y</p:attrName>
                                            </p:attrNameLst>
                                          </p:cBhvr>
                                          <p:tavLst>
                                            <p:tav tm="0">
                                              <p:val>
                                                <p:strVal val="1+#ppt_h/2"/>
                                              </p:val>
                                            </p:tav>
                                            <p:tav tm="100000">
                                              <p:val>
                                                <p:strVal val="#ppt_y"/>
                                              </p:val>
                                            </p:tav>
                                          </p:tavLst>
                                        </p:anim>
                                      </p:childTnLst>
                                    </p:cTn>
                                  </p:par>
                                  <p:par>
                                    <p:cTn id="26" presetID="2" presetClass="entr" presetSubtype="2" fill="hold" grpId="0" nodeType="withEffect">
                                      <p:stCondLst>
                                        <p:cond delay="130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800" fill="hold"/>
                                            <p:tgtEl>
                                              <p:spTgt spid="14"/>
                                            </p:tgtEl>
                                            <p:attrNameLst>
                                              <p:attrName>ppt_x</p:attrName>
                                            </p:attrNameLst>
                                          </p:cBhvr>
                                          <p:tavLst>
                                            <p:tav tm="0">
                                              <p:val>
                                                <p:strVal val="1+#ppt_w/2"/>
                                              </p:val>
                                            </p:tav>
                                            <p:tav tm="100000">
                                              <p:val>
                                                <p:strVal val="#ppt_x"/>
                                              </p:val>
                                            </p:tav>
                                          </p:tavLst>
                                        </p:anim>
                                        <p:anim calcmode="lin" valueType="num">
                                          <p:cBhvr additive="base">
                                            <p:cTn id="29" dur="8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7" grpId="0" animBg="1"/>
          <p:bldP spid="32" grpId="0" animBg="1"/>
          <p:bldP spid="33" grpId="0" animBg="1"/>
          <p:bldP spid="155" grpId="0" animBg="1"/>
          <p:bldP spid="156" grpId="0" animBg="1"/>
          <p:bldP spid="158" grpId="0" animBg="1"/>
        </p:bldLst>
      </p:timing>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8" name="Oval 27"/>
          <p:cNvSpPr/>
          <p:nvPr/>
        </p:nvSpPr>
        <p:spPr>
          <a:xfrm>
            <a:off x="3864529" y="2092657"/>
            <a:ext cx="1635052" cy="1635052"/>
          </a:xfrm>
          <a:prstGeom prst="ellipse">
            <a:avLst/>
          </a:prstGeom>
          <a:solidFill>
            <a:srgbClr val="BBBAC6">
              <a:alpha val="30196"/>
            </a:srgb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1038226" y="2092657"/>
            <a:ext cx="1635052" cy="1635052"/>
          </a:xfrm>
          <a:prstGeom prst="ellipse">
            <a:avLst/>
          </a:prstGeom>
          <a:solidFill>
            <a:srgbClr val="BBBAC6">
              <a:alpha val="30196"/>
            </a:srgb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6690832" y="2092657"/>
            <a:ext cx="1635052" cy="1635052"/>
          </a:xfrm>
          <a:prstGeom prst="ellipse">
            <a:avLst/>
          </a:prstGeom>
          <a:solidFill>
            <a:srgbClr val="BBBAC6">
              <a:alpha val="30196"/>
            </a:srgb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397585" y="271473"/>
            <a:ext cx="11396830" cy="546100"/>
          </a:xfrm>
        </p:spPr>
        <p:txBody>
          <a:bodyPr/>
          <a:lstStyle/>
          <a:p>
            <a:r>
              <a:rPr lang="ru-RU" dirty="0"/>
              <a:t>Как же перестать рассказывать «</a:t>
            </a:r>
            <a:r>
              <a:rPr lang="ru-RU" u="sng" dirty="0"/>
              <a:t>Разумные</a:t>
            </a:r>
            <a:r>
              <a:rPr lang="ru-RU" dirty="0"/>
              <a:t>» истории и перейти к «</a:t>
            </a:r>
            <a:r>
              <a:rPr lang="ru-RU" u="sng" dirty="0"/>
              <a:t>Полезным</a:t>
            </a:r>
            <a:r>
              <a:rPr lang="ru-RU" dirty="0"/>
              <a:t>»?</a:t>
            </a:r>
            <a:endParaRPr lang="en-US" dirty="0"/>
          </a:p>
        </p:txBody>
      </p:sp>
      <p:sp>
        <p:nvSpPr>
          <p:cNvPr id="9" name="TextBox 8"/>
          <p:cNvSpPr txBox="1"/>
          <p:nvPr/>
        </p:nvSpPr>
        <p:spPr>
          <a:xfrm>
            <a:off x="1154104" y="3999842"/>
            <a:ext cx="1600927" cy="499496"/>
          </a:xfrm>
          <a:prstGeom prst="rect">
            <a:avLst/>
          </a:prstGeom>
          <a:noFill/>
        </p:spPr>
        <p:txBody>
          <a:bodyPr wrap="square" lIns="0" tIns="0" rIns="0" bIns="0" rtlCol="0">
            <a:spAutoFit/>
          </a:bodyPr>
          <a:lstStyle/>
          <a:p>
            <a:pPr algn="ctr">
              <a:lnSpc>
                <a:spcPts val="2000"/>
              </a:lnSpc>
            </a:pPr>
            <a:r>
              <a:rPr lang="ru-RU" sz="1600" dirty="0">
                <a:solidFill>
                  <a:srgbClr val="14CE9F"/>
                </a:solidFill>
                <a:latin typeface="Montserrat SemiBold" panose="00000700000000000000" pitchFamily="2" charset="-18"/>
              </a:rPr>
              <a:t>Перестать </a:t>
            </a:r>
          </a:p>
          <a:p>
            <a:pPr algn="ctr">
              <a:lnSpc>
                <a:spcPts val="2000"/>
              </a:lnSpc>
            </a:pPr>
            <a:r>
              <a:rPr lang="ru-RU" sz="1600" kern="2000" dirty="0">
                <a:solidFill>
                  <a:srgbClr val="14CE9F"/>
                </a:solidFill>
                <a:latin typeface="Montserrat SemiBold" panose="00000700000000000000" pitchFamily="2" charset="-18"/>
              </a:rPr>
              <a:t>быть жертвой</a:t>
            </a:r>
            <a:endParaRPr lang="en-US" sz="1600" kern="2000" dirty="0">
              <a:solidFill>
                <a:srgbClr val="14CE9F"/>
              </a:solidFill>
              <a:latin typeface="Montserrat SemiBold" panose="00000700000000000000" pitchFamily="2" charset="-18"/>
            </a:endParaRPr>
          </a:p>
        </p:txBody>
      </p:sp>
      <p:sp>
        <p:nvSpPr>
          <p:cNvPr id="11" name="TextBox 10"/>
          <p:cNvSpPr txBox="1"/>
          <p:nvPr/>
        </p:nvSpPr>
        <p:spPr>
          <a:xfrm>
            <a:off x="6609081" y="3999842"/>
            <a:ext cx="2056428" cy="499496"/>
          </a:xfrm>
          <a:prstGeom prst="rect">
            <a:avLst/>
          </a:prstGeom>
          <a:noFill/>
        </p:spPr>
        <p:txBody>
          <a:bodyPr wrap="square" lIns="0" tIns="0" rIns="0" bIns="0" rtlCol="0">
            <a:spAutoFit/>
          </a:bodyPr>
          <a:lstStyle/>
          <a:p>
            <a:pPr algn="ctr">
              <a:lnSpc>
                <a:spcPts val="2000"/>
              </a:lnSpc>
            </a:pPr>
            <a:r>
              <a:rPr lang="ru-RU" sz="1600" dirty="0">
                <a:solidFill>
                  <a:srgbClr val="14CE9F"/>
                </a:solidFill>
                <a:latin typeface="Montserrat SemiBold" panose="00000700000000000000" pitchFamily="2" charset="-18"/>
              </a:rPr>
              <a:t>Удалить беспомощность</a:t>
            </a:r>
            <a:endParaRPr lang="en-US" sz="1600" kern="2000" dirty="0">
              <a:solidFill>
                <a:srgbClr val="14CE9F"/>
              </a:solidFill>
              <a:latin typeface="Montserrat SemiBold" panose="00000700000000000000" pitchFamily="2" charset="-18"/>
            </a:endParaRPr>
          </a:p>
        </p:txBody>
      </p:sp>
      <p:sp>
        <p:nvSpPr>
          <p:cNvPr id="10" name="TextBox 9"/>
          <p:cNvSpPr txBox="1"/>
          <p:nvPr/>
        </p:nvSpPr>
        <p:spPr>
          <a:xfrm>
            <a:off x="3782778" y="3999842"/>
            <a:ext cx="1798556" cy="499496"/>
          </a:xfrm>
          <a:prstGeom prst="rect">
            <a:avLst/>
          </a:prstGeom>
          <a:noFill/>
        </p:spPr>
        <p:txBody>
          <a:bodyPr wrap="square" lIns="0" tIns="0" rIns="0" bIns="0" rtlCol="0">
            <a:spAutoFit/>
          </a:bodyPr>
          <a:lstStyle/>
          <a:p>
            <a:pPr algn="ctr">
              <a:lnSpc>
                <a:spcPts val="2000"/>
              </a:lnSpc>
            </a:pPr>
            <a:r>
              <a:rPr lang="ru-RU" sz="1600" dirty="0">
                <a:solidFill>
                  <a:srgbClr val="14CE9F"/>
                </a:solidFill>
                <a:latin typeface="Montserrat SemiBold" panose="00000700000000000000" pitchFamily="2" charset="-18"/>
              </a:rPr>
              <a:t>Злодеев сделать людьми</a:t>
            </a:r>
            <a:endParaRPr lang="en-US" sz="1600" kern="2000" dirty="0">
              <a:solidFill>
                <a:srgbClr val="14CE9F"/>
              </a:solidFill>
              <a:latin typeface="Montserrat SemiBold" panose="00000700000000000000" pitchFamily="2" charset="-18"/>
            </a:endParaRPr>
          </a:p>
        </p:txBody>
      </p:sp>
      <p:grpSp>
        <p:nvGrpSpPr>
          <p:cNvPr id="26" name="Group 25"/>
          <p:cNvGrpSpPr/>
          <p:nvPr/>
        </p:nvGrpSpPr>
        <p:grpSpPr>
          <a:xfrm>
            <a:off x="3782777" y="2003069"/>
            <a:ext cx="1798557" cy="1798557"/>
            <a:chOff x="3782777" y="2003069"/>
            <a:chExt cx="1798557" cy="1798557"/>
          </a:xfrm>
        </p:grpSpPr>
        <p:sp>
          <p:nvSpPr>
            <p:cNvPr id="5" name="Oval 4"/>
            <p:cNvSpPr/>
            <p:nvPr/>
          </p:nvSpPr>
          <p:spPr>
            <a:xfrm>
              <a:off x="3782777" y="2003069"/>
              <a:ext cx="1798557" cy="1798557"/>
            </a:xfrm>
            <a:prstGeom prst="ellipse">
              <a:avLst/>
            </a:prstGeom>
            <a:solidFill>
              <a:schemeClr val="bg1"/>
            </a:solidFill>
            <a:ln>
              <a:noFill/>
            </a:ln>
            <a:effectLst>
              <a:outerShdw blurRad="279400" sx="94000" sy="94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6"/>
            <a:stretch>
              <a:fillRect/>
            </a:stretch>
          </p:blipFill>
          <p:spPr>
            <a:xfrm>
              <a:off x="4399599" y="2525487"/>
              <a:ext cx="564914" cy="875614"/>
            </a:xfrm>
            <a:prstGeom prst="rect">
              <a:avLst/>
            </a:prstGeom>
          </p:spPr>
        </p:pic>
      </p:grpSp>
      <p:grpSp>
        <p:nvGrpSpPr>
          <p:cNvPr id="18" name="Group 17"/>
          <p:cNvGrpSpPr/>
          <p:nvPr/>
        </p:nvGrpSpPr>
        <p:grpSpPr>
          <a:xfrm>
            <a:off x="956474" y="2003069"/>
            <a:ext cx="1798557" cy="1798557"/>
            <a:chOff x="956474" y="2383315"/>
            <a:chExt cx="1798557" cy="1798557"/>
          </a:xfrm>
        </p:grpSpPr>
        <p:sp>
          <p:nvSpPr>
            <p:cNvPr id="4" name="Oval 3"/>
            <p:cNvSpPr/>
            <p:nvPr/>
          </p:nvSpPr>
          <p:spPr>
            <a:xfrm>
              <a:off x="956474" y="2383315"/>
              <a:ext cx="1798557" cy="1798557"/>
            </a:xfrm>
            <a:prstGeom prst="ellipse">
              <a:avLst/>
            </a:prstGeom>
            <a:solidFill>
              <a:schemeClr val="bg1"/>
            </a:solidFill>
            <a:ln>
              <a:noFill/>
            </a:ln>
            <a:effectLst>
              <a:outerShdw blurRad="279400" sx="94000" sy="94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258590" y="2920851"/>
              <a:ext cx="1194324" cy="723484"/>
            </a:xfrm>
            <a:prstGeom prst="rect">
              <a:avLst/>
            </a:prstGeom>
          </p:spPr>
        </p:pic>
      </p:grpSp>
      <p:grpSp>
        <p:nvGrpSpPr>
          <p:cNvPr id="20" name="Group 19"/>
          <p:cNvGrpSpPr/>
          <p:nvPr/>
        </p:nvGrpSpPr>
        <p:grpSpPr>
          <a:xfrm>
            <a:off x="6609080" y="2003069"/>
            <a:ext cx="1798557" cy="1798557"/>
            <a:chOff x="6609080" y="2383315"/>
            <a:chExt cx="1798557" cy="1798557"/>
          </a:xfrm>
        </p:grpSpPr>
        <p:sp>
          <p:nvSpPr>
            <p:cNvPr id="6" name="Oval 5"/>
            <p:cNvSpPr/>
            <p:nvPr/>
          </p:nvSpPr>
          <p:spPr>
            <a:xfrm>
              <a:off x="6609080" y="2383315"/>
              <a:ext cx="1798557" cy="1798557"/>
            </a:xfrm>
            <a:prstGeom prst="ellipse">
              <a:avLst/>
            </a:prstGeom>
            <a:solidFill>
              <a:schemeClr val="bg1"/>
            </a:solidFill>
            <a:ln>
              <a:noFill/>
            </a:ln>
            <a:effectLst>
              <a:outerShdw blurRad="279400" sx="94000" sy="94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8"/>
            <a:stretch>
              <a:fillRect/>
            </a:stretch>
          </p:blipFill>
          <p:spPr>
            <a:xfrm>
              <a:off x="7035798" y="2951660"/>
              <a:ext cx="945120" cy="783758"/>
            </a:xfrm>
            <a:prstGeom prst="rect">
              <a:avLst/>
            </a:prstGeom>
          </p:spPr>
        </p:pic>
      </p:grpSp>
      <p:sp>
        <p:nvSpPr>
          <p:cNvPr id="22" name="TextBox 21"/>
          <p:cNvSpPr txBox="1"/>
          <p:nvPr/>
        </p:nvSpPr>
        <p:spPr>
          <a:xfrm>
            <a:off x="498439" y="4675656"/>
            <a:ext cx="2714625" cy="1775614"/>
          </a:xfrm>
          <a:prstGeom prst="rect">
            <a:avLst/>
          </a:prstGeom>
          <a:noFill/>
        </p:spPr>
        <p:txBody>
          <a:bodyPr wrap="square" lIns="0" tIns="0" rIns="0" bIns="0" rtlCol="0">
            <a:spAutoFit/>
          </a:bodyPr>
          <a:lstStyle/>
          <a:p>
            <a:pPr>
              <a:lnSpc>
                <a:spcPts val="2000"/>
              </a:lnSpc>
            </a:pPr>
            <a:r>
              <a:rPr lang="ru-RU" sz="1400" dirty="0">
                <a:solidFill>
                  <a:srgbClr val="5D5B6F">
                    <a:alpha val="60000"/>
                  </a:srgbClr>
                </a:solidFill>
                <a:latin typeface="Montserrat Light" panose="00000400000000000000" pitchFamily="2" charset="-18"/>
              </a:rPr>
              <a:t>Не пытаюсь ли я не замечать своей роли в создании данной проблемы?</a:t>
            </a:r>
          </a:p>
          <a:p>
            <a:pPr>
              <a:lnSpc>
                <a:spcPts val="2000"/>
              </a:lnSpc>
            </a:pPr>
            <a:r>
              <a:rPr lang="ru-RU" sz="1400" dirty="0">
                <a:solidFill>
                  <a:srgbClr val="5D5B6F">
                    <a:alpha val="60000"/>
                  </a:srgbClr>
                </a:solidFill>
                <a:latin typeface="Montserrat Light" panose="00000400000000000000" pitchFamily="2" charset="-18"/>
              </a:rPr>
              <a:t>Задав такой вопрос, вы будете готовы посмотреть в лицо фактам.</a:t>
            </a:r>
          </a:p>
          <a:p>
            <a:pPr>
              <a:lnSpc>
                <a:spcPts val="2000"/>
              </a:lnSpc>
            </a:pPr>
            <a:r>
              <a:rPr lang="ru-RU" sz="1400" b="1" dirty="0">
                <a:solidFill>
                  <a:srgbClr val="5D5B6F">
                    <a:alpha val="60000"/>
                  </a:srgbClr>
                </a:solidFill>
                <a:highlight>
                  <a:srgbClr val="AFF7E4"/>
                </a:highlight>
                <a:latin typeface="Montserrat Light" panose="00000400000000000000" pitchFamily="2" charset="-18"/>
              </a:rPr>
              <a:t>ПРИМЕР</a:t>
            </a:r>
          </a:p>
        </p:txBody>
      </p:sp>
      <p:sp>
        <p:nvSpPr>
          <p:cNvPr id="23" name="TextBox 22"/>
          <p:cNvSpPr txBox="1"/>
          <p:nvPr/>
        </p:nvSpPr>
        <p:spPr>
          <a:xfrm>
            <a:off x="3653084" y="4554432"/>
            <a:ext cx="2274510" cy="2032095"/>
          </a:xfrm>
          <a:prstGeom prst="rect">
            <a:avLst/>
          </a:prstGeom>
          <a:noFill/>
        </p:spPr>
        <p:txBody>
          <a:bodyPr wrap="square" lIns="0" tIns="0" rIns="0" bIns="0" rtlCol="0">
            <a:spAutoFit/>
          </a:bodyPr>
          <a:lstStyle/>
          <a:p>
            <a:pPr>
              <a:lnSpc>
                <a:spcPts val="2000"/>
              </a:lnSpc>
            </a:pPr>
            <a:r>
              <a:rPr lang="ru-RU" sz="1400" b="1" u="sng" dirty="0">
                <a:solidFill>
                  <a:srgbClr val="C00000">
                    <a:alpha val="60000"/>
                  </a:srgbClr>
                </a:solidFill>
                <a:latin typeface="Montserrat Light" panose="00000400000000000000" pitchFamily="2" charset="-18"/>
              </a:rPr>
              <a:t>Почему разумный, рациональный и порядочный человек мог так поступить?</a:t>
            </a:r>
          </a:p>
          <a:p>
            <a:pPr>
              <a:lnSpc>
                <a:spcPts val="2000"/>
              </a:lnSpc>
            </a:pPr>
            <a:r>
              <a:rPr lang="ru-RU" sz="1400" dirty="0">
                <a:solidFill>
                  <a:srgbClr val="5D5B6F">
                    <a:alpha val="60000"/>
                  </a:srgbClr>
                </a:solidFill>
                <a:latin typeface="Montserrat Light" panose="00000400000000000000" pitchFamily="2" charset="-18"/>
              </a:rPr>
              <a:t>Поиск ответа на этот «гуманизирующий» вопрос смягчает наши эмоции. </a:t>
            </a:r>
            <a:endParaRPr lang="en-US" sz="1400" dirty="0">
              <a:solidFill>
                <a:srgbClr val="5D5B6F">
                  <a:alpha val="60000"/>
                </a:srgbClr>
              </a:solidFill>
              <a:latin typeface="Montserrat Light" panose="00000400000000000000" pitchFamily="2" charset="-18"/>
            </a:endParaRPr>
          </a:p>
        </p:txBody>
      </p:sp>
      <p:sp>
        <p:nvSpPr>
          <p:cNvPr id="24" name="TextBox 23"/>
          <p:cNvSpPr txBox="1"/>
          <p:nvPr/>
        </p:nvSpPr>
        <p:spPr>
          <a:xfrm>
            <a:off x="6688590" y="4547416"/>
            <a:ext cx="4175926" cy="1775614"/>
          </a:xfrm>
          <a:prstGeom prst="rect">
            <a:avLst/>
          </a:prstGeom>
          <a:noFill/>
        </p:spPr>
        <p:txBody>
          <a:bodyPr wrap="square" lIns="0" tIns="0" rIns="0" bIns="0" rtlCol="0">
            <a:spAutoFit/>
          </a:bodyPr>
          <a:lstStyle/>
          <a:p>
            <a:pPr>
              <a:lnSpc>
                <a:spcPts val="2000"/>
              </a:lnSpc>
            </a:pPr>
            <a:r>
              <a:rPr lang="ru-RU" sz="1400" dirty="0">
                <a:solidFill>
                  <a:srgbClr val="5D5B6F">
                    <a:alpha val="60000"/>
                  </a:srgbClr>
                </a:solidFill>
                <a:latin typeface="Montserrat Light" panose="00000400000000000000" pitchFamily="2" charset="-18"/>
              </a:rPr>
              <a:t>Чтобы не выгораживать собственную вину / не доработку за счет очернения в своей истории другого, лучше подумать о конструктивном действии, которое способствует развитию. </a:t>
            </a:r>
          </a:p>
          <a:p>
            <a:pPr>
              <a:lnSpc>
                <a:spcPts val="2000"/>
              </a:lnSpc>
            </a:pPr>
            <a:r>
              <a:rPr lang="ru-RU" sz="1400" b="1" dirty="0">
                <a:solidFill>
                  <a:srgbClr val="5D5B6F">
                    <a:alpha val="60000"/>
                  </a:srgbClr>
                </a:solidFill>
                <a:latin typeface="Montserrat Light" panose="00000400000000000000" pitchFamily="2" charset="-18"/>
              </a:rPr>
              <a:t>Помните: </a:t>
            </a:r>
            <a:r>
              <a:rPr lang="ru-RU" sz="1400" dirty="0">
                <a:solidFill>
                  <a:srgbClr val="5D5B6F">
                    <a:alpha val="60000"/>
                  </a:srgbClr>
                </a:solidFill>
                <a:latin typeface="Montserrat Light" panose="00000400000000000000" pitchFamily="2" charset="-18"/>
              </a:rPr>
              <a:t>Чего я хочу на самом деле? Для себя? Для Других? Для Отношений?</a:t>
            </a:r>
            <a:endParaRPr lang="en-US" sz="1400" dirty="0">
              <a:solidFill>
                <a:srgbClr val="5D5B6F">
                  <a:alpha val="60000"/>
                </a:srgbClr>
              </a:solidFill>
              <a:latin typeface="Montserrat Light" panose="00000400000000000000" pitchFamily="2" charset="-18"/>
            </a:endParaRPr>
          </a:p>
        </p:txBody>
      </p:sp>
      <p:cxnSp>
        <p:nvCxnSpPr>
          <p:cNvPr id="8" name="Straight Connector 7">
            <a:extLst>
              <a:ext uri="{FF2B5EF4-FFF2-40B4-BE49-F238E27FC236}">
                <a16:creationId xmlns:a16="http://schemas.microsoft.com/office/drawing/2014/main" id="{2D019BC1-92D1-B4B3-6F62-F6278D0C3EC7}"/>
              </a:ext>
            </a:extLst>
          </p:cNvPr>
          <p:cNvCxnSpPr/>
          <p:nvPr/>
        </p:nvCxnSpPr>
        <p:spPr>
          <a:xfrm>
            <a:off x="2118277" y="3810907"/>
            <a:ext cx="9835042" cy="0"/>
          </a:xfrm>
          <a:prstGeom prst="line">
            <a:avLst/>
          </a:prstGeom>
          <a:ln>
            <a:solidFill>
              <a:srgbClr val="14CE9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590547"/>
      </p:ext>
    </p:extLst>
  </p:cSld>
  <p:clrMapOvr>
    <a:masterClrMapping/>
  </p:clrMapOvr>
  <p:transition spd="slow">
    <p:push/>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4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44000">
                                          <p:cBhvr additive="base">
                                            <p:cTn id="7" dur="1000" fill="hold"/>
                                            <p:tgtEl>
                                              <p:spTgt spid="18"/>
                                            </p:tgtEl>
                                            <p:attrNameLst>
                                              <p:attrName>ppt_x</p:attrName>
                                            </p:attrNameLst>
                                          </p:cBhvr>
                                          <p:tavLst>
                                            <p:tav tm="0">
                                              <p:val>
                                                <p:strVal val="#ppt_x"/>
                                              </p:val>
                                            </p:tav>
                                            <p:tav tm="100000">
                                              <p:val>
                                                <p:strVal val="#ppt_x"/>
                                              </p:val>
                                            </p:tav>
                                          </p:tavLst>
                                        </p:anim>
                                        <p:anim calcmode="lin" valueType="num" p14:bounceEnd="44000">
                                          <p:cBhvr additive="base">
                                            <p:cTn id="8" dur="10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44000">
                                      <p:stCondLst>
                                        <p:cond delay="250"/>
                                      </p:stCondLst>
                                      <p:childTnLst>
                                        <p:set>
                                          <p:cBhvr>
                                            <p:cTn id="10" dur="1" fill="hold">
                                              <p:stCondLst>
                                                <p:cond delay="0"/>
                                              </p:stCondLst>
                                            </p:cTn>
                                            <p:tgtEl>
                                              <p:spTgt spid="9"/>
                                            </p:tgtEl>
                                            <p:attrNameLst>
                                              <p:attrName>style.visibility</p:attrName>
                                            </p:attrNameLst>
                                          </p:cBhvr>
                                          <p:to>
                                            <p:strVal val="visible"/>
                                          </p:to>
                                        </p:set>
                                        <p:anim calcmode="lin" valueType="num" p14:bounceEnd="44000">
                                          <p:cBhvr additive="base">
                                            <p:cTn id="11" dur="1000" fill="hold"/>
                                            <p:tgtEl>
                                              <p:spTgt spid="9"/>
                                            </p:tgtEl>
                                            <p:attrNameLst>
                                              <p:attrName>ppt_x</p:attrName>
                                            </p:attrNameLst>
                                          </p:cBhvr>
                                          <p:tavLst>
                                            <p:tav tm="0">
                                              <p:val>
                                                <p:strVal val="#ppt_x"/>
                                              </p:val>
                                            </p:tav>
                                            <p:tav tm="100000">
                                              <p:val>
                                                <p:strVal val="#ppt_x"/>
                                              </p:val>
                                            </p:tav>
                                          </p:tavLst>
                                        </p:anim>
                                        <p:anim calcmode="lin" valueType="num" p14:bounceEnd="44000">
                                          <p:cBhvr additive="base">
                                            <p:cTn id="12" dur="10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44000">
                                      <p:stCondLst>
                                        <p:cond delay="250"/>
                                      </p:stCondLst>
                                      <p:childTnLst>
                                        <p:set>
                                          <p:cBhvr>
                                            <p:cTn id="14" dur="1" fill="hold">
                                              <p:stCondLst>
                                                <p:cond delay="0"/>
                                              </p:stCondLst>
                                            </p:cTn>
                                            <p:tgtEl>
                                              <p:spTgt spid="26"/>
                                            </p:tgtEl>
                                            <p:attrNameLst>
                                              <p:attrName>style.visibility</p:attrName>
                                            </p:attrNameLst>
                                          </p:cBhvr>
                                          <p:to>
                                            <p:strVal val="visible"/>
                                          </p:to>
                                        </p:set>
                                        <p:anim calcmode="lin" valueType="num" p14:bounceEnd="44000">
                                          <p:cBhvr additive="base">
                                            <p:cTn id="15" dur="1000" fill="hold"/>
                                            <p:tgtEl>
                                              <p:spTgt spid="26"/>
                                            </p:tgtEl>
                                            <p:attrNameLst>
                                              <p:attrName>ppt_x</p:attrName>
                                            </p:attrNameLst>
                                          </p:cBhvr>
                                          <p:tavLst>
                                            <p:tav tm="0">
                                              <p:val>
                                                <p:strVal val="#ppt_x"/>
                                              </p:val>
                                            </p:tav>
                                            <p:tav tm="100000">
                                              <p:val>
                                                <p:strVal val="#ppt_x"/>
                                              </p:val>
                                            </p:tav>
                                          </p:tavLst>
                                        </p:anim>
                                        <p:anim calcmode="lin" valueType="num" p14:bounceEnd="44000">
                                          <p:cBhvr additive="base">
                                            <p:cTn id="16" dur="1000" fill="hold"/>
                                            <p:tgtEl>
                                              <p:spTgt spid="2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14:presetBounceEnd="44000">
                                      <p:stCondLst>
                                        <p:cond delay="500"/>
                                      </p:stCondLst>
                                      <p:childTnLst>
                                        <p:set>
                                          <p:cBhvr>
                                            <p:cTn id="18" dur="1" fill="hold">
                                              <p:stCondLst>
                                                <p:cond delay="0"/>
                                              </p:stCondLst>
                                            </p:cTn>
                                            <p:tgtEl>
                                              <p:spTgt spid="10"/>
                                            </p:tgtEl>
                                            <p:attrNameLst>
                                              <p:attrName>style.visibility</p:attrName>
                                            </p:attrNameLst>
                                          </p:cBhvr>
                                          <p:to>
                                            <p:strVal val="visible"/>
                                          </p:to>
                                        </p:set>
                                        <p:anim calcmode="lin" valueType="num" p14:bounceEnd="44000">
                                          <p:cBhvr additive="base">
                                            <p:cTn id="19" dur="1000" fill="hold"/>
                                            <p:tgtEl>
                                              <p:spTgt spid="10"/>
                                            </p:tgtEl>
                                            <p:attrNameLst>
                                              <p:attrName>ppt_x</p:attrName>
                                            </p:attrNameLst>
                                          </p:cBhvr>
                                          <p:tavLst>
                                            <p:tav tm="0">
                                              <p:val>
                                                <p:strVal val="#ppt_x"/>
                                              </p:val>
                                            </p:tav>
                                            <p:tav tm="100000">
                                              <p:val>
                                                <p:strVal val="#ppt_x"/>
                                              </p:val>
                                            </p:tav>
                                          </p:tavLst>
                                        </p:anim>
                                        <p:anim calcmode="lin" valueType="num" p14:bounceEnd="44000">
                                          <p:cBhvr additive="base">
                                            <p:cTn id="20" dur="10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14:presetBounceEnd="44000">
                                      <p:stCondLst>
                                        <p:cond delay="500"/>
                                      </p:stCondLst>
                                      <p:childTnLst>
                                        <p:set>
                                          <p:cBhvr>
                                            <p:cTn id="22" dur="1" fill="hold">
                                              <p:stCondLst>
                                                <p:cond delay="0"/>
                                              </p:stCondLst>
                                            </p:cTn>
                                            <p:tgtEl>
                                              <p:spTgt spid="20"/>
                                            </p:tgtEl>
                                            <p:attrNameLst>
                                              <p:attrName>style.visibility</p:attrName>
                                            </p:attrNameLst>
                                          </p:cBhvr>
                                          <p:to>
                                            <p:strVal val="visible"/>
                                          </p:to>
                                        </p:set>
                                        <p:anim calcmode="lin" valueType="num" p14:bounceEnd="44000">
                                          <p:cBhvr additive="base">
                                            <p:cTn id="23" dur="1000" fill="hold"/>
                                            <p:tgtEl>
                                              <p:spTgt spid="20"/>
                                            </p:tgtEl>
                                            <p:attrNameLst>
                                              <p:attrName>ppt_x</p:attrName>
                                            </p:attrNameLst>
                                          </p:cBhvr>
                                          <p:tavLst>
                                            <p:tav tm="0">
                                              <p:val>
                                                <p:strVal val="#ppt_x"/>
                                              </p:val>
                                            </p:tav>
                                            <p:tav tm="100000">
                                              <p:val>
                                                <p:strVal val="#ppt_x"/>
                                              </p:val>
                                            </p:tav>
                                          </p:tavLst>
                                        </p:anim>
                                        <p:anim calcmode="lin" valueType="num" p14:bounceEnd="44000">
                                          <p:cBhvr additive="base">
                                            <p:cTn id="24" dur="1000" fill="hold"/>
                                            <p:tgtEl>
                                              <p:spTgt spid="2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14:presetBounceEnd="44000">
                                      <p:stCondLst>
                                        <p:cond delay="750"/>
                                      </p:stCondLst>
                                      <p:childTnLst>
                                        <p:set>
                                          <p:cBhvr>
                                            <p:cTn id="26" dur="1" fill="hold">
                                              <p:stCondLst>
                                                <p:cond delay="0"/>
                                              </p:stCondLst>
                                            </p:cTn>
                                            <p:tgtEl>
                                              <p:spTgt spid="11"/>
                                            </p:tgtEl>
                                            <p:attrNameLst>
                                              <p:attrName>style.visibility</p:attrName>
                                            </p:attrNameLst>
                                          </p:cBhvr>
                                          <p:to>
                                            <p:strVal val="visible"/>
                                          </p:to>
                                        </p:set>
                                        <p:anim calcmode="lin" valueType="num" p14:bounceEnd="44000">
                                          <p:cBhvr additive="base">
                                            <p:cTn id="27" dur="1000" fill="hold"/>
                                            <p:tgtEl>
                                              <p:spTgt spid="11"/>
                                            </p:tgtEl>
                                            <p:attrNameLst>
                                              <p:attrName>ppt_x</p:attrName>
                                            </p:attrNameLst>
                                          </p:cBhvr>
                                          <p:tavLst>
                                            <p:tav tm="0">
                                              <p:val>
                                                <p:strVal val="#ppt_x"/>
                                              </p:val>
                                            </p:tav>
                                            <p:tav tm="100000">
                                              <p:val>
                                                <p:strVal val="#ppt_x"/>
                                              </p:val>
                                            </p:tav>
                                          </p:tavLst>
                                        </p:anim>
                                        <p:anim calcmode="lin" valueType="num" p14:bounceEnd="44000">
                                          <p:cBhvr additive="base">
                                            <p:cTn id="28" dur="1000" fill="hold"/>
                                            <p:tgtEl>
                                              <p:spTgt spid="11"/>
                                            </p:tgtEl>
                                            <p:attrNameLst>
                                              <p:attrName>ppt_y</p:attrName>
                                            </p:attrNameLst>
                                          </p:cBhvr>
                                          <p:tavLst>
                                            <p:tav tm="0">
                                              <p:val>
                                                <p:strVal val="1+#ppt_h/2"/>
                                              </p:val>
                                            </p:tav>
                                            <p:tav tm="100000">
                                              <p:val>
                                                <p:strVal val="#ppt_y"/>
                                              </p:val>
                                            </p:tav>
                                          </p:tavLst>
                                        </p:anim>
                                      </p:childTnLst>
                                    </p:cTn>
                                  </p:par>
                                  <p:par>
                                    <p:cTn id="29" presetID="10" presetClass="entr" presetSubtype="0" fill="hold" grpId="0" nodeType="withEffect">
                                      <p:stCondLst>
                                        <p:cond delay="120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par>
                                    <p:cTn id="32" presetID="10" presetClass="entr" presetSubtype="0" fill="hold" grpId="0" nodeType="withEffect">
                                      <p:stCondLst>
                                        <p:cond delay="140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par>
                                    <p:cTn id="35" presetID="10" presetClass="entr" presetSubtype="0" fill="hold" grpId="0" nodeType="withEffect">
                                      <p:stCondLst>
                                        <p:cond delay="170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0" grpId="0"/>
          <p:bldP spid="22" grpId="0"/>
          <p:bldP spid="23" grpId="0"/>
          <p:bldP spid="2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ppt_x"/>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25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000" fill="hold"/>
                                            <p:tgtEl>
                                              <p:spTgt spid="9"/>
                                            </p:tgtEl>
                                            <p:attrNameLst>
                                              <p:attrName>ppt_x</p:attrName>
                                            </p:attrNameLst>
                                          </p:cBhvr>
                                          <p:tavLst>
                                            <p:tav tm="0">
                                              <p:val>
                                                <p:strVal val="#ppt_x"/>
                                              </p:val>
                                            </p:tav>
                                            <p:tav tm="100000">
                                              <p:val>
                                                <p:strVal val="#ppt_x"/>
                                              </p:val>
                                            </p:tav>
                                          </p:tavLst>
                                        </p:anim>
                                        <p:anim calcmode="lin" valueType="num">
                                          <p:cBhvr additive="base">
                                            <p:cTn id="12" dur="10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25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1000" fill="hold"/>
                                            <p:tgtEl>
                                              <p:spTgt spid="26"/>
                                            </p:tgtEl>
                                            <p:attrNameLst>
                                              <p:attrName>ppt_x</p:attrName>
                                            </p:attrNameLst>
                                          </p:cBhvr>
                                          <p:tavLst>
                                            <p:tav tm="0">
                                              <p:val>
                                                <p:strVal val="#ppt_x"/>
                                              </p:val>
                                            </p:tav>
                                            <p:tav tm="100000">
                                              <p:val>
                                                <p:strVal val="#ppt_x"/>
                                              </p:val>
                                            </p:tav>
                                          </p:tavLst>
                                        </p:anim>
                                        <p:anim calcmode="lin" valueType="num">
                                          <p:cBhvr additive="base">
                                            <p:cTn id="16" dur="1000" fill="hold"/>
                                            <p:tgtEl>
                                              <p:spTgt spid="2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50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1000" fill="hold"/>
                                            <p:tgtEl>
                                              <p:spTgt spid="10"/>
                                            </p:tgtEl>
                                            <p:attrNameLst>
                                              <p:attrName>ppt_x</p:attrName>
                                            </p:attrNameLst>
                                          </p:cBhvr>
                                          <p:tavLst>
                                            <p:tav tm="0">
                                              <p:val>
                                                <p:strVal val="#ppt_x"/>
                                              </p:val>
                                            </p:tav>
                                            <p:tav tm="100000">
                                              <p:val>
                                                <p:strVal val="#ppt_x"/>
                                              </p:val>
                                            </p:tav>
                                          </p:tavLst>
                                        </p:anim>
                                        <p:anim calcmode="lin" valueType="num">
                                          <p:cBhvr additive="base">
                                            <p:cTn id="20" dur="10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50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1000" fill="hold"/>
                                            <p:tgtEl>
                                              <p:spTgt spid="20"/>
                                            </p:tgtEl>
                                            <p:attrNameLst>
                                              <p:attrName>ppt_x</p:attrName>
                                            </p:attrNameLst>
                                          </p:cBhvr>
                                          <p:tavLst>
                                            <p:tav tm="0">
                                              <p:val>
                                                <p:strVal val="#ppt_x"/>
                                              </p:val>
                                            </p:tav>
                                            <p:tav tm="100000">
                                              <p:val>
                                                <p:strVal val="#ppt_x"/>
                                              </p:val>
                                            </p:tav>
                                          </p:tavLst>
                                        </p:anim>
                                        <p:anim calcmode="lin" valueType="num">
                                          <p:cBhvr additive="base">
                                            <p:cTn id="24" dur="1000" fill="hold"/>
                                            <p:tgtEl>
                                              <p:spTgt spid="2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75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1000" fill="hold"/>
                                            <p:tgtEl>
                                              <p:spTgt spid="11"/>
                                            </p:tgtEl>
                                            <p:attrNameLst>
                                              <p:attrName>ppt_x</p:attrName>
                                            </p:attrNameLst>
                                          </p:cBhvr>
                                          <p:tavLst>
                                            <p:tav tm="0">
                                              <p:val>
                                                <p:strVal val="#ppt_x"/>
                                              </p:val>
                                            </p:tav>
                                            <p:tav tm="100000">
                                              <p:val>
                                                <p:strVal val="#ppt_x"/>
                                              </p:val>
                                            </p:tav>
                                          </p:tavLst>
                                        </p:anim>
                                        <p:anim calcmode="lin" valueType="num">
                                          <p:cBhvr additive="base">
                                            <p:cTn id="28" dur="1000" fill="hold"/>
                                            <p:tgtEl>
                                              <p:spTgt spid="11"/>
                                            </p:tgtEl>
                                            <p:attrNameLst>
                                              <p:attrName>ppt_y</p:attrName>
                                            </p:attrNameLst>
                                          </p:cBhvr>
                                          <p:tavLst>
                                            <p:tav tm="0">
                                              <p:val>
                                                <p:strVal val="1+#ppt_h/2"/>
                                              </p:val>
                                            </p:tav>
                                            <p:tav tm="100000">
                                              <p:val>
                                                <p:strVal val="#ppt_y"/>
                                              </p:val>
                                            </p:tav>
                                          </p:tavLst>
                                        </p:anim>
                                      </p:childTnLst>
                                    </p:cTn>
                                  </p:par>
                                  <p:par>
                                    <p:cTn id="29" presetID="10" presetClass="entr" presetSubtype="0" fill="hold" grpId="0" nodeType="withEffect">
                                      <p:stCondLst>
                                        <p:cond delay="120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par>
                                    <p:cTn id="32" presetID="10" presetClass="entr" presetSubtype="0" fill="hold" grpId="0" nodeType="withEffect">
                                      <p:stCondLst>
                                        <p:cond delay="140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par>
                                    <p:cTn id="35" presetID="10" presetClass="entr" presetSubtype="0" fill="hold" grpId="0" nodeType="withEffect">
                                      <p:stCondLst>
                                        <p:cond delay="170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0" grpId="0"/>
          <p:bldP spid="22" grpId="0"/>
          <p:bldP spid="23" grpId="0"/>
          <p:bldP spid="24" grpId="0"/>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42623"/>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0E0450A-B989-0CD8-6452-ECE6EC768C26}"/>
              </a:ext>
            </a:extLst>
          </p:cNvPr>
          <p:cNvPicPr>
            <a:picLocks noChangeAspect="1"/>
          </p:cNvPicPr>
          <p:nvPr/>
        </p:nvPicPr>
        <p:blipFill>
          <a:blip r:embed="rId2"/>
          <a:stretch>
            <a:fillRect/>
          </a:stretch>
        </p:blipFill>
        <p:spPr>
          <a:xfrm>
            <a:off x="2667000" y="0"/>
            <a:ext cx="6858000" cy="6858000"/>
          </a:xfrm>
          <a:prstGeom prst="rect">
            <a:avLst/>
          </a:prstGeom>
        </p:spPr>
      </p:pic>
    </p:spTree>
    <p:extLst>
      <p:ext uri="{BB962C8B-B14F-4D97-AF65-F5344CB8AC3E}">
        <p14:creationId xmlns:p14="http://schemas.microsoft.com/office/powerpoint/2010/main" val="4324946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p:cNvSpPr/>
          <p:nvPr/>
        </p:nvSpPr>
        <p:spPr>
          <a:xfrm>
            <a:off x="0" y="342933"/>
            <a:ext cx="12128500" cy="3907796"/>
          </a:xfrm>
          <a:custGeom>
            <a:avLst/>
            <a:gdLst>
              <a:gd name="connsiteX0" fmla="*/ 0 w 12128500"/>
              <a:gd name="connsiteY0" fmla="*/ 152400 h 3987800"/>
              <a:gd name="connsiteX1" fmla="*/ 177800 w 12128500"/>
              <a:gd name="connsiteY1" fmla="*/ 3987800 h 3987800"/>
              <a:gd name="connsiteX2" fmla="*/ 12128500 w 12128500"/>
              <a:gd name="connsiteY2" fmla="*/ 3835400 h 3987800"/>
              <a:gd name="connsiteX3" fmla="*/ 11874500 w 12128500"/>
              <a:gd name="connsiteY3" fmla="*/ 0 h 3987800"/>
              <a:gd name="connsiteX4" fmla="*/ 0 w 12128500"/>
              <a:gd name="connsiteY4" fmla="*/ 152400 h 398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28500" h="3987800">
                <a:moveTo>
                  <a:pt x="0" y="152400"/>
                </a:moveTo>
                <a:lnTo>
                  <a:pt x="177800" y="3987800"/>
                </a:lnTo>
                <a:lnTo>
                  <a:pt x="12128500" y="3835400"/>
                </a:lnTo>
                <a:lnTo>
                  <a:pt x="11874500" y="0"/>
                </a:lnTo>
                <a:lnTo>
                  <a:pt x="0" y="152400"/>
                </a:lnTo>
                <a:close/>
              </a:path>
            </a:pathLst>
          </a:custGeom>
          <a:solidFill>
            <a:srgbClr val="14C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6" name="Object 5"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TextBox 3"/>
          <p:cNvSpPr txBox="1"/>
          <p:nvPr/>
        </p:nvSpPr>
        <p:spPr>
          <a:xfrm>
            <a:off x="692684" y="4135500"/>
            <a:ext cx="10872788" cy="515407"/>
          </a:xfrm>
          <a:prstGeom prst="rect">
            <a:avLst/>
          </a:prstGeom>
          <a:noFill/>
          <a:ln>
            <a:noFill/>
          </a:ln>
          <a:effectLst/>
        </p:spPr>
        <p:txBody>
          <a:bodyPr wrap="square" lIns="0" tIns="0" rIns="0" bIns="0" rtlCol="0" anchor="b">
            <a:noAutofit/>
          </a:bodyPr>
          <a:lstStyle/>
          <a:p>
            <a:pPr algn="ctr"/>
            <a:r>
              <a:rPr lang="ru-RU" sz="2800" dirty="0">
                <a:solidFill>
                  <a:srgbClr val="14CE9F"/>
                </a:solidFill>
                <a:latin typeface="Gabriela" panose="00000500000000000000" pitchFamily="2" charset="0"/>
              </a:rPr>
              <a:t>Избегайте категоричности</a:t>
            </a:r>
            <a:endParaRPr lang="en-US" sz="2800" dirty="0">
              <a:solidFill>
                <a:srgbClr val="14CE9F"/>
              </a:solidFill>
              <a:latin typeface="Gabriela" panose="00000500000000000000" pitchFamily="2" charset="0"/>
            </a:endParaRPr>
          </a:p>
        </p:txBody>
      </p:sp>
      <p:sp>
        <p:nvSpPr>
          <p:cNvPr id="5" name="TextBox 4"/>
          <p:cNvSpPr txBox="1"/>
          <p:nvPr/>
        </p:nvSpPr>
        <p:spPr>
          <a:xfrm>
            <a:off x="0" y="4780679"/>
            <a:ext cx="12192000" cy="1782026"/>
          </a:xfrm>
          <a:prstGeom prst="rect">
            <a:avLst/>
          </a:prstGeom>
          <a:noFill/>
        </p:spPr>
        <p:txBody>
          <a:bodyPr wrap="square" lIns="0" tIns="0" rIns="0" bIns="0" rtlCol="0">
            <a:spAutoFit/>
          </a:bodyPr>
          <a:lstStyle/>
          <a:p>
            <a:pPr algn="ctr">
              <a:lnSpc>
                <a:spcPts val="2000"/>
              </a:lnSpc>
            </a:pPr>
            <a:r>
              <a:rPr lang="ru-RU" sz="1500" dirty="0">
                <a:solidFill>
                  <a:srgbClr val="5D5B6F">
                    <a:alpha val="60000"/>
                  </a:srgbClr>
                </a:solidFill>
                <a:latin typeface="Montserrat Light" panose="00000400000000000000" pitchFamily="2" charset="-18"/>
              </a:rPr>
              <a:t>Если вы только притворяетесь некатегоричным, никакого диалога не получится. Нужно избегать категоричности именно потому, что вы действительно не уверены, правильные ли вы сделали выводы и верно ли интерпретировали факты.</a:t>
            </a:r>
          </a:p>
          <a:p>
            <a:pPr algn="ctr">
              <a:lnSpc>
                <a:spcPts val="2000"/>
              </a:lnSpc>
            </a:pPr>
            <a:endParaRPr lang="ru-RU" sz="1500" dirty="0">
              <a:solidFill>
                <a:srgbClr val="5D5B6F">
                  <a:alpha val="60000"/>
                </a:srgbClr>
              </a:solidFill>
              <a:latin typeface="Montserrat Light" panose="00000400000000000000" pitchFamily="2" charset="-18"/>
            </a:endParaRPr>
          </a:p>
          <a:p>
            <a:pPr algn="ctr">
              <a:lnSpc>
                <a:spcPts val="2000"/>
              </a:lnSpc>
            </a:pPr>
            <a:r>
              <a:rPr lang="ru-RU" sz="1500" dirty="0">
                <a:solidFill>
                  <a:srgbClr val="5D5B6F">
                    <a:alpha val="60000"/>
                  </a:srgbClr>
                </a:solidFill>
                <a:latin typeface="Montserrat Light" panose="00000400000000000000" pitchFamily="2" charset="-18"/>
              </a:rPr>
              <a:t>Но, нужно учитывать, что </a:t>
            </a:r>
            <a:r>
              <a:rPr lang="ru-RU" b="1" dirty="0">
                <a:solidFill>
                  <a:srgbClr val="C00000">
                    <a:alpha val="60000"/>
                  </a:srgbClr>
                </a:solidFill>
                <a:latin typeface="Montserrat Light" panose="00000400000000000000" pitchFamily="2" charset="-18"/>
              </a:rPr>
              <a:t>не категоричность – это не бесхарактерность</a:t>
            </a:r>
            <a:r>
              <a:rPr lang="ru-RU" sz="1500" dirty="0">
                <a:solidFill>
                  <a:srgbClr val="5D5B6F">
                    <a:alpha val="60000"/>
                  </a:srgbClr>
                </a:solidFill>
                <a:latin typeface="Montserrat Light" panose="00000400000000000000" pitchFamily="2" charset="-18"/>
              </a:rPr>
              <a:t>. Некоторые люди так беспокоятся о том, чтобы не показаться собеседнику излишне агрессивными и настойчивыми, что совершают ошибку, двигаясь в противоположном направлении. По их мнению, единственный безопасный способ поделиться деликатной информацией или негативной оценкой – это преподнести факты так, будто все это совершенно не важно, просто сущие мелочи, например: «Я знаю, что это, скорее всего, полная ерунда, но…»</a:t>
            </a:r>
            <a:endParaRPr lang="en-US" sz="1500" dirty="0">
              <a:solidFill>
                <a:srgbClr val="5D5B6F">
                  <a:alpha val="60000"/>
                </a:srgbClr>
              </a:solidFill>
              <a:latin typeface="Montserrat Light" panose="00000400000000000000" pitchFamily="2" charset="-18"/>
            </a:endParaRPr>
          </a:p>
        </p:txBody>
      </p:sp>
      <p:sp>
        <p:nvSpPr>
          <p:cNvPr id="10" name="Rectangle 9"/>
          <p:cNvSpPr/>
          <p:nvPr/>
        </p:nvSpPr>
        <p:spPr>
          <a:xfrm>
            <a:off x="5529223" y="4658274"/>
            <a:ext cx="1133554" cy="61873"/>
          </a:xfrm>
          <a:prstGeom prst="rect">
            <a:avLst/>
          </a:prstGeom>
          <a:gradFill>
            <a:gsLst>
              <a:gs pos="77000">
                <a:srgbClr val="14CE9F"/>
              </a:gs>
              <a:gs pos="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
        <p:nvSpPr>
          <p:cNvPr id="8" name="Freeform 7"/>
          <p:cNvSpPr/>
          <p:nvPr/>
        </p:nvSpPr>
        <p:spPr>
          <a:xfrm>
            <a:off x="11025987" y="3775979"/>
            <a:ext cx="486562" cy="311547"/>
          </a:xfrm>
          <a:custGeom>
            <a:avLst/>
            <a:gdLst>
              <a:gd name="connsiteX0" fmla="*/ 6150209 w 7230006"/>
              <a:gd name="connsiteY0" fmla="*/ 1323803 h 4629393"/>
              <a:gd name="connsiteX1" fmla="*/ 6727342 w 7230006"/>
              <a:gd name="connsiteY1" fmla="*/ 1453798 h 4629393"/>
              <a:gd name="connsiteX2" fmla="*/ 7099686 w 7230006"/>
              <a:gd name="connsiteY2" fmla="*/ 1788071 h 4629393"/>
              <a:gd name="connsiteX3" fmla="*/ 7211389 w 7230006"/>
              <a:gd name="connsiteY3" fmla="*/ 2252340 h 4629393"/>
              <a:gd name="connsiteX4" fmla="*/ 7081069 w 7230006"/>
              <a:gd name="connsiteY4" fmla="*/ 2753749 h 4629393"/>
              <a:gd name="connsiteX5" fmla="*/ 6652873 w 7230006"/>
              <a:gd name="connsiteY5" fmla="*/ 3162305 h 4629393"/>
              <a:gd name="connsiteX6" fmla="*/ 6001272 w 7230006"/>
              <a:gd name="connsiteY6" fmla="*/ 3310871 h 4629393"/>
              <a:gd name="connsiteX7" fmla="*/ 5554459 w 7230006"/>
              <a:gd name="connsiteY7" fmla="*/ 3236588 h 4629393"/>
              <a:gd name="connsiteX8" fmla="*/ 5312436 w 7230006"/>
              <a:gd name="connsiteY8" fmla="*/ 3013740 h 4629393"/>
              <a:gd name="connsiteX9" fmla="*/ 5349670 w 7230006"/>
              <a:gd name="connsiteY9" fmla="*/ 2920886 h 4629393"/>
              <a:gd name="connsiteX10" fmla="*/ 5405522 w 7230006"/>
              <a:gd name="connsiteY10" fmla="*/ 2883745 h 4629393"/>
              <a:gd name="connsiteX11" fmla="*/ 5535842 w 7230006"/>
              <a:gd name="connsiteY11" fmla="*/ 2920886 h 4629393"/>
              <a:gd name="connsiteX12" fmla="*/ 5815100 w 7230006"/>
              <a:gd name="connsiteY12" fmla="*/ 2958027 h 4629393"/>
              <a:gd name="connsiteX13" fmla="*/ 6410850 w 7230006"/>
              <a:gd name="connsiteY13" fmla="*/ 2753749 h 4629393"/>
              <a:gd name="connsiteX14" fmla="*/ 6615639 w 7230006"/>
              <a:gd name="connsiteY14" fmla="*/ 2233769 h 4629393"/>
              <a:gd name="connsiteX15" fmla="*/ 6466701 w 7230006"/>
              <a:gd name="connsiteY15" fmla="*/ 1806642 h 4629393"/>
              <a:gd name="connsiteX16" fmla="*/ 6019889 w 7230006"/>
              <a:gd name="connsiteY16" fmla="*/ 1639506 h 4629393"/>
              <a:gd name="connsiteX17" fmla="*/ 5386905 w 7230006"/>
              <a:gd name="connsiteY17" fmla="*/ 1992349 h 4629393"/>
              <a:gd name="connsiteX18" fmla="*/ 5163499 w 7230006"/>
              <a:gd name="connsiteY18" fmla="*/ 3013740 h 4629393"/>
              <a:gd name="connsiteX19" fmla="*/ 5386905 w 7230006"/>
              <a:gd name="connsiteY19" fmla="*/ 3886564 h 4629393"/>
              <a:gd name="connsiteX20" fmla="*/ 6094358 w 7230006"/>
              <a:gd name="connsiteY20" fmla="*/ 4202266 h 4629393"/>
              <a:gd name="connsiteX21" fmla="*/ 7006600 w 7230006"/>
              <a:gd name="connsiteY21" fmla="*/ 3849422 h 4629393"/>
              <a:gd name="connsiteX22" fmla="*/ 7081069 w 7230006"/>
              <a:gd name="connsiteY22" fmla="*/ 3830852 h 4629393"/>
              <a:gd name="connsiteX23" fmla="*/ 7174155 w 7230006"/>
              <a:gd name="connsiteY23" fmla="*/ 3886564 h 4629393"/>
              <a:gd name="connsiteX24" fmla="*/ 7230006 w 7230006"/>
              <a:gd name="connsiteY24" fmla="*/ 4016559 h 4629393"/>
              <a:gd name="connsiteX25" fmla="*/ 7211389 w 7230006"/>
              <a:gd name="connsiteY25" fmla="*/ 4072271 h 4629393"/>
              <a:gd name="connsiteX26" fmla="*/ 6652873 w 7230006"/>
              <a:gd name="connsiteY26" fmla="*/ 4480827 h 4629393"/>
              <a:gd name="connsiteX27" fmla="*/ 5964037 w 7230006"/>
              <a:gd name="connsiteY27" fmla="*/ 4629393 h 4629393"/>
              <a:gd name="connsiteX28" fmla="*/ 5200733 w 7230006"/>
              <a:gd name="connsiteY28" fmla="*/ 4425115 h 4629393"/>
              <a:gd name="connsiteX29" fmla="*/ 4679452 w 7230006"/>
              <a:gd name="connsiteY29" fmla="*/ 3849422 h 4629393"/>
              <a:gd name="connsiteX30" fmla="*/ 4511897 w 7230006"/>
              <a:gd name="connsiteY30" fmla="*/ 3013740 h 4629393"/>
              <a:gd name="connsiteX31" fmla="*/ 4698069 w 7230006"/>
              <a:gd name="connsiteY31" fmla="*/ 2122345 h 4629393"/>
              <a:gd name="connsiteX32" fmla="*/ 5275202 w 7230006"/>
              <a:gd name="connsiteY32" fmla="*/ 1528081 h 4629393"/>
              <a:gd name="connsiteX33" fmla="*/ 6150209 w 7230006"/>
              <a:gd name="connsiteY33" fmla="*/ 1323803 h 4629393"/>
              <a:gd name="connsiteX34" fmla="*/ 185688 w 7230006"/>
              <a:gd name="connsiteY34" fmla="*/ 0 h 4629393"/>
              <a:gd name="connsiteX35" fmla="*/ 1689760 w 7230006"/>
              <a:gd name="connsiteY35" fmla="*/ 0 h 4629393"/>
              <a:gd name="connsiteX36" fmla="*/ 1764035 w 7230006"/>
              <a:gd name="connsiteY36" fmla="*/ 223053 h 4629393"/>
              <a:gd name="connsiteX37" fmla="*/ 1615485 w 7230006"/>
              <a:gd name="connsiteY37" fmla="*/ 260228 h 4629393"/>
              <a:gd name="connsiteX38" fmla="*/ 1374090 w 7230006"/>
              <a:gd name="connsiteY38" fmla="*/ 520456 h 4629393"/>
              <a:gd name="connsiteX39" fmla="*/ 1504072 w 7230006"/>
              <a:gd name="connsiteY39" fmla="*/ 892210 h 4629393"/>
              <a:gd name="connsiteX40" fmla="*/ 2153979 w 7230006"/>
              <a:gd name="connsiteY40" fmla="*/ 1821594 h 4629393"/>
              <a:gd name="connsiteX41" fmla="*/ 2803887 w 7230006"/>
              <a:gd name="connsiteY41" fmla="*/ 855034 h 4629393"/>
              <a:gd name="connsiteX42" fmla="*/ 2915299 w 7230006"/>
              <a:gd name="connsiteY42" fmla="*/ 650570 h 4629393"/>
              <a:gd name="connsiteX43" fmla="*/ 2933868 w 7230006"/>
              <a:gd name="connsiteY43" fmla="*/ 501868 h 4629393"/>
              <a:gd name="connsiteX44" fmla="*/ 2859593 w 7230006"/>
              <a:gd name="connsiteY44" fmla="*/ 223053 h 4629393"/>
              <a:gd name="connsiteX45" fmla="*/ 2803887 w 7230006"/>
              <a:gd name="connsiteY45" fmla="*/ 92939 h 4629393"/>
              <a:gd name="connsiteX46" fmla="*/ 2915299 w 7230006"/>
              <a:gd name="connsiteY46" fmla="*/ 0 h 4629393"/>
              <a:gd name="connsiteX47" fmla="*/ 4085133 w 7230006"/>
              <a:gd name="connsiteY47" fmla="*/ 0 h 4629393"/>
              <a:gd name="connsiteX48" fmla="*/ 4159408 w 7230006"/>
              <a:gd name="connsiteY48" fmla="*/ 223053 h 4629393"/>
              <a:gd name="connsiteX49" fmla="*/ 4010858 w 7230006"/>
              <a:gd name="connsiteY49" fmla="*/ 260228 h 4629393"/>
              <a:gd name="connsiteX50" fmla="*/ 3732326 w 7230006"/>
              <a:gd name="connsiteY50" fmla="*/ 371754 h 4629393"/>
              <a:gd name="connsiteX51" fmla="*/ 3528069 w 7230006"/>
              <a:gd name="connsiteY51" fmla="*/ 594806 h 4629393"/>
              <a:gd name="connsiteX52" fmla="*/ 2413942 w 7230006"/>
              <a:gd name="connsiteY52" fmla="*/ 2193348 h 4629393"/>
              <a:gd name="connsiteX53" fmla="*/ 3546638 w 7230006"/>
              <a:gd name="connsiteY53" fmla="*/ 3810478 h 4629393"/>
              <a:gd name="connsiteX54" fmla="*/ 3825170 w 7230006"/>
              <a:gd name="connsiteY54" fmla="*/ 4163644 h 4629393"/>
              <a:gd name="connsiteX55" fmla="*/ 4103702 w 7230006"/>
              <a:gd name="connsiteY55" fmla="*/ 4442460 h 4629393"/>
              <a:gd name="connsiteX56" fmla="*/ 4010858 w 7230006"/>
              <a:gd name="connsiteY56" fmla="*/ 4535398 h 4629393"/>
              <a:gd name="connsiteX57" fmla="*/ 2525355 w 7230006"/>
              <a:gd name="connsiteY57" fmla="*/ 4535398 h 4629393"/>
              <a:gd name="connsiteX58" fmla="*/ 2451080 w 7230006"/>
              <a:gd name="connsiteY58" fmla="*/ 4312346 h 4629393"/>
              <a:gd name="connsiteX59" fmla="*/ 2599630 w 7230006"/>
              <a:gd name="connsiteY59" fmla="*/ 4275170 h 4629393"/>
              <a:gd name="connsiteX60" fmla="*/ 2841024 w 7230006"/>
              <a:gd name="connsiteY60" fmla="*/ 4014943 h 4629393"/>
              <a:gd name="connsiteX61" fmla="*/ 2692474 w 7230006"/>
              <a:gd name="connsiteY61" fmla="*/ 3643189 h 4629393"/>
              <a:gd name="connsiteX62" fmla="*/ 2005429 w 7230006"/>
              <a:gd name="connsiteY62" fmla="*/ 2676628 h 4629393"/>
              <a:gd name="connsiteX63" fmla="*/ 1336953 w 7230006"/>
              <a:gd name="connsiteY63" fmla="*/ 3680364 h 4629393"/>
              <a:gd name="connsiteX64" fmla="*/ 1244109 w 7230006"/>
              <a:gd name="connsiteY64" fmla="*/ 3884829 h 4629393"/>
              <a:gd name="connsiteX65" fmla="*/ 1206971 w 7230006"/>
              <a:gd name="connsiteY65" fmla="*/ 4033530 h 4629393"/>
              <a:gd name="connsiteX66" fmla="*/ 1299815 w 7230006"/>
              <a:gd name="connsiteY66" fmla="*/ 4312346 h 4629393"/>
              <a:gd name="connsiteX67" fmla="*/ 1355522 w 7230006"/>
              <a:gd name="connsiteY67" fmla="*/ 4442460 h 4629393"/>
              <a:gd name="connsiteX68" fmla="*/ 1225540 w 7230006"/>
              <a:gd name="connsiteY68" fmla="*/ 4535398 h 4629393"/>
              <a:gd name="connsiteX69" fmla="*/ 74275 w 7230006"/>
              <a:gd name="connsiteY69" fmla="*/ 4535398 h 4629393"/>
              <a:gd name="connsiteX70" fmla="*/ 0 w 7230006"/>
              <a:gd name="connsiteY70" fmla="*/ 4312346 h 4629393"/>
              <a:gd name="connsiteX71" fmla="*/ 129982 w 7230006"/>
              <a:gd name="connsiteY71" fmla="*/ 4275170 h 4629393"/>
              <a:gd name="connsiteX72" fmla="*/ 408514 w 7230006"/>
              <a:gd name="connsiteY72" fmla="*/ 4163644 h 4629393"/>
              <a:gd name="connsiteX73" fmla="*/ 631339 w 7230006"/>
              <a:gd name="connsiteY73" fmla="*/ 3940592 h 4629393"/>
              <a:gd name="connsiteX74" fmla="*/ 1764035 w 7230006"/>
              <a:gd name="connsiteY74" fmla="*/ 2304875 h 4629393"/>
              <a:gd name="connsiteX75" fmla="*/ 687045 w 7230006"/>
              <a:gd name="connsiteY75" fmla="*/ 780683 h 4629393"/>
              <a:gd name="connsiteX76" fmla="*/ 111413 w 7230006"/>
              <a:gd name="connsiteY76" fmla="*/ 92939 h 4629393"/>
              <a:gd name="connsiteX77" fmla="*/ 185688 w 7230006"/>
              <a:gd name="connsiteY77" fmla="*/ 0 h 4629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7230006" h="4629393">
                <a:moveTo>
                  <a:pt x="6150209" y="1323803"/>
                </a:moveTo>
                <a:cubicBezTo>
                  <a:pt x="6373615" y="1323803"/>
                  <a:pt x="6578405" y="1360945"/>
                  <a:pt x="6727342" y="1453798"/>
                </a:cubicBezTo>
                <a:cubicBezTo>
                  <a:pt x="6894897" y="1528081"/>
                  <a:pt x="7025217" y="1639506"/>
                  <a:pt x="7099686" y="1788071"/>
                </a:cubicBezTo>
                <a:cubicBezTo>
                  <a:pt x="7174155" y="1936637"/>
                  <a:pt x="7211389" y="2085203"/>
                  <a:pt x="7211389" y="2252340"/>
                </a:cubicBezTo>
                <a:cubicBezTo>
                  <a:pt x="7211389" y="2419476"/>
                  <a:pt x="7174155" y="2586613"/>
                  <a:pt x="7081069" y="2753749"/>
                </a:cubicBezTo>
                <a:cubicBezTo>
                  <a:pt x="6987983" y="2920886"/>
                  <a:pt x="6839045" y="3050881"/>
                  <a:pt x="6652873" y="3162305"/>
                </a:cubicBezTo>
                <a:cubicBezTo>
                  <a:pt x="6485319" y="3255159"/>
                  <a:pt x="6261912" y="3310871"/>
                  <a:pt x="6001272" y="3310871"/>
                </a:cubicBezTo>
                <a:cubicBezTo>
                  <a:pt x="5870951" y="3310871"/>
                  <a:pt x="5722014" y="3292301"/>
                  <a:pt x="5554459" y="3236588"/>
                </a:cubicBezTo>
                <a:cubicBezTo>
                  <a:pt x="5386905" y="3180876"/>
                  <a:pt x="5312436" y="3106593"/>
                  <a:pt x="5312436" y="3013740"/>
                </a:cubicBezTo>
                <a:cubicBezTo>
                  <a:pt x="5312436" y="2976598"/>
                  <a:pt x="5331053" y="2958027"/>
                  <a:pt x="5349670" y="2920886"/>
                </a:cubicBezTo>
                <a:cubicBezTo>
                  <a:pt x="5368287" y="2883745"/>
                  <a:pt x="5386905" y="2883745"/>
                  <a:pt x="5405522" y="2883745"/>
                </a:cubicBezTo>
                <a:cubicBezTo>
                  <a:pt x="5424139" y="2883745"/>
                  <a:pt x="5461373" y="2883745"/>
                  <a:pt x="5535842" y="2920886"/>
                </a:cubicBezTo>
                <a:cubicBezTo>
                  <a:pt x="5610311" y="2939457"/>
                  <a:pt x="5703397" y="2958027"/>
                  <a:pt x="5815100" y="2958027"/>
                </a:cubicBezTo>
                <a:cubicBezTo>
                  <a:pt x="6075741" y="2958027"/>
                  <a:pt x="6261912" y="2883745"/>
                  <a:pt x="6410850" y="2753749"/>
                </a:cubicBezTo>
                <a:cubicBezTo>
                  <a:pt x="6541170" y="2605184"/>
                  <a:pt x="6615639" y="2438047"/>
                  <a:pt x="6615639" y="2233769"/>
                </a:cubicBezTo>
                <a:cubicBezTo>
                  <a:pt x="6615639" y="2085203"/>
                  <a:pt x="6559787" y="1936637"/>
                  <a:pt x="6466701" y="1806642"/>
                </a:cubicBezTo>
                <a:cubicBezTo>
                  <a:pt x="6354998" y="1695218"/>
                  <a:pt x="6206061" y="1639506"/>
                  <a:pt x="6019889" y="1639506"/>
                </a:cubicBezTo>
                <a:cubicBezTo>
                  <a:pt x="5740631" y="1639506"/>
                  <a:pt x="5535842" y="1750930"/>
                  <a:pt x="5386905" y="1992349"/>
                </a:cubicBezTo>
                <a:cubicBezTo>
                  <a:pt x="5237967" y="2233769"/>
                  <a:pt x="5163499" y="2568042"/>
                  <a:pt x="5163499" y="3013740"/>
                </a:cubicBezTo>
                <a:cubicBezTo>
                  <a:pt x="5163499" y="3385154"/>
                  <a:pt x="5237967" y="3682286"/>
                  <a:pt x="5386905" y="3886564"/>
                </a:cubicBezTo>
                <a:cubicBezTo>
                  <a:pt x="5554459" y="4109413"/>
                  <a:pt x="5796483" y="4202266"/>
                  <a:pt x="6094358" y="4202266"/>
                </a:cubicBezTo>
                <a:cubicBezTo>
                  <a:pt x="6466701" y="4202266"/>
                  <a:pt x="6764577" y="4090842"/>
                  <a:pt x="7006600" y="3849422"/>
                </a:cubicBezTo>
                <a:cubicBezTo>
                  <a:pt x="7025217" y="3830852"/>
                  <a:pt x="7043834" y="3830852"/>
                  <a:pt x="7081069" y="3830852"/>
                </a:cubicBezTo>
                <a:cubicBezTo>
                  <a:pt x="7099686" y="3830852"/>
                  <a:pt x="7136920" y="3849422"/>
                  <a:pt x="7174155" y="3886564"/>
                </a:cubicBezTo>
                <a:cubicBezTo>
                  <a:pt x="7211389" y="3923705"/>
                  <a:pt x="7230006" y="3960847"/>
                  <a:pt x="7230006" y="4016559"/>
                </a:cubicBezTo>
                <a:cubicBezTo>
                  <a:pt x="7230006" y="4035130"/>
                  <a:pt x="7230006" y="4053700"/>
                  <a:pt x="7211389" y="4072271"/>
                </a:cubicBezTo>
                <a:cubicBezTo>
                  <a:pt x="7062451" y="4239408"/>
                  <a:pt x="6876279" y="4387974"/>
                  <a:pt x="6652873" y="4480827"/>
                </a:cubicBezTo>
                <a:cubicBezTo>
                  <a:pt x="6448084" y="4573681"/>
                  <a:pt x="6206061" y="4629393"/>
                  <a:pt x="5964037" y="4629393"/>
                </a:cubicBezTo>
                <a:cubicBezTo>
                  <a:pt x="5666163" y="4629393"/>
                  <a:pt x="5405522" y="4555110"/>
                  <a:pt x="5200733" y="4425115"/>
                </a:cubicBezTo>
                <a:cubicBezTo>
                  <a:pt x="4977327" y="4295120"/>
                  <a:pt x="4809772" y="4090842"/>
                  <a:pt x="4679452" y="3849422"/>
                </a:cubicBezTo>
                <a:cubicBezTo>
                  <a:pt x="4567749" y="3608003"/>
                  <a:pt x="4511897" y="3329442"/>
                  <a:pt x="4511897" y="3013740"/>
                </a:cubicBezTo>
                <a:cubicBezTo>
                  <a:pt x="4511897" y="2679467"/>
                  <a:pt x="4567749" y="2382335"/>
                  <a:pt x="4698069" y="2122345"/>
                </a:cubicBezTo>
                <a:cubicBezTo>
                  <a:pt x="4847006" y="1862354"/>
                  <a:pt x="5033178" y="1676647"/>
                  <a:pt x="5275202" y="1528081"/>
                </a:cubicBezTo>
                <a:cubicBezTo>
                  <a:pt x="5517225" y="1398086"/>
                  <a:pt x="5815100" y="1323803"/>
                  <a:pt x="6150209" y="1323803"/>
                </a:cubicBezTo>
                <a:close/>
                <a:moveTo>
                  <a:pt x="185688" y="0"/>
                </a:moveTo>
                <a:cubicBezTo>
                  <a:pt x="1689760" y="0"/>
                  <a:pt x="1689760" y="0"/>
                  <a:pt x="1689760" y="0"/>
                </a:cubicBezTo>
                <a:cubicBezTo>
                  <a:pt x="1764035" y="223053"/>
                  <a:pt x="1764035" y="223053"/>
                  <a:pt x="1764035" y="223053"/>
                </a:cubicBezTo>
                <a:cubicBezTo>
                  <a:pt x="1615485" y="260228"/>
                  <a:pt x="1615485" y="260228"/>
                  <a:pt x="1615485" y="260228"/>
                </a:cubicBezTo>
                <a:cubicBezTo>
                  <a:pt x="1448365" y="297403"/>
                  <a:pt x="1374090" y="390342"/>
                  <a:pt x="1374090" y="520456"/>
                </a:cubicBezTo>
                <a:cubicBezTo>
                  <a:pt x="1374090" y="631982"/>
                  <a:pt x="1411228" y="762096"/>
                  <a:pt x="1504072" y="892210"/>
                </a:cubicBezTo>
                <a:cubicBezTo>
                  <a:pt x="2153979" y="1821594"/>
                  <a:pt x="2153979" y="1821594"/>
                  <a:pt x="2153979" y="1821594"/>
                </a:cubicBezTo>
                <a:lnTo>
                  <a:pt x="2803887" y="855034"/>
                </a:lnTo>
                <a:cubicBezTo>
                  <a:pt x="2859593" y="762096"/>
                  <a:pt x="2896731" y="706333"/>
                  <a:pt x="2915299" y="650570"/>
                </a:cubicBezTo>
                <a:cubicBezTo>
                  <a:pt x="2933868" y="613394"/>
                  <a:pt x="2933868" y="557631"/>
                  <a:pt x="2933868" y="501868"/>
                </a:cubicBezTo>
                <a:cubicBezTo>
                  <a:pt x="2933868" y="427517"/>
                  <a:pt x="2915299" y="334579"/>
                  <a:pt x="2859593" y="223053"/>
                </a:cubicBezTo>
                <a:cubicBezTo>
                  <a:pt x="2803887" y="92939"/>
                  <a:pt x="2803887" y="92939"/>
                  <a:pt x="2803887" y="92939"/>
                </a:cubicBezTo>
                <a:cubicBezTo>
                  <a:pt x="2915299" y="0"/>
                  <a:pt x="2915299" y="0"/>
                  <a:pt x="2915299" y="0"/>
                </a:cubicBezTo>
                <a:cubicBezTo>
                  <a:pt x="4085133" y="0"/>
                  <a:pt x="4085133" y="0"/>
                  <a:pt x="4085133" y="0"/>
                </a:cubicBezTo>
                <a:cubicBezTo>
                  <a:pt x="4159408" y="223053"/>
                  <a:pt x="4159408" y="223053"/>
                  <a:pt x="4159408" y="223053"/>
                </a:cubicBezTo>
                <a:cubicBezTo>
                  <a:pt x="4010858" y="260228"/>
                  <a:pt x="4010858" y="260228"/>
                  <a:pt x="4010858" y="260228"/>
                </a:cubicBezTo>
                <a:cubicBezTo>
                  <a:pt x="3899445" y="278816"/>
                  <a:pt x="3825170" y="315991"/>
                  <a:pt x="3732326" y="371754"/>
                </a:cubicBezTo>
                <a:cubicBezTo>
                  <a:pt x="3658051" y="427517"/>
                  <a:pt x="3583776" y="501868"/>
                  <a:pt x="3528069" y="594806"/>
                </a:cubicBezTo>
                <a:cubicBezTo>
                  <a:pt x="2413942" y="2193348"/>
                  <a:pt x="2413942" y="2193348"/>
                  <a:pt x="2413942" y="2193348"/>
                </a:cubicBezTo>
                <a:cubicBezTo>
                  <a:pt x="3546638" y="3810478"/>
                  <a:pt x="3546638" y="3810478"/>
                  <a:pt x="3546638" y="3810478"/>
                </a:cubicBezTo>
                <a:cubicBezTo>
                  <a:pt x="3658051" y="3959180"/>
                  <a:pt x="3750895" y="4089293"/>
                  <a:pt x="3825170" y="4163644"/>
                </a:cubicBezTo>
                <a:cubicBezTo>
                  <a:pt x="3899445" y="4256583"/>
                  <a:pt x="3992289" y="4349521"/>
                  <a:pt x="4103702" y="4442460"/>
                </a:cubicBezTo>
                <a:cubicBezTo>
                  <a:pt x="4010858" y="4535398"/>
                  <a:pt x="4010858" y="4535398"/>
                  <a:pt x="4010858" y="4535398"/>
                </a:cubicBezTo>
                <a:cubicBezTo>
                  <a:pt x="2525355" y="4535398"/>
                  <a:pt x="2525355" y="4535398"/>
                  <a:pt x="2525355" y="4535398"/>
                </a:cubicBezTo>
                <a:cubicBezTo>
                  <a:pt x="2451080" y="4312346"/>
                  <a:pt x="2451080" y="4312346"/>
                  <a:pt x="2451080" y="4312346"/>
                </a:cubicBezTo>
                <a:cubicBezTo>
                  <a:pt x="2599630" y="4275170"/>
                  <a:pt x="2599630" y="4275170"/>
                  <a:pt x="2599630" y="4275170"/>
                </a:cubicBezTo>
                <a:cubicBezTo>
                  <a:pt x="2748180" y="4237995"/>
                  <a:pt x="2841024" y="4145056"/>
                  <a:pt x="2841024" y="4014943"/>
                </a:cubicBezTo>
                <a:cubicBezTo>
                  <a:pt x="2841024" y="3903416"/>
                  <a:pt x="2785318" y="3773303"/>
                  <a:pt x="2692474" y="3643189"/>
                </a:cubicBezTo>
                <a:cubicBezTo>
                  <a:pt x="2005429" y="2676628"/>
                  <a:pt x="2005429" y="2676628"/>
                  <a:pt x="2005429" y="2676628"/>
                </a:cubicBezTo>
                <a:cubicBezTo>
                  <a:pt x="1336953" y="3680364"/>
                  <a:pt x="1336953" y="3680364"/>
                  <a:pt x="1336953" y="3680364"/>
                </a:cubicBezTo>
                <a:cubicBezTo>
                  <a:pt x="1281246" y="3773303"/>
                  <a:pt x="1244109" y="3829066"/>
                  <a:pt x="1244109" y="3884829"/>
                </a:cubicBezTo>
                <a:cubicBezTo>
                  <a:pt x="1225540" y="3922004"/>
                  <a:pt x="1206971" y="3977767"/>
                  <a:pt x="1206971" y="4033530"/>
                </a:cubicBezTo>
                <a:cubicBezTo>
                  <a:pt x="1206971" y="4107881"/>
                  <a:pt x="1244109" y="4200820"/>
                  <a:pt x="1299815" y="4312346"/>
                </a:cubicBezTo>
                <a:cubicBezTo>
                  <a:pt x="1355522" y="4442460"/>
                  <a:pt x="1355522" y="4442460"/>
                  <a:pt x="1355522" y="4442460"/>
                </a:cubicBezTo>
                <a:cubicBezTo>
                  <a:pt x="1225540" y="4535398"/>
                  <a:pt x="1225540" y="4535398"/>
                  <a:pt x="1225540" y="4535398"/>
                </a:cubicBezTo>
                <a:cubicBezTo>
                  <a:pt x="74275" y="4535398"/>
                  <a:pt x="74275" y="4535398"/>
                  <a:pt x="74275" y="4535398"/>
                </a:cubicBezTo>
                <a:cubicBezTo>
                  <a:pt x="0" y="4312346"/>
                  <a:pt x="0" y="4312346"/>
                  <a:pt x="0" y="4312346"/>
                </a:cubicBezTo>
                <a:cubicBezTo>
                  <a:pt x="129982" y="4275170"/>
                  <a:pt x="129982" y="4275170"/>
                  <a:pt x="129982" y="4275170"/>
                </a:cubicBezTo>
                <a:cubicBezTo>
                  <a:pt x="241394" y="4256583"/>
                  <a:pt x="334238" y="4219407"/>
                  <a:pt x="408514" y="4163644"/>
                </a:cubicBezTo>
                <a:cubicBezTo>
                  <a:pt x="482789" y="4126469"/>
                  <a:pt x="557064" y="4052118"/>
                  <a:pt x="631339" y="3940592"/>
                </a:cubicBezTo>
                <a:cubicBezTo>
                  <a:pt x="1764035" y="2304875"/>
                  <a:pt x="1764035" y="2304875"/>
                  <a:pt x="1764035" y="2304875"/>
                </a:cubicBezTo>
                <a:cubicBezTo>
                  <a:pt x="687045" y="780683"/>
                  <a:pt x="687045" y="780683"/>
                  <a:pt x="687045" y="780683"/>
                </a:cubicBezTo>
                <a:cubicBezTo>
                  <a:pt x="464220" y="464693"/>
                  <a:pt x="278532" y="241640"/>
                  <a:pt x="111413" y="92939"/>
                </a:cubicBezTo>
                <a:cubicBezTo>
                  <a:pt x="185688" y="0"/>
                  <a:pt x="185688" y="0"/>
                  <a:pt x="18568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Arrow: Chevron 17">
            <a:extLst>
              <a:ext uri="{FF2B5EF4-FFF2-40B4-BE49-F238E27FC236}">
                <a16:creationId xmlns:a16="http://schemas.microsoft.com/office/drawing/2014/main" id="{F3EF46A6-3A9C-F4ED-8F75-364766D76CC0}"/>
              </a:ext>
            </a:extLst>
          </p:cNvPr>
          <p:cNvSpPr/>
          <p:nvPr/>
        </p:nvSpPr>
        <p:spPr>
          <a:xfrm>
            <a:off x="10742804" y="3538971"/>
            <a:ext cx="1027438" cy="534782"/>
          </a:xfrm>
          <a:prstGeom prst="chevron">
            <a:avLst/>
          </a:prstGeom>
          <a:solidFill>
            <a:srgbClr val="14CE9F"/>
          </a:solidFill>
          <a:ln>
            <a:solidFill>
              <a:srgbClr val="14C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876A77CE-F632-8B59-3799-7488963AEFF9}"/>
              </a:ext>
            </a:extLst>
          </p:cNvPr>
          <p:cNvSpPr txBox="1"/>
          <p:nvPr/>
        </p:nvSpPr>
        <p:spPr>
          <a:xfrm>
            <a:off x="329370" y="1126843"/>
            <a:ext cx="11236102" cy="2677656"/>
          </a:xfrm>
          <a:prstGeom prst="rect">
            <a:avLst/>
          </a:prstGeom>
          <a:noFill/>
        </p:spPr>
        <p:txBody>
          <a:bodyPr wrap="square">
            <a:spAutoFit/>
          </a:bodyPr>
          <a:lstStyle/>
          <a:p>
            <a:pPr algn="ctr"/>
            <a:r>
              <a:rPr lang="ru-RU" sz="2800" b="1" dirty="0">
                <a:solidFill>
                  <a:schemeClr val="tx1">
                    <a:alpha val="60000"/>
                  </a:schemeClr>
                </a:solidFill>
                <a:latin typeface="+mj-lt"/>
              </a:rPr>
              <a:t>Р</a:t>
            </a:r>
            <a:r>
              <a:rPr lang="en-US" sz="2800" b="1" dirty="0" err="1">
                <a:solidFill>
                  <a:schemeClr val="tx1">
                    <a:alpha val="60000"/>
                  </a:schemeClr>
                </a:solidFill>
                <a:latin typeface="+mj-lt"/>
              </a:rPr>
              <a:t>азве</a:t>
            </a:r>
            <a:r>
              <a:rPr lang="en-US" sz="2800" b="1" dirty="0">
                <a:solidFill>
                  <a:schemeClr val="tx1">
                    <a:alpha val="60000"/>
                  </a:schemeClr>
                </a:solidFill>
                <a:latin typeface="+mj-lt"/>
              </a:rPr>
              <a:t> </a:t>
            </a:r>
            <a:r>
              <a:rPr lang="en-US" sz="2800" b="1" dirty="0" err="1">
                <a:solidFill>
                  <a:schemeClr val="tx1">
                    <a:alpha val="60000"/>
                  </a:schemeClr>
                </a:solidFill>
                <a:latin typeface="+mj-lt"/>
              </a:rPr>
              <a:t>стремление</a:t>
            </a:r>
            <a:r>
              <a:rPr lang="en-US" sz="2800" b="1" dirty="0">
                <a:solidFill>
                  <a:schemeClr val="tx1">
                    <a:alpha val="60000"/>
                  </a:schemeClr>
                </a:solidFill>
                <a:latin typeface="+mj-lt"/>
              </a:rPr>
              <a:t> </a:t>
            </a:r>
            <a:r>
              <a:rPr lang="en-US" sz="2800" b="1" dirty="0" err="1">
                <a:solidFill>
                  <a:schemeClr val="tx1">
                    <a:alpha val="60000"/>
                  </a:schemeClr>
                </a:solidFill>
                <a:latin typeface="+mj-lt"/>
              </a:rPr>
              <a:t>избегать</a:t>
            </a:r>
            <a:r>
              <a:rPr lang="en-US" sz="2800" b="1" dirty="0">
                <a:solidFill>
                  <a:schemeClr val="tx1">
                    <a:alpha val="60000"/>
                  </a:schemeClr>
                </a:solidFill>
                <a:latin typeface="+mj-lt"/>
              </a:rPr>
              <a:t> </a:t>
            </a:r>
            <a:r>
              <a:rPr lang="en-US" sz="2800" b="1" dirty="0" err="1">
                <a:solidFill>
                  <a:schemeClr val="tx1">
                    <a:alpha val="60000"/>
                  </a:schemeClr>
                </a:solidFill>
                <a:latin typeface="+mj-lt"/>
              </a:rPr>
              <a:t>категоричности</a:t>
            </a:r>
            <a:r>
              <a:rPr lang="en-US" sz="2800" b="1" dirty="0">
                <a:solidFill>
                  <a:schemeClr val="tx1">
                    <a:alpha val="60000"/>
                  </a:schemeClr>
                </a:solidFill>
                <a:latin typeface="+mj-lt"/>
              </a:rPr>
              <a:t> </a:t>
            </a:r>
            <a:r>
              <a:rPr lang="en-US" sz="2800" b="1" dirty="0" err="1">
                <a:solidFill>
                  <a:schemeClr val="tx1">
                    <a:alpha val="60000"/>
                  </a:schemeClr>
                </a:solidFill>
                <a:latin typeface="+mj-lt"/>
              </a:rPr>
              <a:t>не</a:t>
            </a:r>
            <a:r>
              <a:rPr lang="en-US" sz="2800" b="1" dirty="0">
                <a:solidFill>
                  <a:schemeClr val="tx1">
                    <a:alpha val="60000"/>
                  </a:schemeClr>
                </a:solidFill>
                <a:latin typeface="+mj-lt"/>
              </a:rPr>
              <a:t> </a:t>
            </a:r>
            <a:r>
              <a:rPr lang="en-US" sz="2800" b="1" dirty="0" err="1">
                <a:solidFill>
                  <a:schemeClr val="tx1">
                    <a:alpha val="60000"/>
                  </a:schemeClr>
                </a:solidFill>
                <a:latin typeface="+mj-lt"/>
              </a:rPr>
              <a:t>равнозначно</a:t>
            </a:r>
            <a:r>
              <a:rPr lang="en-US" sz="2800" b="1" dirty="0">
                <a:solidFill>
                  <a:schemeClr val="tx1">
                    <a:alpha val="60000"/>
                  </a:schemeClr>
                </a:solidFill>
                <a:latin typeface="+mj-lt"/>
              </a:rPr>
              <a:t> </a:t>
            </a:r>
            <a:r>
              <a:rPr lang="en-US" sz="2800" b="1" dirty="0" err="1">
                <a:solidFill>
                  <a:schemeClr val="tx1">
                    <a:alpha val="60000"/>
                  </a:schemeClr>
                </a:solidFill>
                <a:latin typeface="+mj-lt"/>
              </a:rPr>
              <a:t>попытке</a:t>
            </a:r>
            <a:r>
              <a:rPr lang="en-US" sz="2800" b="1" dirty="0">
                <a:solidFill>
                  <a:schemeClr val="tx1">
                    <a:alpha val="60000"/>
                  </a:schemeClr>
                </a:solidFill>
                <a:latin typeface="+mj-lt"/>
              </a:rPr>
              <a:t> </a:t>
            </a:r>
            <a:r>
              <a:rPr lang="en-US" sz="2800" b="1" dirty="0" err="1">
                <a:solidFill>
                  <a:schemeClr val="tx1">
                    <a:alpha val="60000"/>
                  </a:schemeClr>
                </a:solidFill>
                <a:latin typeface="+mj-lt"/>
              </a:rPr>
              <a:t>манипулировать</a:t>
            </a:r>
            <a:r>
              <a:rPr lang="en-US" sz="2800" b="1" dirty="0">
                <a:solidFill>
                  <a:schemeClr val="tx1">
                    <a:alpha val="60000"/>
                  </a:schemeClr>
                </a:solidFill>
                <a:latin typeface="+mj-lt"/>
              </a:rPr>
              <a:t> </a:t>
            </a:r>
            <a:r>
              <a:rPr lang="en-US" sz="2800" b="1" dirty="0" err="1">
                <a:solidFill>
                  <a:schemeClr val="tx1">
                    <a:alpha val="60000"/>
                  </a:schemeClr>
                </a:solidFill>
                <a:latin typeface="+mj-lt"/>
              </a:rPr>
              <a:t>окружающими</a:t>
            </a:r>
            <a:r>
              <a:rPr lang="en-US" sz="2800" b="1" dirty="0">
                <a:solidFill>
                  <a:schemeClr val="tx1">
                    <a:alpha val="60000"/>
                  </a:schemeClr>
                </a:solidFill>
                <a:latin typeface="+mj-lt"/>
              </a:rPr>
              <a:t>? </a:t>
            </a:r>
          </a:p>
          <a:p>
            <a:pPr algn="ctr"/>
            <a:endParaRPr lang="en-US" sz="2800" b="1" dirty="0">
              <a:solidFill>
                <a:schemeClr val="tx1">
                  <a:alpha val="60000"/>
                </a:schemeClr>
              </a:solidFill>
              <a:latin typeface="+mj-lt"/>
            </a:endParaRPr>
          </a:p>
          <a:p>
            <a:pPr algn="ctr"/>
            <a:r>
              <a:rPr lang="en-US" sz="2800" b="1" dirty="0" err="1">
                <a:solidFill>
                  <a:schemeClr val="tx1">
                    <a:alpha val="60000"/>
                  </a:schemeClr>
                </a:solidFill>
                <a:latin typeface="+mj-lt"/>
              </a:rPr>
              <a:t>Выходит</a:t>
            </a:r>
            <a:r>
              <a:rPr lang="en-US" sz="2800" b="1" dirty="0">
                <a:solidFill>
                  <a:schemeClr val="tx1">
                    <a:alpha val="60000"/>
                  </a:schemeClr>
                </a:solidFill>
                <a:latin typeface="+mj-lt"/>
              </a:rPr>
              <a:t>, </a:t>
            </a:r>
            <a:r>
              <a:rPr lang="en-US" sz="2800" b="1" dirty="0" err="1">
                <a:solidFill>
                  <a:schemeClr val="tx1">
                    <a:alpha val="60000"/>
                  </a:schemeClr>
                </a:solidFill>
                <a:latin typeface="+mj-lt"/>
              </a:rPr>
              <a:t>ты</a:t>
            </a:r>
            <a:r>
              <a:rPr lang="en-US" sz="2800" b="1" dirty="0">
                <a:solidFill>
                  <a:schemeClr val="tx1">
                    <a:alpha val="60000"/>
                  </a:schemeClr>
                </a:solidFill>
                <a:latin typeface="+mj-lt"/>
              </a:rPr>
              <a:t> </a:t>
            </a:r>
            <a:r>
              <a:rPr lang="en-US" sz="2800" b="1" dirty="0" err="1">
                <a:solidFill>
                  <a:schemeClr val="tx1">
                    <a:alpha val="60000"/>
                  </a:schemeClr>
                </a:solidFill>
                <a:latin typeface="+mj-lt"/>
              </a:rPr>
              <a:t>притворяешься</a:t>
            </a:r>
            <a:r>
              <a:rPr lang="en-US" sz="2800" b="1" dirty="0">
                <a:solidFill>
                  <a:schemeClr val="tx1">
                    <a:alpha val="60000"/>
                  </a:schemeClr>
                </a:solidFill>
                <a:latin typeface="+mj-lt"/>
              </a:rPr>
              <a:t>, </a:t>
            </a:r>
            <a:r>
              <a:rPr lang="en-US" sz="2800" b="1" dirty="0" err="1">
                <a:solidFill>
                  <a:schemeClr val="tx1">
                    <a:alpha val="60000"/>
                  </a:schemeClr>
                </a:solidFill>
                <a:latin typeface="+mj-lt"/>
              </a:rPr>
              <a:t>будто</a:t>
            </a:r>
            <a:r>
              <a:rPr lang="en-US" sz="2800" b="1" dirty="0">
                <a:solidFill>
                  <a:schemeClr val="tx1">
                    <a:alpha val="60000"/>
                  </a:schemeClr>
                </a:solidFill>
                <a:latin typeface="+mj-lt"/>
              </a:rPr>
              <a:t> </a:t>
            </a:r>
            <a:r>
              <a:rPr lang="en-US" sz="2800" b="1" dirty="0" err="1">
                <a:solidFill>
                  <a:schemeClr val="tx1">
                    <a:alpha val="60000"/>
                  </a:schemeClr>
                </a:solidFill>
                <a:latin typeface="+mj-lt"/>
              </a:rPr>
              <a:t>не</a:t>
            </a:r>
            <a:r>
              <a:rPr lang="en-US" sz="2800" b="1" dirty="0">
                <a:solidFill>
                  <a:schemeClr val="tx1">
                    <a:alpha val="60000"/>
                  </a:schemeClr>
                </a:solidFill>
                <a:latin typeface="+mj-lt"/>
              </a:rPr>
              <a:t> </a:t>
            </a:r>
            <a:r>
              <a:rPr lang="en-US" sz="2800" b="1" dirty="0" err="1">
                <a:solidFill>
                  <a:schemeClr val="tx1">
                    <a:alpha val="60000"/>
                  </a:schemeClr>
                </a:solidFill>
                <a:latin typeface="+mj-lt"/>
              </a:rPr>
              <a:t>вполне</a:t>
            </a:r>
            <a:r>
              <a:rPr lang="en-US" sz="2800" b="1" dirty="0">
                <a:solidFill>
                  <a:schemeClr val="tx1">
                    <a:alpha val="60000"/>
                  </a:schemeClr>
                </a:solidFill>
                <a:latin typeface="+mj-lt"/>
              </a:rPr>
              <a:t> </a:t>
            </a:r>
            <a:r>
              <a:rPr lang="en-US" sz="2800" b="1" dirty="0" err="1">
                <a:solidFill>
                  <a:schemeClr val="tx1">
                    <a:alpha val="60000"/>
                  </a:schemeClr>
                </a:solidFill>
                <a:latin typeface="+mj-lt"/>
              </a:rPr>
              <a:t>уверен</a:t>
            </a:r>
            <a:r>
              <a:rPr lang="en-US" sz="2800" b="1" dirty="0">
                <a:solidFill>
                  <a:schemeClr val="tx1">
                    <a:alpha val="60000"/>
                  </a:schemeClr>
                </a:solidFill>
                <a:latin typeface="+mj-lt"/>
              </a:rPr>
              <a:t> в </a:t>
            </a:r>
            <a:r>
              <a:rPr lang="en-US" sz="2800" b="1" dirty="0" err="1">
                <a:solidFill>
                  <a:schemeClr val="tx1">
                    <a:alpha val="60000"/>
                  </a:schemeClr>
                </a:solidFill>
                <a:latin typeface="+mj-lt"/>
              </a:rPr>
              <a:t>своей</a:t>
            </a:r>
            <a:r>
              <a:rPr lang="en-US" sz="2800" b="1" dirty="0">
                <a:solidFill>
                  <a:schemeClr val="tx1">
                    <a:alpha val="60000"/>
                  </a:schemeClr>
                </a:solidFill>
                <a:latin typeface="+mj-lt"/>
              </a:rPr>
              <a:t> </a:t>
            </a:r>
            <a:r>
              <a:rPr lang="en-US" sz="2800" b="1" dirty="0" err="1">
                <a:solidFill>
                  <a:schemeClr val="tx1">
                    <a:alpha val="60000"/>
                  </a:schemeClr>
                </a:solidFill>
                <a:latin typeface="+mj-lt"/>
              </a:rPr>
              <a:t>точке</a:t>
            </a:r>
            <a:r>
              <a:rPr lang="en-US" sz="2800" b="1" dirty="0">
                <a:solidFill>
                  <a:schemeClr val="tx1">
                    <a:alpha val="60000"/>
                  </a:schemeClr>
                </a:solidFill>
                <a:latin typeface="+mj-lt"/>
              </a:rPr>
              <a:t> </a:t>
            </a:r>
            <a:r>
              <a:rPr lang="en-US" sz="2800" b="1" dirty="0" err="1">
                <a:solidFill>
                  <a:schemeClr val="tx1">
                    <a:alpha val="60000"/>
                  </a:schemeClr>
                </a:solidFill>
                <a:latin typeface="+mj-lt"/>
              </a:rPr>
              <a:t>зрения</a:t>
            </a:r>
            <a:r>
              <a:rPr lang="en-US" sz="2800" b="1" dirty="0">
                <a:solidFill>
                  <a:schemeClr val="tx1">
                    <a:alpha val="60000"/>
                  </a:schemeClr>
                </a:solidFill>
                <a:latin typeface="+mj-lt"/>
              </a:rPr>
              <a:t>, </a:t>
            </a:r>
            <a:r>
              <a:rPr lang="en-US" sz="2800" b="1" dirty="0" err="1">
                <a:solidFill>
                  <a:schemeClr val="tx1">
                    <a:alpha val="60000"/>
                  </a:schemeClr>
                </a:solidFill>
                <a:latin typeface="+mj-lt"/>
              </a:rPr>
              <a:t>только</a:t>
            </a:r>
            <a:r>
              <a:rPr lang="en-US" sz="2800" b="1" dirty="0">
                <a:solidFill>
                  <a:schemeClr val="tx1">
                    <a:alpha val="60000"/>
                  </a:schemeClr>
                </a:solidFill>
                <a:latin typeface="+mj-lt"/>
              </a:rPr>
              <a:t> </a:t>
            </a:r>
            <a:r>
              <a:rPr lang="en-US" sz="2800" b="1" dirty="0" err="1">
                <a:solidFill>
                  <a:schemeClr val="tx1">
                    <a:alpha val="60000"/>
                  </a:schemeClr>
                </a:solidFill>
                <a:latin typeface="+mj-lt"/>
              </a:rPr>
              <a:t>для</a:t>
            </a:r>
            <a:r>
              <a:rPr lang="en-US" sz="2800" b="1" dirty="0">
                <a:solidFill>
                  <a:schemeClr val="tx1">
                    <a:alpha val="60000"/>
                  </a:schemeClr>
                </a:solidFill>
                <a:latin typeface="+mj-lt"/>
              </a:rPr>
              <a:t> </a:t>
            </a:r>
            <a:r>
              <a:rPr lang="en-US" sz="2800" b="1" dirty="0" err="1">
                <a:solidFill>
                  <a:schemeClr val="tx1">
                    <a:alpha val="60000"/>
                  </a:schemeClr>
                </a:solidFill>
                <a:latin typeface="+mj-lt"/>
              </a:rPr>
              <a:t>того</a:t>
            </a:r>
            <a:r>
              <a:rPr lang="en-US" sz="2800" b="1" dirty="0">
                <a:solidFill>
                  <a:schemeClr val="tx1">
                    <a:alpha val="60000"/>
                  </a:schemeClr>
                </a:solidFill>
                <a:latin typeface="+mj-lt"/>
              </a:rPr>
              <a:t>, </a:t>
            </a:r>
            <a:r>
              <a:rPr lang="en-US" sz="2800" b="1" dirty="0" err="1">
                <a:solidFill>
                  <a:schemeClr val="tx1">
                    <a:alpha val="60000"/>
                  </a:schemeClr>
                </a:solidFill>
                <a:latin typeface="+mj-lt"/>
              </a:rPr>
              <a:t>чтобы</a:t>
            </a:r>
            <a:r>
              <a:rPr lang="en-US" sz="2800" b="1" dirty="0">
                <a:solidFill>
                  <a:schemeClr val="tx1">
                    <a:alpha val="60000"/>
                  </a:schemeClr>
                </a:solidFill>
                <a:latin typeface="+mj-lt"/>
              </a:rPr>
              <a:t> </a:t>
            </a:r>
            <a:r>
              <a:rPr lang="en-US" sz="2800" b="1" dirty="0" err="1">
                <a:solidFill>
                  <a:schemeClr val="tx1">
                    <a:alpha val="60000"/>
                  </a:schemeClr>
                </a:solidFill>
                <a:latin typeface="+mj-lt"/>
              </a:rPr>
              <a:t>собеседник</a:t>
            </a:r>
            <a:r>
              <a:rPr lang="en-US" sz="2800" b="1" dirty="0">
                <a:solidFill>
                  <a:schemeClr val="tx1">
                    <a:alpha val="60000"/>
                  </a:schemeClr>
                </a:solidFill>
                <a:latin typeface="+mj-lt"/>
              </a:rPr>
              <a:t> </a:t>
            </a:r>
            <a:r>
              <a:rPr lang="en-US" sz="2800" b="1" dirty="0" err="1">
                <a:solidFill>
                  <a:schemeClr val="tx1">
                    <a:alpha val="60000"/>
                  </a:schemeClr>
                </a:solidFill>
                <a:latin typeface="+mj-lt"/>
              </a:rPr>
              <a:t>не</a:t>
            </a:r>
            <a:r>
              <a:rPr lang="en-US" sz="2800" b="1" dirty="0">
                <a:solidFill>
                  <a:schemeClr val="tx1">
                    <a:alpha val="60000"/>
                  </a:schemeClr>
                </a:solidFill>
                <a:latin typeface="+mj-lt"/>
              </a:rPr>
              <a:t> </a:t>
            </a:r>
            <a:r>
              <a:rPr lang="en-US" sz="2800" b="1" dirty="0" err="1">
                <a:solidFill>
                  <a:schemeClr val="tx1">
                    <a:alpha val="60000"/>
                  </a:schemeClr>
                </a:solidFill>
                <a:latin typeface="+mj-lt"/>
              </a:rPr>
              <a:t>заметил</a:t>
            </a:r>
            <a:r>
              <a:rPr lang="en-US" sz="2800" b="1" dirty="0">
                <a:solidFill>
                  <a:schemeClr val="tx1">
                    <a:alpha val="60000"/>
                  </a:schemeClr>
                </a:solidFill>
                <a:latin typeface="+mj-lt"/>
              </a:rPr>
              <a:t> </a:t>
            </a:r>
            <a:r>
              <a:rPr lang="en-US" sz="2800" b="1" dirty="0" err="1">
                <a:solidFill>
                  <a:schemeClr val="tx1">
                    <a:alpha val="60000"/>
                  </a:schemeClr>
                </a:solidFill>
                <a:latin typeface="+mj-lt"/>
              </a:rPr>
              <a:t>агрессии</a:t>
            </a:r>
            <a:r>
              <a:rPr lang="en-US" sz="2800" b="1" dirty="0">
                <a:solidFill>
                  <a:schemeClr val="tx1">
                    <a:alpha val="60000"/>
                  </a:schemeClr>
                </a:solidFill>
                <a:latin typeface="+mj-lt"/>
              </a:rPr>
              <a:t> и </a:t>
            </a:r>
            <a:r>
              <a:rPr lang="en-US" sz="2800" b="1" dirty="0" err="1">
                <a:solidFill>
                  <a:schemeClr val="tx1">
                    <a:alpha val="60000"/>
                  </a:schemeClr>
                </a:solidFill>
                <a:latin typeface="+mj-lt"/>
              </a:rPr>
              <a:t>не</a:t>
            </a:r>
            <a:r>
              <a:rPr lang="en-US" sz="2800" b="1" dirty="0">
                <a:solidFill>
                  <a:schemeClr val="tx1">
                    <a:alpha val="60000"/>
                  </a:schemeClr>
                </a:solidFill>
                <a:latin typeface="+mj-lt"/>
              </a:rPr>
              <a:t> </a:t>
            </a:r>
            <a:r>
              <a:rPr lang="en-US" sz="2800" b="1" dirty="0" err="1">
                <a:solidFill>
                  <a:schemeClr val="tx1">
                    <a:alpha val="60000"/>
                  </a:schemeClr>
                </a:solidFill>
                <a:latin typeface="+mj-lt"/>
              </a:rPr>
              <a:t>стал</a:t>
            </a:r>
            <a:r>
              <a:rPr lang="en-US" sz="2800" b="1" dirty="0">
                <a:solidFill>
                  <a:schemeClr val="tx1">
                    <a:alpha val="60000"/>
                  </a:schemeClr>
                </a:solidFill>
                <a:latin typeface="+mj-lt"/>
              </a:rPr>
              <a:t> </a:t>
            </a:r>
            <a:r>
              <a:rPr lang="en-US" sz="2800" b="1" dirty="0" err="1">
                <a:solidFill>
                  <a:schemeClr val="tx1">
                    <a:alpha val="60000"/>
                  </a:schemeClr>
                </a:solidFill>
                <a:latin typeface="+mj-lt"/>
              </a:rPr>
              <a:t>защищаться</a:t>
            </a:r>
            <a:endParaRPr lang="en-US" sz="2800" b="1" dirty="0">
              <a:solidFill>
                <a:schemeClr val="tx1">
                  <a:alpha val="60000"/>
                </a:schemeClr>
              </a:solidFill>
              <a:latin typeface="+mj-lt"/>
            </a:endParaRPr>
          </a:p>
        </p:txBody>
      </p:sp>
    </p:spTree>
    <p:extLst>
      <p:ext uri="{BB962C8B-B14F-4D97-AF65-F5344CB8AC3E}">
        <p14:creationId xmlns:p14="http://schemas.microsoft.com/office/powerpoint/2010/main" val="2539011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 name="Object 5" hidden="1"/>
                      <p:cNvPicPr/>
                      <p:nvPr/>
                    </p:nvPicPr>
                    <p:blipFill>
                      <a:blip r:embed="rId7"/>
                      <a:stretch>
                        <a:fillRect/>
                      </a:stretch>
                    </p:blipFill>
                    <p:spPr>
                      <a:xfrm>
                        <a:off x="1588" y="1588"/>
                        <a:ext cx="1587" cy="1587"/>
                      </a:xfrm>
                      <a:prstGeom prst="rect">
                        <a:avLst/>
                      </a:prstGeom>
                    </p:spPr>
                  </p:pic>
                </p:oleObj>
              </mc:Fallback>
            </mc:AlternateContent>
          </a:graphicData>
        </a:graphic>
      </p:graphicFrame>
      <p:pic>
        <p:nvPicPr>
          <p:cNvPr id="3" name="Discussion - 8252">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0" y="0"/>
            <a:ext cx="12192000" cy="6858000"/>
          </a:xfrm>
          <a:prstGeom prst="rect">
            <a:avLst/>
          </a:prstGeom>
        </p:spPr>
      </p:pic>
      <p:sp>
        <p:nvSpPr>
          <p:cNvPr id="11" name="Rectangle 10"/>
          <p:cNvSpPr/>
          <p:nvPr/>
        </p:nvSpPr>
        <p:spPr>
          <a:xfrm>
            <a:off x="0" y="0"/>
            <a:ext cx="12192000" cy="6858000"/>
          </a:xfrm>
          <a:prstGeom prst="rect">
            <a:avLst/>
          </a:prstGeom>
          <a:gradFill>
            <a:gsLst>
              <a:gs pos="92000">
                <a:srgbClr val="14CE9F">
                  <a:alpha val="80000"/>
                </a:srgbClr>
              </a:gs>
              <a:gs pos="10000">
                <a:srgbClr val="DDF9B8">
                  <a:alpha val="80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
        <p:nvSpPr>
          <p:cNvPr id="19" name="TextBox 18"/>
          <p:cNvSpPr txBox="1"/>
          <p:nvPr/>
        </p:nvSpPr>
        <p:spPr>
          <a:xfrm>
            <a:off x="779480" y="5144393"/>
            <a:ext cx="5195333" cy="923330"/>
          </a:xfrm>
          <a:prstGeom prst="rect">
            <a:avLst/>
          </a:prstGeom>
          <a:noFill/>
          <a:ln>
            <a:noFill/>
          </a:ln>
          <a:effectLst/>
        </p:spPr>
        <p:txBody>
          <a:bodyPr wrap="none" lIns="0" tIns="0" rIns="0" bIns="0" rtlCol="0" anchor="b">
            <a:spAutoFit/>
          </a:bodyPr>
          <a:lstStyle/>
          <a:p>
            <a:r>
              <a:rPr lang="ru-RU" sz="6000" dirty="0">
                <a:solidFill>
                  <a:schemeClr val="lt1"/>
                </a:solidFill>
                <a:latin typeface="Gabriela" panose="00000500000000000000" pitchFamily="2" charset="0"/>
              </a:rPr>
              <a:t>Практика</a:t>
            </a:r>
            <a:r>
              <a:rPr lang="en-US" sz="6000" dirty="0">
                <a:solidFill>
                  <a:schemeClr val="lt1"/>
                </a:solidFill>
                <a:latin typeface="Gabriela" panose="00000500000000000000" pitchFamily="2" charset="0"/>
              </a:rPr>
              <a:t> </a:t>
            </a:r>
            <a:r>
              <a:rPr lang="ru-RU" sz="6000" dirty="0">
                <a:solidFill>
                  <a:schemeClr val="lt1"/>
                </a:solidFill>
                <a:latin typeface="Gabriela" panose="00000500000000000000" pitchFamily="2" charset="0"/>
              </a:rPr>
              <a:t>№2</a:t>
            </a:r>
            <a:endParaRPr lang="en-US" sz="6000" dirty="0">
              <a:solidFill>
                <a:schemeClr val="lt1"/>
              </a:solidFill>
              <a:latin typeface="Gabriela" panose="00000500000000000000" pitchFamily="2" charset="0"/>
            </a:endParaRPr>
          </a:p>
        </p:txBody>
      </p:sp>
      <p:grpSp>
        <p:nvGrpSpPr>
          <p:cNvPr id="20" name="Group 19"/>
          <p:cNvGrpSpPr/>
          <p:nvPr/>
        </p:nvGrpSpPr>
        <p:grpSpPr>
          <a:xfrm>
            <a:off x="623889" y="620712"/>
            <a:ext cx="10909299" cy="5580063"/>
            <a:chOff x="-1873250" y="-421223"/>
            <a:chExt cx="2190750" cy="2186523"/>
          </a:xfrm>
        </p:grpSpPr>
        <p:sp>
          <p:nvSpPr>
            <p:cNvPr id="21" name="Freeform 18"/>
            <p:cNvSpPr>
              <a:spLocks/>
            </p:cNvSpPr>
            <p:nvPr/>
          </p:nvSpPr>
          <p:spPr bwMode="auto">
            <a:xfrm>
              <a:off x="-1873250" y="-88900"/>
              <a:ext cx="1565275" cy="1854200"/>
            </a:xfrm>
            <a:custGeom>
              <a:avLst/>
              <a:gdLst>
                <a:gd name="T0" fmla="*/ 986 w 986"/>
                <a:gd name="T1" fmla="*/ 1168 h 1168"/>
                <a:gd name="T2" fmla="*/ 0 w 986"/>
                <a:gd name="T3" fmla="*/ 1168 h 1168"/>
                <a:gd name="T4" fmla="*/ 0 w 986"/>
                <a:gd name="T5" fmla="*/ 0 h 1168"/>
              </a:gdLst>
              <a:ahLst/>
              <a:cxnLst>
                <a:cxn ang="0">
                  <a:pos x="T0" y="T1"/>
                </a:cxn>
                <a:cxn ang="0">
                  <a:pos x="T2" y="T3"/>
                </a:cxn>
                <a:cxn ang="0">
                  <a:pos x="T4" y="T5"/>
                </a:cxn>
              </a:cxnLst>
              <a:rect l="0" t="0" r="r" b="b"/>
              <a:pathLst>
                <a:path w="986" h="1168">
                  <a:moveTo>
                    <a:pt x="986" y="1168"/>
                  </a:moveTo>
                  <a:lnTo>
                    <a:pt x="0" y="1168"/>
                  </a:lnTo>
                  <a:lnTo>
                    <a:pt x="0" y="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9"/>
            <p:cNvSpPr>
              <a:spLocks/>
            </p:cNvSpPr>
            <p:nvPr/>
          </p:nvSpPr>
          <p:spPr bwMode="auto">
            <a:xfrm>
              <a:off x="-60325" y="-416854"/>
              <a:ext cx="377825" cy="1349910"/>
            </a:xfrm>
            <a:custGeom>
              <a:avLst/>
              <a:gdLst>
                <a:gd name="T0" fmla="*/ 0 w 238"/>
                <a:gd name="T1" fmla="*/ 0 h 1172"/>
                <a:gd name="T2" fmla="*/ 238 w 238"/>
                <a:gd name="T3" fmla="*/ 0 h 1172"/>
                <a:gd name="T4" fmla="*/ 238 w 238"/>
                <a:gd name="T5" fmla="*/ 1172 h 1172"/>
              </a:gdLst>
              <a:ahLst/>
              <a:cxnLst>
                <a:cxn ang="0">
                  <a:pos x="T0" y="T1"/>
                </a:cxn>
                <a:cxn ang="0">
                  <a:pos x="T2" y="T3"/>
                </a:cxn>
                <a:cxn ang="0">
                  <a:pos x="T4" y="T5"/>
                </a:cxn>
              </a:cxnLst>
              <a:rect l="0" t="0" r="r" b="b"/>
              <a:pathLst>
                <a:path w="238" h="1172">
                  <a:moveTo>
                    <a:pt x="0" y="0"/>
                  </a:moveTo>
                  <a:lnTo>
                    <a:pt x="238" y="0"/>
                  </a:lnTo>
                  <a:lnTo>
                    <a:pt x="238" y="1172"/>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0"/>
            <p:cNvSpPr>
              <a:spLocks/>
            </p:cNvSpPr>
            <p:nvPr/>
          </p:nvSpPr>
          <p:spPr bwMode="auto">
            <a:xfrm>
              <a:off x="-1842005" y="-421223"/>
              <a:ext cx="1714500" cy="1248311"/>
            </a:xfrm>
            <a:custGeom>
              <a:avLst/>
              <a:gdLst>
                <a:gd name="T0" fmla="*/ 0 w 1080"/>
                <a:gd name="T1" fmla="*/ 1065 h 1065"/>
                <a:gd name="T2" fmla="*/ 0 w 1080"/>
                <a:gd name="T3" fmla="*/ 0 h 1065"/>
                <a:gd name="T4" fmla="*/ 1080 w 1080"/>
                <a:gd name="T5" fmla="*/ 0 h 1065"/>
              </a:gdLst>
              <a:ahLst/>
              <a:cxnLst>
                <a:cxn ang="0">
                  <a:pos x="T0" y="T1"/>
                </a:cxn>
                <a:cxn ang="0">
                  <a:pos x="T2" y="T3"/>
                </a:cxn>
                <a:cxn ang="0">
                  <a:pos x="T4" y="T5"/>
                </a:cxn>
              </a:cxnLst>
              <a:rect l="0" t="0" r="r" b="b"/>
              <a:pathLst>
                <a:path w="1080" h="1065">
                  <a:moveTo>
                    <a:pt x="0" y="1065"/>
                  </a:moveTo>
                  <a:lnTo>
                    <a:pt x="0" y="0"/>
                  </a:lnTo>
                  <a:lnTo>
                    <a:pt x="1080" y="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21"/>
            <p:cNvSpPr>
              <a:spLocks/>
            </p:cNvSpPr>
            <p:nvPr/>
          </p:nvSpPr>
          <p:spPr bwMode="auto">
            <a:xfrm>
              <a:off x="-60325" y="1146175"/>
              <a:ext cx="377825" cy="619125"/>
            </a:xfrm>
            <a:custGeom>
              <a:avLst/>
              <a:gdLst>
                <a:gd name="T0" fmla="*/ 238 w 238"/>
                <a:gd name="T1" fmla="*/ 0 h 390"/>
                <a:gd name="T2" fmla="*/ 238 w 238"/>
                <a:gd name="T3" fmla="*/ 390 h 390"/>
                <a:gd name="T4" fmla="*/ 0 w 238"/>
                <a:gd name="T5" fmla="*/ 390 h 390"/>
              </a:gdLst>
              <a:ahLst/>
              <a:cxnLst>
                <a:cxn ang="0">
                  <a:pos x="T0" y="T1"/>
                </a:cxn>
                <a:cxn ang="0">
                  <a:pos x="T2" y="T3"/>
                </a:cxn>
                <a:cxn ang="0">
                  <a:pos x="T4" y="T5"/>
                </a:cxn>
              </a:cxnLst>
              <a:rect l="0" t="0" r="r" b="b"/>
              <a:pathLst>
                <a:path w="238" h="390">
                  <a:moveTo>
                    <a:pt x="238" y="0"/>
                  </a:moveTo>
                  <a:lnTo>
                    <a:pt x="238" y="390"/>
                  </a:lnTo>
                  <a:lnTo>
                    <a:pt x="0" y="39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2735525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lt">
                                    <p:tmAbs val="100"/>
                                  </p:iterate>
                                  <p:childTnLst>
                                    <p:set>
                                      <p:cBhvr>
                                        <p:cTn id="6" dur="1" fill="hold">
                                          <p:stCondLst>
                                            <p:cond delay="0"/>
                                          </p:stCondLst>
                                        </p:cTn>
                                        <p:tgtEl>
                                          <p:spTgt spid="19"/>
                                        </p:tgtEl>
                                        <p:attrNameLst>
                                          <p:attrName>style.visibility</p:attrName>
                                        </p:attrNameLst>
                                      </p:cBhvr>
                                      <p:to>
                                        <p:strVal val="visible"/>
                                      </p:to>
                                    </p:set>
                                  </p:childTnLst>
                                </p:cTn>
                              </p:par>
                            </p:childTnLst>
                          </p:cTn>
                        </p:par>
                        <p:par>
                          <p:cTn id="7" fill="hold">
                            <p:stCondLst>
                              <p:cond delay="901"/>
                            </p:stCondLst>
                            <p:childTnLst>
                              <p:par>
                                <p:cTn id="8" presetID="1" presetClass="mediacall" presetSubtype="0" fill="hold" nodeType="afterEffect">
                                  <p:stCondLst>
                                    <p:cond delay="0"/>
                                  </p:stCondLst>
                                  <p:childTnLst>
                                    <p:cmd type="call" cmd="playFrom(0.0)">
                                      <p:cBhvr>
                                        <p:cTn id="9" dur="184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3"/>
                </p:tgtEl>
              </p:cMediaNode>
            </p:video>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3"/>
                                        </p:tgtEl>
                                      </p:cBhvr>
                                    </p:cmd>
                                  </p:childTnLst>
                                </p:cTn>
                              </p:par>
                            </p:childTnLst>
                          </p:cTn>
                        </p:par>
                      </p:childTnLst>
                    </p:cTn>
                  </p:par>
                </p:childTnLst>
              </p:cTn>
              <p:nextCondLst>
                <p:cond evt="onClick" delay="0">
                  <p:tgtEl>
                    <p:spTgt spid="3"/>
                  </p:tgtEl>
                </p:cond>
              </p:nextCondLst>
            </p:seq>
          </p:childTnLst>
        </p:cTn>
      </p:par>
    </p:tnLst>
    <p:bldLst>
      <p:bldP spid="1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C2277A-B8B9-24B1-8981-30533EE114DD}"/>
              </a:ext>
            </a:extLst>
          </p:cNvPr>
          <p:cNvPicPr>
            <a:picLocks noChangeAspect="1"/>
          </p:cNvPicPr>
          <p:nvPr/>
        </p:nvPicPr>
        <p:blipFill rotWithShape="1">
          <a:blip r:embed="rId4"/>
          <a:srcRect t="9572" b="6143"/>
          <a:stretch/>
        </p:blipFill>
        <p:spPr>
          <a:xfrm>
            <a:off x="0" y="0"/>
            <a:ext cx="4584032" cy="6858000"/>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 name="Object 5"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4934332" y="148048"/>
            <a:ext cx="2465089" cy="615553"/>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Резюме…</a:t>
            </a:r>
            <a:endParaRPr lang="en-US" sz="4000" dirty="0">
              <a:solidFill>
                <a:srgbClr val="5D5B6F"/>
              </a:solidFill>
              <a:latin typeface="Gabriela" panose="00000500000000000000" pitchFamily="2" charset="0"/>
            </a:endParaRPr>
          </a:p>
        </p:txBody>
      </p:sp>
      <p:sp>
        <p:nvSpPr>
          <p:cNvPr id="39" name="TextBox 38"/>
          <p:cNvSpPr txBox="1"/>
          <p:nvPr/>
        </p:nvSpPr>
        <p:spPr>
          <a:xfrm>
            <a:off x="4834764" y="1051594"/>
            <a:ext cx="6789671" cy="1098831"/>
          </a:xfrm>
          <a:prstGeom prst="rect">
            <a:avLst/>
          </a:prstGeom>
          <a:noFill/>
        </p:spPr>
        <p:txBody>
          <a:bodyPr wrap="square" lIns="0" tIns="0" rIns="0" bIns="0" rtlCol="0">
            <a:noAutofit/>
          </a:bodyPr>
          <a:lstStyle/>
          <a:p>
            <a:pPr>
              <a:lnSpc>
                <a:spcPts val="2000"/>
              </a:lnSpc>
            </a:pPr>
            <a:endParaRPr lang="ru-RU" sz="2400" dirty="0">
              <a:solidFill>
                <a:srgbClr val="14CE9F"/>
              </a:solidFill>
              <a:latin typeface="Montserrat SemiBold" panose="00000700000000000000" pitchFamily="2" charset="-18"/>
            </a:endParaRPr>
          </a:p>
          <a:p>
            <a:pPr marL="342900" indent="-342900">
              <a:buFont typeface="Arial" panose="020B0604020202020204" pitchFamily="34" charset="0"/>
              <a:buChar char="•"/>
            </a:pPr>
            <a:r>
              <a:rPr lang="ru-RU" sz="2000" dirty="0">
                <a:solidFill>
                  <a:srgbClr val="5D5B6F">
                    <a:alpha val="60000"/>
                  </a:srgbClr>
                </a:solidFill>
                <a:latin typeface="Montserrat Light" panose="00000400000000000000" pitchFamily="2" charset="-18"/>
              </a:rPr>
              <a:t>Если сильные эмоции удерживают вас в «молчании» или «насилии», попробуйте сделать следующее. </a:t>
            </a:r>
            <a:r>
              <a:rPr lang="ru-RU" sz="2000" b="1" dirty="0">
                <a:solidFill>
                  <a:srgbClr val="5D5B6F">
                    <a:alpha val="60000"/>
                  </a:srgbClr>
                </a:solidFill>
                <a:latin typeface="Montserrat Light" panose="00000400000000000000" pitchFamily="2" charset="-18"/>
              </a:rPr>
              <a:t>Вернитесь к началу своего Пути к действию </a:t>
            </a:r>
          </a:p>
          <a:p>
            <a:endParaRPr lang="ru-RU" sz="2000" b="1" dirty="0">
              <a:solidFill>
                <a:srgbClr val="5D5B6F">
                  <a:alpha val="60000"/>
                </a:srgbClr>
              </a:solidFill>
              <a:latin typeface="Montserrat Light" panose="00000400000000000000" pitchFamily="2" charset="-18"/>
            </a:endParaRPr>
          </a:p>
          <a:p>
            <a:pPr marL="342900" indent="-342900">
              <a:buFont typeface="Arial" panose="020B0604020202020204" pitchFamily="34" charset="0"/>
              <a:buChar char="•"/>
            </a:pPr>
            <a:r>
              <a:rPr lang="ru-RU" sz="2000" b="1" dirty="0">
                <a:solidFill>
                  <a:srgbClr val="5D5B6F">
                    <a:alpha val="60000"/>
                  </a:srgbClr>
                </a:solidFill>
                <a:latin typeface="Montserrat Light" panose="00000400000000000000" pitchFamily="2" charset="-18"/>
              </a:rPr>
              <a:t>Осознайте, что вы чувствуете. </a:t>
            </a:r>
            <a:r>
              <a:rPr lang="ru-RU" sz="2000" dirty="0">
                <a:solidFill>
                  <a:srgbClr val="5D5B6F">
                    <a:alpha val="60000"/>
                  </a:srgbClr>
                </a:solidFill>
                <a:latin typeface="Montserrat Light" panose="00000400000000000000" pitchFamily="2" charset="-18"/>
              </a:rPr>
              <a:t>Спросите себя: Какие эмоции побуждают меня так действовать? </a:t>
            </a:r>
          </a:p>
          <a:p>
            <a:endParaRPr lang="ru-RU" sz="2000" dirty="0">
              <a:solidFill>
                <a:srgbClr val="5D5B6F">
                  <a:alpha val="60000"/>
                </a:srgbClr>
              </a:solidFill>
              <a:latin typeface="Montserrat Light" panose="00000400000000000000" pitchFamily="2" charset="-18"/>
            </a:endParaRPr>
          </a:p>
          <a:p>
            <a:pPr marL="342900" indent="-342900">
              <a:buFont typeface="Arial" panose="020B0604020202020204" pitchFamily="34" charset="0"/>
              <a:buChar char="•"/>
            </a:pPr>
            <a:r>
              <a:rPr lang="ru-RU" sz="2000" b="1" dirty="0">
                <a:solidFill>
                  <a:srgbClr val="5D5B6F">
                    <a:alpha val="60000"/>
                  </a:srgbClr>
                </a:solidFill>
                <a:latin typeface="Montserrat Light" panose="00000400000000000000" pitchFamily="2" charset="-18"/>
              </a:rPr>
              <a:t>Проанализируйте свои истории</a:t>
            </a:r>
            <a:r>
              <a:rPr lang="ru-RU" sz="2000" dirty="0">
                <a:solidFill>
                  <a:srgbClr val="5D5B6F">
                    <a:alpha val="60000"/>
                  </a:srgbClr>
                </a:solidFill>
                <a:latin typeface="Montserrat Light" panose="00000400000000000000" pitchFamily="2" charset="-18"/>
              </a:rPr>
              <a:t>. Поставьте под сомнение свои умозаключения и постарайтесь найти другие возможные объяснения, альтернативные вашим историям. Какая история вызвала эти эмоции? </a:t>
            </a:r>
            <a:endParaRPr lang="en-US" sz="2400" dirty="0">
              <a:solidFill>
                <a:srgbClr val="5D5B6F">
                  <a:alpha val="60000"/>
                </a:srgbClr>
              </a:solidFill>
              <a:latin typeface="Montserrat Light" panose="00000400000000000000" pitchFamily="2" charset="-18"/>
            </a:endParaRPr>
          </a:p>
        </p:txBody>
      </p:sp>
      <p:sp>
        <p:nvSpPr>
          <p:cNvPr id="2" name="TextBox 1">
            <a:extLst>
              <a:ext uri="{FF2B5EF4-FFF2-40B4-BE49-F238E27FC236}">
                <a16:creationId xmlns:a16="http://schemas.microsoft.com/office/drawing/2014/main" id="{BA216E5C-F136-28E8-5658-0D462D2F73B9}"/>
              </a:ext>
            </a:extLst>
          </p:cNvPr>
          <p:cNvSpPr txBox="1"/>
          <p:nvPr/>
        </p:nvSpPr>
        <p:spPr>
          <a:xfrm>
            <a:off x="8470232" y="0"/>
            <a:ext cx="3721768" cy="1374735"/>
          </a:xfrm>
          <a:prstGeom prst="rect">
            <a:avLst/>
          </a:prstGeom>
          <a:noFill/>
        </p:spPr>
        <p:txBody>
          <a:bodyPr wrap="square">
            <a:spAutoFit/>
          </a:bodyPr>
          <a:lstStyle/>
          <a:p>
            <a:pPr algn="r">
              <a:lnSpc>
                <a:spcPts val="2000"/>
              </a:lnSpc>
            </a:pPr>
            <a:r>
              <a:rPr lang="ru-RU" sz="1600" dirty="0">
                <a:solidFill>
                  <a:schemeClr val="bg1">
                    <a:lumMod val="85000"/>
                  </a:schemeClr>
                </a:solidFill>
                <a:latin typeface="Montserrat SemiBold" panose="00000700000000000000" pitchFamily="2" charset="-18"/>
              </a:rPr>
              <a:t>До начала Диалога</a:t>
            </a:r>
          </a:p>
          <a:p>
            <a:pPr algn="r">
              <a:lnSpc>
                <a:spcPts val="2000"/>
              </a:lnSpc>
            </a:pPr>
            <a:r>
              <a:rPr lang="ru-RU" sz="1600" dirty="0">
                <a:solidFill>
                  <a:schemeClr val="bg1">
                    <a:lumMod val="85000"/>
                  </a:schemeClr>
                </a:solidFill>
                <a:latin typeface="Montserrat SemiBold" panose="00000700000000000000" pitchFamily="2" charset="-18"/>
              </a:rPr>
              <a:t>1. Выйти из Тупика</a:t>
            </a:r>
          </a:p>
          <a:p>
            <a:pPr algn="r">
              <a:lnSpc>
                <a:spcPts val="2000"/>
              </a:lnSpc>
            </a:pPr>
            <a:r>
              <a:rPr lang="ru-RU" sz="1600" dirty="0">
                <a:solidFill>
                  <a:schemeClr val="bg1">
                    <a:lumMod val="85000"/>
                  </a:schemeClr>
                </a:solidFill>
                <a:latin typeface="Montserrat SemiBold" panose="00000700000000000000" pitchFamily="2" charset="-18"/>
              </a:rPr>
              <a:t>2. Начать с Сердца</a:t>
            </a:r>
          </a:p>
          <a:p>
            <a:pPr algn="r">
              <a:lnSpc>
                <a:spcPts val="2000"/>
              </a:lnSpc>
            </a:pPr>
            <a:r>
              <a:rPr lang="ru-RU" sz="1600" dirty="0">
                <a:solidFill>
                  <a:schemeClr val="bg1">
                    <a:lumMod val="85000"/>
                  </a:schemeClr>
                </a:solidFill>
                <a:latin typeface="Montserrat SemiBold" panose="00000700000000000000" pitchFamily="2" charset="-18"/>
              </a:rPr>
              <a:t>3. Управляйте историями</a:t>
            </a:r>
            <a:endParaRPr lang="en-US" sz="1600" dirty="0">
              <a:solidFill>
                <a:schemeClr val="bg1">
                  <a:lumMod val="85000"/>
                </a:schemeClr>
              </a:solidFill>
              <a:latin typeface="Montserrat SemiBold" panose="00000700000000000000" pitchFamily="2" charset="-18"/>
            </a:endParaRPr>
          </a:p>
          <a:p>
            <a:pPr algn="r">
              <a:lnSpc>
                <a:spcPts val="2000"/>
              </a:lnSpc>
            </a:pPr>
            <a:endParaRPr lang="en-US" sz="1600" dirty="0">
              <a:solidFill>
                <a:schemeClr val="bg2">
                  <a:lumMod val="90000"/>
                </a:schemeClr>
              </a:solidFill>
              <a:latin typeface="Montserrat SemiBold" panose="00000700000000000000" pitchFamily="2" charset="-18"/>
            </a:endParaRPr>
          </a:p>
        </p:txBody>
      </p:sp>
      <p:sp>
        <p:nvSpPr>
          <p:cNvPr id="8" name="TextBox 7">
            <a:extLst>
              <a:ext uri="{FF2B5EF4-FFF2-40B4-BE49-F238E27FC236}">
                <a16:creationId xmlns:a16="http://schemas.microsoft.com/office/drawing/2014/main" id="{8CD59B07-BE5B-2C46-FBB2-44C5946FF1C3}"/>
              </a:ext>
            </a:extLst>
          </p:cNvPr>
          <p:cNvSpPr txBox="1"/>
          <p:nvPr/>
        </p:nvSpPr>
        <p:spPr>
          <a:xfrm>
            <a:off x="1363670" y="-264497"/>
            <a:ext cx="282742" cy="7725192"/>
          </a:xfrm>
          <a:prstGeom prst="rect">
            <a:avLst/>
          </a:prstGeom>
          <a:noFill/>
        </p:spPr>
        <p:txBody>
          <a:bodyPr wrap="square">
            <a:spAutoFit/>
          </a:bodyPr>
          <a:lstStyle/>
          <a:p>
            <a:r>
              <a:rPr lang="ru-RU" sz="49600" dirty="0">
                <a:solidFill>
                  <a:srgbClr val="5D5B6F"/>
                </a:solidFill>
                <a:latin typeface="Gabriela" panose="00000500000000000000" pitchFamily="2" charset="0"/>
              </a:rPr>
              <a:t>!</a:t>
            </a:r>
            <a:endParaRPr lang="en-US" sz="49600" dirty="0"/>
          </a:p>
        </p:txBody>
      </p:sp>
    </p:spTree>
    <p:extLst>
      <p:ext uri="{BB962C8B-B14F-4D97-AF65-F5344CB8AC3E}">
        <p14:creationId xmlns:p14="http://schemas.microsoft.com/office/powerpoint/2010/main" val="4076937471"/>
      </p:ext>
    </p:extLst>
  </p:cSld>
  <p:clrMapOvr>
    <a:masterClrMapping/>
  </p:clrMapOvr>
  <p:transition spd="slow">
    <p:push/>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par>
                                    <p:cTn id="14" presetID="2" presetClass="entr" presetSubtype="4" fill="hold" grpId="0" nodeType="withEffect">
                                      <p:stCondLst>
                                        <p:cond delay="600"/>
                                      </p:stCondLst>
                                      <p:childTnLst>
                                        <p:set>
                                          <p:cBhvr>
                                            <p:cTn id="15" dur="1" fill="hold">
                                              <p:stCondLst>
                                                <p:cond delay="0"/>
                                              </p:stCondLst>
                                            </p:cTn>
                                            <p:tgtEl>
                                              <p:spTgt spid="156"/>
                                            </p:tgtEl>
                                            <p:attrNameLst>
                                              <p:attrName>style.visibility</p:attrName>
                                            </p:attrNameLst>
                                          </p:cBhvr>
                                          <p:to>
                                            <p:strVal val="visible"/>
                                          </p:to>
                                        </p:set>
                                        <p:anim calcmode="lin" valueType="num">
                                          <p:cBhvr additive="base">
                                            <p:cTn id="16" dur="500" fill="hold"/>
                                            <p:tgtEl>
                                              <p:spTgt spid="156"/>
                                            </p:tgtEl>
                                            <p:attrNameLst>
                                              <p:attrName>ppt_x</p:attrName>
                                            </p:attrNameLst>
                                          </p:cBhvr>
                                          <p:tavLst>
                                            <p:tav tm="0">
                                              <p:val>
                                                <p:strVal val="#ppt_x"/>
                                              </p:val>
                                            </p:tav>
                                            <p:tav tm="100000">
                                              <p:val>
                                                <p:strVal val="#ppt_x"/>
                                              </p:val>
                                            </p:tav>
                                          </p:tavLst>
                                        </p:anim>
                                        <p:anim calcmode="lin" valueType="num">
                                          <p:cBhvr additive="base">
                                            <p:cTn id="17" dur="500" fill="hold"/>
                                            <p:tgtEl>
                                              <p:spTgt spid="156"/>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800"/>
                                      </p:stCondLst>
                                      <p:childTnLst>
                                        <p:set>
                                          <p:cBhvr>
                                            <p:cTn id="19" dur="1" fill="hold">
                                              <p:stCondLst>
                                                <p:cond delay="0"/>
                                              </p:stCondLst>
                                            </p:cTn>
                                            <p:tgtEl>
                                              <p:spTgt spid="155"/>
                                            </p:tgtEl>
                                            <p:attrNameLst>
                                              <p:attrName>style.visibility</p:attrName>
                                            </p:attrNameLst>
                                          </p:cBhvr>
                                          <p:to>
                                            <p:strVal val="visible"/>
                                          </p:to>
                                        </p:set>
                                        <p:anim calcmode="lin" valueType="num">
                                          <p:cBhvr additive="base">
                                            <p:cTn id="20" dur="500" fill="hold"/>
                                            <p:tgtEl>
                                              <p:spTgt spid="155"/>
                                            </p:tgtEl>
                                            <p:attrNameLst>
                                              <p:attrName>ppt_x</p:attrName>
                                            </p:attrNameLst>
                                          </p:cBhvr>
                                          <p:tavLst>
                                            <p:tav tm="0">
                                              <p:val>
                                                <p:strVal val="#ppt_x"/>
                                              </p:val>
                                            </p:tav>
                                            <p:tav tm="100000">
                                              <p:val>
                                                <p:strVal val="#ppt_x"/>
                                              </p:val>
                                            </p:tav>
                                          </p:tavLst>
                                        </p:anim>
                                        <p:anim calcmode="lin" valueType="num">
                                          <p:cBhvr additive="base">
                                            <p:cTn id="21" dur="500" fill="hold"/>
                                            <p:tgtEl>
                                              <p:spTgt spid="155"/>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1000"/>
                                      </p:stCondLst>
                                      <p:childTnLst>
                                        <p:set>
                                          <p:cBhvr>
                                            <p:cTn id="23" dur="1" fill="hold">
                                              <p:stCondLst>
                                                <p:cond delay="0"/>
                                              </p:stCondLst>
                                            </p:cTn>
                                            <p:tgtEl>
                                              <p:spTgt spid="158"/>
                                            </p:tgtEl>
                                            <p:attrNameLst>
                                              <p:attrName>style.visibility</p:attrName>
                                            </p:attrNameLst>
                                          </p:cBhvr>
                                          <p:to>
                                            <p:strVal val="visible"/>
                                          </p:to>
                                        </p:set>
                                        <p:anim calcmode="lin" valueType="num">
                                          <p:cBhvr additive="base">
                                            <p:cTn id="24" dur="500" fill="hold"/>
                                            <p:tgtEl>
                                              <p:spTgt spid="158"/>
                                            </p:tgtEl>
                                            <p:attrNameLst>
                                              <p:attrName>ppt_x</p:attrName>
                                            </p:attrNameLst>
                                          </p:cBhvr>
                                          <p:tavLst>
                                            <p:tav tm="0">
                                              <p:val>
                                                <p:strVal val="#ppt_x"/>
                                              </p:val>
                                            </p:tav>
                                            <p:tav tm="100000">
                                              <p:val>
                                                <p:strVal val="#ppt_x"/>
                                              </p:val>
                                            </p:tav>
                                          </p:tavLst>
                                        </p:anim>
                                        <p:anim calcmode="lin" valueType="num">
                                          <p:cBhvr additive="base">
                                            <p:cTn id="25" dur="500" fill="hold"/>
                                            <p:tgtEl>
                                              <p:spTgt spid="158"/>
                                            </p:tgtEl>
                                            <p:attrNameLst>
                                              <p:attrName>ppt_y</p:attrName>
                                            </p:attrNameLst>
                                          </p:cBhvr>
                                          <p:tavLst>
                                            <p:tav tm="0">
                                              <p:val>
                                                <p:strVal val="1+#ppt_h/2"/>
                                              </p:val>
                                            </p:tav>
                                            <p:tav tm="100000">
                                              <p:val>
                                                <p:strVal val="#ppt_y"/>
                                              </p:val>
                                            </p:tav>
                                          </p:tavLst>
                                        </p:anim>
                                      </p:childTnLst>
                                    </p:cTn>
                                  </p:par>
                                  <p:par>
                                    <p:cTn id="26" presetID="2" presetClass="entr" presetSubtype="2" fill="hold" grpId="0" nodeType="withEffect">
                                      <p:stCondLst>
                                        <p:cond delay="130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800" fill="hold"/>
                                            <p:tgtEl>
                                              <p:spTgt spid="14"/>
                                            </p:tgtEl>
                                            <p:attrNameLst>
                                              <p:attrName>ppt_x</p:attrName>
                                            </p:attrNameLst>
                                          </p:cBhvr>
                                          <p:tavLst>
                                            <p:tav tm="0">
                                              <p:val>
                                                <p:strVal val="1+#ppt_w/2"/>
                                              </p:val>
                                            </p:tav>
                                            <p:tav tm="100000">
                                              <p:val>
                                                <p:strVal val="#ppt_x"/>
                                              </p:val>
                                            </p:tav>
                                          </p:tavLst>
                                        </p:anim>
                                        <p:anim calcmode="lin" valueType="num">
                                          <p:cBhvr additive="base">
                                            <p:cTn id="29" dur="8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7" grpId="0" animBg="1"/>
          <p:bldP spid="32" grpId="0" animBg="1"/>
          <p:bldP spid="33" grpId="0" animBg="1"/>
          <p:bldP spid="155" grpId="0" animBg="1"/>
          <p:bldP spid="156" grpId="0" animBg="1"/>
          <p:bldP spid="158" grpId="0" animBg="1"/>
        </p:bldLst>
      </p:timing>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C2277A-B8B9-24B1-8981-30533EE114DD}"/>
              </a:ext>
            </a:extLst>
          </p:cNvPr>
          <p:cNvPicPr>
            <a:picLocks noChangeAspect="1"/>
          </p:cNvPicPr>
          <p:nvPr/>
        </p:nvPicPr>
        <p:blipFill rotWithShape="1">
          <a:blip r:embed="rId4"/>
          <a:srcRect t="9572" b="6143"/>
          <a:stretch/>
        </p:blipFill>
        <p:spPr>
          <a:xfrm>
            <a:off x="0" y="0"/>
            <a:ext cx="4584032" cy="6858000"/>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 name="Object 5"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4934332" y="148048"/>
            <a:ext cx="2465089" cy="615553"/>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Резюме…</a:t>
            </a:r>
            <a:endParaRPr lang="en-US" sz="4000" dirty="0">
              <a:solidFill>
                <a:srgbClr val="5D5B6F"/>
              </a:solidFill>
              <a:latin typeface="Gabriela" panose="00000500000000000000" pitchFamily="2" charset="0"/>
            </a:endParaRPr>
          </a:p>
        </p:txBody>
      </p:sp>
      <p:sp>
        <p:nvSpPr>
          <p:cNvPr id="39" name="TextBox 38"/>
          <p:cNvSpPr txBox="1"/>
          <p:nvPr/>
        </p:nvSpPr>
        <p:spPr>
          <a:xfrm>
            <a:off x="4834764" y="1051594"/>
            <a:ext cx="6789671" cy="1098831"/>
          </a:xfrm>
          <a:prstGeom prst="rect">
            <a:avLst/>
          </a:prstGeom>
          <a:noFill/>
        </p:spPr>
        <p:txBody>
          <a:bodyPr wrap="square" lIns="0" tIns="0" rIns="0" bIns="0" rtlCol="0">
            <a:noAutofit/>
          </a:bodyPr>
          <a:lstStyle/>
          <a:p>
            <a:pPr>
              <a:lnSpc>
                <a:spcPts val="2000"/>
              </a:lnSpc>
            </a:pPr>
            <a:endParaRPr lang="ru-RU" sz="2400" dirty="0">
              <a:solidFill>
                <a:srgbClr val="14CE9F"/>
              </a:solidFill>
              <a:latin typeface="Montserrat SemiBold" panose="00000700000000000000" pitchFamily="2" charset="-18"/>
            </a:endParaRPr>
          </a:p>
          <a:p>
            <a:pPr marL="342900" indent="-342900">
              <a:buFont typeface="Arial" panose="020B0604020202020204" pitchFamily="34" charset="0"/>
              <a:buChar char="•"/>
            </a:pPr>
            <a:r>
              <a:rPr lang="ru-RU" sz="2000" b="1" dirty="0">
                <a:solidFill>
                  <a:srgbClr val="5D5B6F">
                    <a:alpha val="60000"/>
                  </a:srgbClr>
                </a:solidFill>
                <a:latin typeface="Montserrat Light" panose="00000400000000000000" pitchFamily="2" charset="-18"/>
              </a:rPr>
              <a:t>Вернитесь к фактам. </a:t>
            </a:r>
            <a:r>
              <a:rPr lang="ru-RU" sz="2000" dirty="0">
                <a:solidFill>
                  <a:srgbClr val="5D5B6F">
                    <a:alpha val="60000"/>
                  </a:srgbClr>
                </a:solidFill>
                <a:latin typeface="Montserrat Light" panose="00000400000000000000" pitchFamily="2" charset="-18"/>
              </a:rPr>
              <a:t>Откажитесь от абсолютной уверенности, начав отличать твердые факты от придуманных вами историй. Какие факты свидетельствуют в пользу моей истории? </a:t>
            </a:r>
          </a:p>
          <a:p>
            <a:endParaRPr lang="ru-RU" sz="2000" dirty="0">
              <a:solidFill>
                <a:srgbClr val="5D5B6F">
                  <a:alpha val="60000"/>
                </a:srgbClr>
              </a:solidFill>
              <a:latin typeface="Montserrat Light" panose="00000400000000000000" pitchFamily="2" charset="-18"/>
            </a:endParaRPr>
          </a:p>
          <a:p>
            <a:pPr marL="342900" indent="-342900">
              <a:buFont typeface="Arial" panose="020B0604020202020204" pitchFamily="34" charset="0"/>
              <a:buChar char="•"/>
            </a:pPr>
            <a:r>
              <a:rPr lang="ru-RU" sz="2000" b="1" dirty="0">
                <a:solidFill>
                  <a:srgbClr val="5D5B6F">
                    <a:alpha val="60000"/>
                  </a:srgbClr>
                </a:solidFill>
                <a:latin typeface="Montserrat Light" panose="00000400000000000000" pitchFamily="2" charset="-18"/>
              </a:rPr>
              <a:t>Научитесь распознавать «Разумные» истории</a:t>
            </a:r>
            <a:r>
              <a:rPr lang="ru-RU" sz="2000" dirty="0">
                <a:solidFill>
                  <a:srgbClr val="5D5B6F">
                    <a:alpha val="60000"/>
                  </a:srgbClr>
                </a:solidFill>
                <a:latin typeface="Montserrat Light" panose="00000400000000000000" pitchFamily="2" charset="-18"/>
              </a:rPr>
              <a:t>, в числе которых есть истории Жертвы, истории Злодея и истории Беспомощного. </a:t>
            </a:r>
          </a:p>
          <a:p>
            <a:pPr marL="342900" indent="-342900">
              <a:buFont typeface="Arial" panose="020B0604020202020204" pitchFamily="34" charset="0"/>
              <a:buChar char="•"/>
            </a:pPr>
            <a:r>
              <a:rPr lang="ru-RU" sz="2000" dirty="0">
                <a:solidFill>
                  <a:srgbClr val="5D5B6F">
                    <a:alpha val="60000"/>
                  </a:srgbClr>
                </a:solidFill>
                <a:latin typeface="Montserrat Light" panose="00000400000000000000" pitchFamily="2" charset="-18"/>
              </a:rPr>
              <a:t>Расскажите продолжение истории. Задайте себе следующие вопросы:</a:t>
            </a:r>
          </a:p>
          <a:p>
            <a:pPr marL="800100" lvl="1" indent="-342900">
              <a:buFont typeface="Courier New" panose="02070309020205020404" pitchFamily="49" charset="0"/>
              <a:buChar char="o"/>
            </a:pPr>
            <a:r>
              <a:rPr lang="ru-RU" sz="2000" dirty="0">
                <a:solidFill>
                  <a:srgbClr val="5D5B6F">
                    <a:alpha val="60000"/>
                  </a:srgbClr>
                </a:solidFill>
                <a:latin typeface="Montserrat Light" panose="00000400000000000000" pitchFamily="2" charset="-18"/>
              </a:rPr>
              <a:t>Не пытаюсь ли я не замечать своей роли в создании данной проблемы?</a:t>
            </a:r>
          </a:p>
          <a:p>
            <a:pPr marL="800100" lvl="1" indent="-342900">
              <a:buFont typeface="Courier New" panose="02070309020205020404" pitchFamily="49" charset="0"/>
              <a:buChar char="o"/>
            </a:pPr>
            <a:r>
              <a:rPr lang="ru-RU" sz="2000" dirty="0">
                <a:solidFill>
                  <a:srgbClr val="5D5B6F">
                    <a:alpha val="60000"/>
                  </a:srgbClr>
                </a:solidFill>
                <a:latin typeface="Montserrat Light" panose="00000400000000000000" pitchFamily="2" charset="-18"/>
              </a:rPr>
              <a:t>Почему разумный, рациональный и порядочный человек мог так поступить? </a:t>
            </a:r>
          </a:p>
          <a:p>
            <a:pPr marL="800100" lvl="1" indent="-342900">
              <a:buFont typeface="Courier New" panose="02070309020205020404" pitchFamily="49" charset="0"/>
              <a:buChar char="o"/>
            </a:pPr>
            <a:r>
              <a:rPr lang="ru-RU" sz="2000" dirty="0">
                <a:solidFill>
                  <a:srgbClr val="5D5B6F">
                    <a:alpha val="60000"/>
                  </a:srgbClr>
                </a:solidFill>
                <a:latin typeface="Montserrat Light" panose="00000400000000000000" pitchFamily="2" charset="-18"/>
              </a:rPr>
              <a:t>Чего я хочу на самом деле? </a:t>
            </a:r>
          </a:p>
          <a:p>
            <a:pPr marL="800100" lvl="1" indent="-342900">
              <a:buFont typeface="Courier New" panose="02070309020205020404" pitchFamily="49" charset="0"/>
              <a:buChar char="o"/>
            </a:pPr>
            <a:r>
              <a:rPr lang="ru-RU" sz="2000" dirty="0">
                <a:solidFill>
                  <a:srgbClr val="5D5B6F">
                    <a:alpha val="60000"/>
                  </a:srgbClr>
                </a:solidFill>
                <a:latin typeface="Montserrat Light" panose="00000400000000000000" pitchFamily="2" charset="-18"/>
              </a:rPr>
              <a:t>Что мне следует сделать прямо сейчас, чтобы продвинуться к тому, чего я хочу на самом деле?</a:t>
            </a:r>
          </a:p>
          <a:p>
            <a:pPr marL="342900" indent="-342900">
              <a:buFont typeface="Arial" panose="020B0604020202020204" pitchFamily="34" charset="0"/>
              <a:buChar char="•"/>
            </a:pPr>
            <a:endParaRPr lang="en-US" sz="2400" dirty="0">
              <a:solidFill>
                <a:srgbClr val="5D5B6F">
                  <a:alpha val="60000"/>
                </a:srgbClr>
              </a:solidFill>
              <a:latin typeface="Montserrat Light" panose="00000400000000000000" pitchFamily="2" charset="-18"/>
            </a:endParaRPr>
          </a:p>
        </p:txBody>
      </p:sp>
      <p:sp>
        <p:nvSpPr>
          <p:cNvPr id="2" name="TextBox 1">
            <a:extLst>
              <a:ext uri="{FF2B5EF4-FFF2-40B4-BE49-F238E27FC236}">
                <a16:creationId xmlns:a16="http://schemas.microsoft.com/office/drawing/2014/main" id="{BA216E5C-F136-28E8-5658-0D462D2F73B9}"/>
              </a:ext>
            </a:extLst>
          </p:cNvPr>
          <p:cNvSpPr txBox="1"/>
          <p:nvPr/>
        </p:nvSpPr>
        <p:spPr>
          <a:xfrm>
            <a:off x="8470232" y="0"/>
            <a:ext cx="3721768" cy="1374735"/>
          </a:xfrm>
          <a:prstGeom prst="rect">
            <a:avLst/>
          </a:prstGeom>
          <a:noFill/>
        </p:spPr>
        <p:txBody>
          <a:bodyPr wrap="square">
            <a:spAutoFit/>
          </a:bodyPr>
          <a:lstStyle/>
          <a:p>
            <a:pPr algn="r">
              <a:lnSpc>
                <a:spcPts val="2000"/>
              </a:lnSpc>
            </a:pPr>
            <a:r>
              <a:rPr lang="ru-RU" sz="1600" dirty="0">
                <a:solidFill>
                  <a:schemeClr val="bg1">
                    <a:lumMod val="85000"/>
                  </a:schemeClr>
                </a:solidFill>
                <a:latin typeface="Montserrat SemiBold" panose="00000700000000000000" pitchFamily="2" charset="-18"/>
              </a:rPr>
              <a:t>До начала Диалога</a:t>
            </a:r>
          </a:p>
          <a:p>
            <a:pPr algn="r">
              <a:lnSpc>
                <a:spcPts val="2000"/>
              </a:lnSpc>
            </a:pPr>
            <a:r>
              <a:rPr lang="ru-RU" sz="1600" dirty="0">
                <a:solidFill>
                  <a:schemeClr val="bg1">
                    <a:lumMod val="85000"/>
                  </a:schemeClr>
                </a:solidFill>
                <a:latin typeface="Montserrat SemiBold" panose="00000700000000000000" pitchFamily="2" charset="-18"/>
              </a:rPr>
              <a:t>1. Выйти из Тупика</a:t>
            </a:r>
          </a:p>
          <a:p>
            <a:pPr algn="r">
              <a:lnSpc>
                <a:spcPts val="2000"/>
              </a:lnSpc>
            </a:pPr>
            <a:r>
              <a:rPr lang="ru-RU" sz="1600" dirty="0">
                <a:solidFill>
                  <a:schemeClr val="bg1">
                    <a:lumMod val="85000"/>
                  </a:schemeClr>
                </a:solidFill>
                <a:latin typeface="Montserrat SemiBold" panose="00000700000000000000" pitchFamily="2" charset="-18"/>
              </a:rPr>
              <a:t>2. Начать с Сердца</a:t>
            </a:r>
          </a:p>
          <a:p>
            <a:pPr algn="r">
              <a:lnSpc>
                <a:spcPts val="2000"/>
              </a:lnSpc>
            </a:pPr>
            <a:r>
              <a:rPr lang="ru-RU" sz="1600" dirty="0">
                <a:solidFill>
                  <a:schemeClr val="bg1">
                    <a:lumMod val="85000"/>
                  </a:schemeClr>
                </a:solidFill>
                <a:latin typeface="Montserrat SemiBold" panose="00000700000000000000" pitchFamily="2" charset="-18"/>
              </a:rPr>
              <a:t>3. Управляйте историями</a:t>
            </a:r>
            <a:endParaRPr lang="en-US" sz="1600" dirty="0">
              <a:solidFill>
                <a:schemeClr val="bg1">
                  <a:lumMod val="85000"/>
                </a:schemeClr>
              </a:solidFill>
              <a:latin typeface="Montserrat SemiBold" panose="00000700000000000000" pitchFamily="2" charset="-18"/>
            </a:endParaRPr>
          </a:p>
          <a:p>
            <a:pPr algn="r">
              <a:lnSpc>
                <a:spcPts val="2000"/>
              </a:lnSpc>
            </a:pPr>
            <a:endParaRPr lang="en-US" sz="1600" dirty="0">
              <a:solidFill>
                <a:schemeClr val="bg2">
                  <a:lumMod val="90000"/>
                </a:schemeClr>
              </a:solidFill>
              <a:latin typeface="Montserrat SemiBold" panose="00000700000000000000" pitchFamily="2" charset="-18"/>
            </a:endParaRPr>
          </a:p>
        </p:txBody>
      </p:sp>
      <p:sp>
        <p:nvSpPr>
          <p:cNvPr id="8" name="TextBox 7">
            <a:extLst>
              <a:ext uri="{FF2B5EF4-FFF2-40B4-BE49-F238E27FC236}">
                <a16:creationId xmlns:a16="http://schemas.microsoft.com/office/drawing/2014/main" id="{8CD59B07-BE5B-2C46-FBB2-44C5946FF1C3}"/>
              </a:ext>
            </a:extLst>
          </p:cNvPr>
          <p:cNvSpPr txBox="1"/>
          <p:nvPr/>
        </p:nvSpPr>
        <p:spPr>
          <a:xfrm>
            <a:off x="1363670" y="-264497"/>
            <a:ext cx="282742" cy="7725192"/>
          </a:xfrm>
          <a:prstGeom prst="rect">
            <a:avLst/>
          </a:prstGeom>
          <a:noFill/>
        </p:spPr>
        <p:txBody>
          <a:bodyPr wrap="square">
            <a:spAutoFit/>
          </a:bodyPr>
          <a:lstStyle/>
          <a:p>
            <a:r>
              <a:rPr lang="ru-RU" sz="49600" dirty="0">
                <a:solidFill>
                  <a:srgbClr val="5D5B6F"/>
                </a:solidFill>
                <a:latin typeface="Gabriela" panose="00000500000000000000" pitchFamily="2" charset="0"/>
              </a:rPr>
              <a:t>!</a:t>
            </a:r>
            <a:endParaRPr lang="en-US" sz="49600" dirty="0"/>
          </a:p>
        </p:txBody>
      </p:sp>
    </p:spTree>
    <p:extLst>
      <p:ext uri="{BB962C8B-B14F-4D97-AF65-F5344CB8AC3E}">
        <p14:creationId xmlns:p14="http://schemas.microsoft.com/office/powerpoint/2010/main" val="151476147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A94A36-7344-45EC-82CA-27B3EC9F6824}"/>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66000"/>
                    </a14:imgEffect>
                    <a14:imgEffect>
                      <a14:brightnessContrast bright="-39000"/>
                    </a14:imgEffect>
                  </a14:imgLayer>
                </a14:imgProps>
              </a:ext>
            </a:extLst>
          </a:blip>
          <a:srcRect t="8129" b="8144"/>
          <a:stretch/>
        </p:blipFill>
        <p:spPr>
          <a:xfrm>
            <a:off x="-122830" y="0"/>
            <a:ext cx="12192000" cy="7028596"/>
          </a:xfrm>
          <a:prstGeom prst="rect">
            <a:avLst/>
          </a:prstGeom>
          <a:effectLst>
            <a:glow>
              <a:schemeClr val="accent1"/>
            </a:glow>
            <a:reflection endPos="0" dir="5400000" sy="-100000" algn="bl" rotWithShape="0"/>
            <a:softEdge rad="0"/>
          </a:effectLst>
        </p:spPr>
      </p:pic>
      <p:sp>
        <p:nvSpPr>
          <p:cNvPr id="6" name="TextBox 5">
            <a:extLst>
              <a:ext uri="{FF2B5EF4-FFF2-40B4-BE49-F238E27FC236}">
                <a16:creationId xmlns:a16="http://schemas.microsoft.com/office/drawing/2014/main" id="{16595B5D-1C42-4395-B00C-0E1709604829}"/>
              </a:ext>
            </a:extLst>
          </p:cNvPr>
          <p:cNvSpPr txBox="1"/>
          <p:nvPr/>
        </p:nvSpPr>
        <p:spPr>
          <a:xfrm>
            <a:off x="394528" y="1002227"/>
            <a:ext cx="11674642" cy="5539978"/>
          </a:xfrm>
          <a:prstGeom prst="rect">
            <a:avLst/>
          </a:prstGeom>
          <a:noFill/>
        </p:spPr>
        <p:txBody>
          <a:bodyPr wrap="square">
            <a:spAutoFit/>
          </a:bodyPr>
          <a:lstStyle/>
          <a:p>
            <a:pPr algn="ctr"/>
            <a:r>
              <a:rPr lang="ru-RU" sz="4800" dirty="0">
                <a:solidFill>
                  <a:schemeClr val="bg1"/>
                </a:solidFill>
                <a:latin typeface="Bahnschrift SemiCondensed" panose="020B0502040204020203" pitchFamily="34" charset="0"/>
              </a:rPr>
              <a:t>Если у вас с собеседником нет Общей цели, начинать трудный диалог нет никакого смысла. Одинаково верно и то, что без поддержания </a:t>
            </a:r>
            <a:r>
              <a:rPr lang="ru-RU" sz="5400" b="1" dirty="0">
                <a:solidFill>
                  <a:schemeClr val="bg1"/>
                </a:solidFill>
                <a:latin typeface="Bahnschrift SemiCondensed" panose="020B0502040204020203" pitchFamily="34" charset="0"/>
              </a:rPr>
              <a:t>Взаимного уважения </a:t>
            </a:r>
            <a:r>
              <a:rPr lang="ru-RU" sz="4800" dirty="0">
                <a:solidFill>
                  <a:schemeClr val="bg1"/>
                </a:solidFill>
                <a:latin typeface="Bahnschrift SemiCondensed" panose="020B0502040204020203" pitchFamily="34" charset="0"/>
              </a:rPr>
              <a:t>вы не сможете оставаться в этом диалоге. </a:t>
            </a:r>
            <a:r>
              <a:rPr lang="ru-RU" sz="5400" b="1" dirty="0">
                <a:solidFill>
                  <a:schemeClr val="bg1"/>
                </a:solidFill>
                <a:latin typeface="Bahnschrift SemiCondensed" panose="020B0502040204020203" pitchFamily="34" charset="0"/>
              </a:rPr>
              <a:t>Взаимное уважение – непременное условие для продолжения диалога.</a:t>
            </a:r>
            <a:endParaRPr lang="en-US" sz="5400" b="1" dirty="0">
              <a:solidFill>
                <a:schemeClr val="bg1"/>
              </a:solidFill>
              <a:latin typeface="Bahnschrift SemiCondensed" panose="020B0502040204020203" pitchFamily="34" charset="0"/>
            </a:endParaRPr>
          </a:p>
        </p:txBody>
      </p:sp>
    </p:spTree>
    <p:extLst>
      <p:ext uri="{BB962C8B-B14F-4D97-AF65-F5344CB8AC3E}">
        <p14:creationId xmlns:p14="http://schemas.microsoft.com/office/powerpoint/2010/main" val="2661405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6" name="Object 5"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Box 4"/>
          <p:cNvSpPr txBox="1"/>
          <p:nvPr/>
        </p:nvSpPr>
        <p:spPr>
          <a:xfrm>
            <a:off x="148855" y="1848132"/>
            <a:ext cx="11414521" cy="5057795"/>
          </a:xfrm>
          <a:prstGeom prst="rect">
            <a:avLst/>
          </a:prstGeom>
          <a:noFill/>
        </p:spPr>
        <p:txBody>
          <a:bodyPr wrap="square" lIns="0" tIns="0" rIns="0" bIns="0" rtlCol="0">
            <a:spAutoFit/>
          </a:bodyPr>
          <a:lstStyle/>
          <a:p>
            <a:pPr>
              <a:lnSpc>
                <a:spcPts val="2000"/>
              </a:lnSpc>
            </a:pPr>
            <a:r>
              <a:rPr lang="ru-RU" dirty="0">
                <a:solidFill>
                  <a:srgbClr val="5D5B6F">
                    <a:alpha val="60000"/>
                  </a:srgbClr>
                </a:solidFill>
                <a:latin typeface="Montserrat Light" panose="00000400000000000000" pitchFamily="2" charset="-18"/>
              </a:rPr>
              <a:t>Что делать, если:</a:t>
            </a:r>
          </a:p>
          <a:p>
            <a:pPr marL="285750" indent="-285750">
              <a:lnSpc>
                <a:spcPts val="2000"/>
              </a:lnSpc>
              <a:buFont typeface="Arial" panose="020B0604020202020204" pitchFamily="34" charset="0"/>
              <a:buChar char="•"/>
            </a:pPr>
            <a:r>
              <a:rPr lang="ru-RU" dirty="0">
                <a:solidFill>
                  <a:srgbClr val="5D5B6F">
                    <a:alpha val="60000"/>
                  </a:srgbClr>
                </a:solidFill>
                <a:latin typeface="Montserrat Light" panose="00000400000000000000" pitchFamily="2" charset="-18"/>
              </a:rPr>
              <a:t>вы страшно расстроены тем, что вас подвели? (Особенно если это повторяется постоянно, как можно уважать такого эгоиста?)</a:t>
            </a:r>
          </a:p>
          <a:p>
            <a:pPr marL="285750" indent="-285750">
              <a:lnSpc>
                <a:spcPts val="2000"/>
              </a:lnSpc>
              <a:buFont typeface="Arial" panose="020B0604020202020204" pitchFamily="34" charset="0"/>
              <a:buChar char="•"/>
            </a:pPr>
            <a:r>
              <a:rPr lang="ru-RU" dirty="0">
                <a:solidFill>
                  <a:srgbClr val="5D5B6F">
                    <a:alpha val="60000"/>
                  </a:srgbClr>
                </a:solidFill>
                <a:latin typeface="Montserrat Light" panose="00000400000000000000" pitchFamily="2" charset="-18"/>
              </a:rPr>
              <a:t>или ваши добрые советы не принимались во внимание, а теперь нужно принимать критические решения и думать о последствиях для всех?</a:t>
            </a:r>
          </a:p>
          <a:p>
            <a:pPr marL="285750" indent="-285750">
              <a:lnSpc>
                <a:spcPts val="2000"/>
              </a:lnSpc>
              <a:buFont typeface="Arial" panose="020B0604020202020204" pitchFamily="34" charset="0"/>
              <a:buChar char="•"/>
            </a:pPr>
            <a:r>
              <a:rPr lang="ru-RU" dirty="0">
                <a:solidFill>
                  <a:srgbClr val="5D5B6F">
                    <a:alpha val="60000"/>
                  </a:srgbClr>
                </a:solidFill>
                <a:latin typeface="Montserrat Light" panose="00000400000000000000" pitchFamily="2" charset="-18"/>
              </a:rPr>
              <a:t>или вы со своей стороны сделали все, чтобы наладить отношения, а человек поступил с вами не очень красиво?</a:t>
            </a:r>
          </a:p>
          <a:p>
            <a:pPr>
              <a:lnSpc>
                <a:spcPts val="2000"/>
              </a:lnSpc>
            </a:pPr>
            <a:endParaRPr lang="ru-RU" dirty="0">
              <a:solidFill>
                <a:srgbClr val="5D5B6F">
                  <a:alpha val="60000"/>
                </a:srgbClr>
              </a:solidFill>
              <a:latin typeface="Montserrat Light" panose="00000400000000000000" pitchFamily="2" charset="-18"/>
            </a:endParaRPr>
          </a:p>
          <a:p>
            <a:pPr>
              <a:lnSpc>
                <a:spcPts val="2000"/>
              </a:lnSpc>
            </a:pPr>
            <a:endParaRPr lang="ru-RU" dirty="0">
              <a:solidFill>
                <a:srgbClr val="5D5B6F">
                  <a:alpha val="60000"/>
                </a:srgbClr>
              </a:solidFill>
              <a:latin typeface="Montserrat Light" panose="00000400000000000000" pitchFamily="2" charset="-18"/>
            </a:endParaRPr>
          </a:p>
          <a:p>
            <a:r>
              <a:rPr lang="ru-RU" b="1" dirty="0">
                <a:solidFill>
                  <a:srgbClr val="C00000">
                    <a:alpha val="60000"/>
                  </a:srgbClr>
                </a:solidFill>
                <a:latin typeface="Montserrat Light" panose="00000400000000000000" pitchFamily="2" charset="-18"/>
              </a:rPr>
              <a:t>На самом деле, если бы для того, чтобы поговорить с кем-то начистоту, нам нужно было иметь с ним совершенно одинаковые цели или уважать каждую черту его характера, любой диалог был бы обречен на провал. </a:t>
            </a:r>
            <a:r>
              <a:rPr lang="ru-RU" dirty="0">
                <a:solidFill>
                  <a:schemeClr val="tx1">
                    <a:lumMod val="85000"/>
                    <a:lumOff val="15000"/>
                  </a:schemeClr>
                </a:solidFill>
                <a:latin typeface="Montserrat Light" panose="00000400000000000000" pitchFamily="2" charset="-18"/>
              </a:rPr>
              <a:t>Однако мы умеем оставаться в диалоге – благодаря тому, что обычно </a:t>
            </a:r>
            <a:r>
              <a:rPr lang="ru-RU" sz="2000" dirty="0">
                <a:solidFill>
                  <a:srgbClr val="5D5B6F">
                    <a:alpha val="60000"/>
                  </a:srgbClr>
                </a:solidFill>
                <a:highlight>
                  <a:srgbClr val="81F3D5"/>
                </a:highlight>
                <a:latin typeface="Montserrat Light" panose="00000400000000000000" pitchFamily="2" charset="-18"/>
              </a:rPr>
              <a:t>все же находим способ выразить уважение собеседнику, его личным качествам.</a:t>
            </a:r>
          </a:p>
          <a:p>
            <a:r>
              <a:rPr lang="ru-RU" sz="2000" dirty="0">
                <a:solidFill>
                  <a:srgbClr val="5D5B6F">
                    <a:alpha val="60000"/>
                  </a:srgbClr>
                </a:solidFill>
                <a:highlight>
                  <a:srgbClr val="81F3D5"/>
                </a:highlight>
                <a:latin typeface="Montserrat Light" panose="00000400000000000000" pitchFamily="2" charset="-18"/>
              </a:rPr>
              <a:t>Один мудрый человек однажды посоветовал нам всем делать это в форме молитвы: </a:t>
            </a:r>
          </a:p>
          <a:p>
            <a:r>
              <a:rPr lang="ru-RU" sz="2800" dirty="0">
                <a:solidFill>
                  <a:srgbClr val="5D5B6F">
                    <a:alpha val="60000"/>
                  </a:srgbClr>
                </a:solidFill>
                <a:highlight>
                  <a:srgbClr val="81F3D5"/>
                </a:highlight>
                <a:latin typeface="Montserrat Light" panose="00000400000000000000" pitchFamily="2" charset="-18"/>
              </a:rPr>
              <a:t>«Господи, помоги мне простить тех, кто грешит иначе, чем я».</a:t>
            </a:r>
          </a:p>
          <a:p>
            <a:r>
              <a:rPr lang="ru-RU" sz="2000" dirty="0">
                <a:solidFill>
                  <a:srgbClr val="5D5B6F">
                    <a:alpha val="60000"/>
                  </a:srgbClr>
                </a:solidFill>
                <a:highlight>
                  <a:srgbClr val="81F3D5"/>
                </a:highlight>
                <a:latin typeface="Montserrat Light" panose="00000400000000000000" pitchFamily="2" charset="-18"/>
              </a:rPr>
              <a:t>Признав, что слабости есть у всех, нам будет намного легче уважать окружающих.</a:t>
            </a:r>
          </a:p>
          <a:p>
            <a:pPr>
              <a:lnSpc>
                <a:spcPts val="2000"/>
              </a:lnSpc>
            </a:pPr>
            <a:endParaRPr lang="ru-RU" dirty="0">
              <a:solidFill>
                <a:srgbClr val="5D5B6F">
                  <a:alpha val="60000"/>
                </a:srgbClr>
              </a:solidFill>
              <a:latin typeface="Montserrat Light" panose="00000400000000000000" pitchFamily="2" charset="-18"/>
            </a:endParaRPr>
          </a:p>
        </p:txBody>
      </p:sp>
      <p:sp>
        <p:nvSpPr>
          <p:cNvPr id="2" name="TextBox 1">
            <a:extLst>
              <a:ext uri="{FF2B5EF4-FFF2-40B4-BE49-F238E27FC236}">
                <a16:creationId xmlns:a16="http://schemas.microsoft.com/office/drawing/2014/main" id="{65BAB0D9-F403-C383-7604-DB3ED49DE1A3}"/>
              </a:ext>
            </a:extLst>
          </p:cNvPr>
          <p:cNvSpPr txBox="1"/>
          <p:nvPr/>
        </p:nvSpPr>
        <p:spPr>
          <a:xfrm>
            <a:off x="6096000" y="-10633"/>
            <a:ext cx="6096000" cy="1098506"/>
          </a:xfrm>
          <a:prstGeom prst="rect">
            <a:avLst/>
          </a:prstGeom>
          <a:noFill/>
        </p:spPr>
        <p:txBody>
          <a:bodyPr wrap="square">
            <a:spAutoFit/>
          </a:bodyPr>
          <a:lstStyle/>
          <a:p>
            <a:pPr algn="r">
              <a:lnSpc>
                <a:spcPts val="2000"/>
              </a:lnSpc>
            </a:pPr>
            <a:r>
              <a:rPr lang="ru-RU" sz="1400" dirty="0">
                <a:solidFill>
                  <a:schemeClr val="bg2">
                    <a:lumMod val="90000"/>
                  </a:schemeClr>
                </a:solidFill>
                <a:latin typeface="Montserrat SemiBold" panose="00000700000000000000" pitchFamily="2" charset="-18"/>
              </a:rPr>
              <a:t>Во время Диалога (их смысл)</a:t>
            </a:r>
          </a:p>
          <a:p>
            <a:pPr marL="342900" indent="-342900" algn="r">
              <a:lnSpc>
                <a:spcPts val="2000"/>
              </a:lnSpc>
              <a:buAutoNum type="arabicPeriod"/>
            </a:pPr>
            <a:r>
              <a:rPr lang="ru-RU" sz="1400" dirty="0">
                <a:solidFill>
                  <a:schemeClr val="bg2">
                    <a:lumMod val="90000"/>
                  </a:schemeClr>
                </a:solidFill>
                <a:latin typeface="Montserrat SemiBold" panose="00000700000000000000" pitchFamily="2" charset="-18"/>
              </a:rPr>
              <a:t>Сигналы собеседника</a:t>
            </a:r>
          </a:p>
          <a:p>
            <a:pPr marL="342900" indent="-342900" algn="r">
              <a:lnSpc>
                <a:spcPts val="2000"/>
              </a:lnSpc>
              <a:buAutoNum type="arabicPeriod"/>
            </a:pPr>
            <a:r>
              <a:rPr lang="ru-RU" sz="1400" dirty="0">
                <a:solidFill>
                  <a:schemeClr val="bg2">
                    <a:lumMod val="90000"/>
                  </a:schemeClr>
                </a:solidFill>
                <a:latin typeface="Montserrat SemiBold" panose="00000700000000000000" pitchFamily="2" charset="-18"/>
              </a:rPr>
              <a:t>Обеспечение безопасности</a:t>
            </a:r>
            <a:endParaRPr lang="en-US" sz="1400" dirty="0">
              <a:solidFill>
                <a:schemeClr val="bg2">
                  <a:lumMod val="90000"/>
                </a:schemeClr>
              </a:solidFill>
              <a:latin typeface="Montserrat Light" panose="00000400000000000000" pitchFamily="2" charset="-18"/>
            </a:endParaRPr>
          </a:p>
          <a:p>
            <a:pPr algn="r">
              <a:lnSpc>
                <a:spcPts val="2000"/>
              </a:lnSpc>
            </a:pPr>
            <a:endParaRPr lang="en-US" sz="1400" dirty="0">
              <a:solidFill>
                <a:schemeClr val="bg1">
                  <a:lumMod val="85000"/>
                </a:schemeClr>
              </a:solidFill>
              <a:latin typeface="Montserrat SemiBold" panose="00000700000000000000" pitchFamily="2" charset="-18"/>
            </a:endParaRPr>
          </a:p>
        </p:txBody>
      </p:sp>
      <p:sp>
        <p:nvSpPr>
          <p:cNvPr id="9" name="TextBox 8">
            <a:extLst>
              <a:ext uri="{FF2B5EF4-FFF2-40B4-BE49-F238E27FC236}">
                <a16:creationId xmlns:a16="http://schemas.microsoft.com/office/drawing/2014/main" id="{73C15643-CDE2-4C57-5188-749B95DB99E2}"/>
              </a:ext>
            </a:extLst>
          </p:cNvPr>
          <p:cNvSpPr txBox="1"/>
          <p:nvPr/>
        </p:nvSpPr>
        <p:spPr>
          <a:xfrm>
            <a:off x="247166" y="645957"/>
            <a:ext cx="9207795" cy="923330"/>
          </a:xfrm>
          <a:prstGeom prst="rect">
            <a:avLst/>
          </a:prstGeom>
          <a:noFill/>
          <a:ln>
            <a:noFill/>
          </a:ln>
          <a:effectLst/>
        </p:spPr>
        <p:txBody>
          <a:bodyPr wrap="square" lIns="0" tIns="0" rIns="0" bIns="0" rtlCol="0" anchor="b">
            <a:noAutofit/>
          </a:bodyPr>
          <a:lstStyle/>
          <a:p>
            <a:r>
              <a:rPr lang="ru-RU" sz="4800" dirty="0">
                <a:solidFill>
                  <a:srgbClr val="14CE9F"/>
                </a:solidFill>
                <a:latin typeface="Gabriela" panose="00000500000000000000" pitchFamily="2" charset="0"/>
              </a:rPr>
              <a:t>Как уважать того, кого не уважаешь?</a:t>
            </a:r>
          </a:p>
        </p:txBody>
      </p:sp>
      <p:sp>
        <p:nvSpPr>
          <p:cNvPr id="19" name="Rectangle 18">
            <a:extLst>
              <a:ext uri="{FF2B5EF4-FFF2-40B4-BE49-F238E27FC236}">
                <a16:creationId xmlns:a16="http://schemas.microsoft.com/office/drawing/2014/main" id="{9B782310-D20E-D4AE-CCBB-23079077BCBD}"/>
              </a:ext>
            </a:extLst>
          </p:cNvPr>
          <p:cNvSpPr/>
          <p:nvPr/>
        </p:nvSpPr>
        <p:spPr>
          <a:xfrm>
            <a:off x="10658308" y="6657737"/>
            <a:ext cx="1533692" cy="91118"/>
          </a:xfrm>
          <a:prstGeom prst="rect">
            <a:avLst/>
          </a:prstGeom>
          <a:gradFill>
            <a:gsLst>
              <a:gs pos="77000">
                <a:srgbClr val="14CE9F"/>
              </a:gs>
              <a:gs pos="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Tree>
    <p:extLst>
      <p:ext uri="{BB962C8B-B14F-4D97-AF65-F5344CB8AC3E}">
        <p14:creationId xmlns:p14="http://schemas.microsoft.com/office/powerpoint/2010/main" val="313598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AFEA9E79-F478-1AE7-46B7-E845BC4E204F}"/>
              </a:ext>
            </a:extLst>
          </p:cNvPr>
          <p:cNvPicPr>
            <a:picLocks noChangeAspect="1"/>
          </p:cNvPicPr>
          <p:nvPr/>
        </p:nvPicPr>
        <p:blipFill>
          <a:blip r:embed="rId2"/>
          <a:stretch>
            <a:fillRect/>
          </a:stretch>
        </p:blipFill>
        <p:spPr>
          <a:xfrm>
            <a:off x="543984" y="1389792"/>
            <a:ext cx="3460891" cy="5468208"/>
          </a:xfrm>
          <a:prstGeom prst="rect">
            <a:avLst/>
          </a:prstGeom>
        </p:spPr>
      </p:pic>
      <p:pic>
        <p:nvPicPr>
          <p:cNvPr id="7" name="Рисунок 6">
            <a:extLst>
              <a:ext uri="{FF2B5EF4-FFF2-40B4-BE49-F238E27FC236}">
                <a16:creationId xmlns:a16="http://schemas.microsoft.com/office/drawing/2014/main" id="{AC30700E-2073-A4A7-A4DD-0F6546CA8ADB}"/>
              </a:ext>
            </a:extLst>
          </p:cNvPr>
          <p:cNvPicPr>
            <a:picLocks noChangeAspect="1"/>
          </p:cNvPicPr>
          <p:nvPr/>
        </p:nvPicPr>
        <p:blipFill>
          <a:blip r:embed="rId3"/>
          <a:stretch>
            <a:fillRect/>
          </a:stretch>
        </p:blipFill>
        <p:spPr>
          <a:xfrm>
            <a:off x="4004874" y="1389793"/>
            <a:ext cx="4649575" cy="5468208"/>
          </a:xfrm>
          <a:prstGeom prst="rect">
            <a:avLst/>
          </a:prstGeom>
        </p:spPr>
      </p:pic>
      <p:pic>
        <p:nvPicPr>
          <p:cNvPr id="9" name="Рисунок 8">
            <a:extLst>
              <a:ext uri="{FF2B5EF4-FFF2-40B4-BE49-F238E27FC236}">
                <a16:creationId xmlns:a16="http://schemas.microsoft.com/office/drawing/2014/main" id="{5D4E1D4C-3570-3B76-22E7-1E412B407083}"/>
              </a:ext>
            </a:extLst>
          </p:cNvPr>
          <p:cNvPicPr>
            <a:picLocks noChangeAspect="1"/>
          </p:cNvPicPr>
          <p:nvPr/>
        </p:nvPicPr>
        <p:blipFill rotWithShape="1">
          <a:blip r:embed="rId4"/>
          <a:srcRect l="5109"/>
          <a:stretch/>
        </p:blipFill>
        <p:spPr>
          <a:xfrm>
            <a:off x="8601207" y="1386823"/>
            <a:ext cx="3257418" cy="5471177"/>
          </a:xfrm>
          <a:prstGeom prst="rect">
            <a:avLst/>
          </a:prstGeom>
        </p:spPr>
      </p:pic>
      <p:sp>
        <p:nvSpPr>
          <p:cNvPr id="11" name="TextBox 10">
            <a:extLst>
              <a:ext uri="{FF2B5EF4-FFF2-40B4-BE49-F238E27FC236}">
                <a16:creationId xmlns:a16="http://schemas.microsoft.com/office/drawing/2014/main" id="{892875DD-A7D9-8483-AAF3-A1984AAB2C01}"/>
              </a:ext>
            </a:extLst>
          </p:cNvPr>
          <p:cNvSpPr txBox="1"/>
          <p:nvPr/>
        </p:nvSpPr>
        <p:spPr>
          <a:xfrm>
            <a:off x="543983" y="325562"/>
            <a:ext cx="3460891" cy="923330"/>
          </a:xfrm>
          <a:prstGeom prst="rect">
            <a:avLst/>
          </a:prstGeom>
          <a:noFill/>
        </p:spPr>
        <p:txBody>
          <a:bodyPr wrap="square">
            <a:spAutoFit/>
          </a:bodyPr>
          <a:lstStyle/>
          <a:p>
            <a:pPr algn="ctr"/>
            <a:r>
              <a:rPr lang="ru-RU" b="1" u="sng" dirty="0">
                <a:solidFill>
                  <a:srgbClr val="C00000">
                    <a:alpha val="60000"/>
                  </a:srgbClr>
                </a:solidFill>
                <a:latin typeface="Montserrat Light" panose="00000400000000000000" pitchFamily="2" charset="-18"/>
              </a:rPr>
              <a:t>Трудные диалоги</a:t>
            </a:r>
          </a:p>
          <a:p>
            <a:pPr algn="ctr"/>
            <a:r>
              <a:rPr lang="ru-RU" b="1" dirty="0">
                <a:solidFill>
                  <a:srgbClr val="5D5B6F">
                    <a:alpha val="60000"/>
                  </a:srgbClr>
                </a:solidFill>
                <a:latin typeface="Montserrat Light" panose="00000400000000000000" pitchFamily="2" charset="-18"/>
              </a:rPr>
              <a:t>(Дж. </a:t>
            </a:r>
            <a:r>
              <a:rPr lang="ru-RU" b="1" dirty="0" err="1">
                <a:solidFill>
                  <a:srgbClr val="5D5B6F">
                    <a:alpha val="60000"/>
                  </a:srgbClr>
                </a:solidFill>
                <a:latin typeface="Montserrat Light" panose="00000400000000000000" pitchFamily="2" charset="-18"/>
              </a:rPr>
              <a:t>Гренни</a:t>
            </a:r>
            <a:r>
              <a:rPr lang="ru-RU" b="1" dirty="0">
                <a:solidFill>
                  <a:srgbClr val="5D5B6F">
                    <a:alpha val="60000"/>
                  </a:srgbClr>
                </a:solidFill>
                <a:latin typeface="Montserrat Light" panose="00000400000000000000" pitchFamily="2" charset="-18"/>
              </a:rPr>
              <a:t>, Кэрри Питерсон и др.)</a:t>
            </a:r>
          </a:p>
        </p:txBody>
      </p:sp>
      <p:sp>
        <p:nvSpPr>
          <p:cNvPr id="12" name="TextBox 11">
            <a:extLst>
              <a:ext uri="{FF2B5EF4-FFF2-40B4-BE49-F238E27FC236}">
                <a16:creationId xmlns:a16="http://schemas.microsoft.com/office/drawing/2014/main" id="{70CD751D-1AE4-7632-B1D2-B00E61909BD7}"/>
              </a:ext>
            </a:extLst>
          </p:cNvPr>
          <p:cNvSpPr txBox="1"/>
          <p:nvPr/>
        </p:nvSpPr>
        <p:spPr>
          <a:xfrm>
            <a:off x="4599215" y="325562"/>
            <a:ext cx="3460891" cy="646331"/>
          </a:xfrm>
          <a:prstGeom prst="rect">
            <a:avLst/>
          </a:prstGeom>
          <a:noFill/>
        </p:spPr>
        <p:txBody>
          <a:bodyPr wrap="square">
            <a:spAutoFit/>
          </a:bodyPr>
          <a:lstStyle/>
          <a:p>
            <a:pPr algn="ctr"/>
            <a:r>
              <a:rPr lang="ru-RU" b="1" u="sng" dirty="0">
                <a:solidFill>
                  <a:srgbClr val="C00000">
                    <a:alpha val="60000"/>
                  </a:srgbClr>
                </a:solidFill>
                <a:latin typeface="Montserrat Light" panose="00000400000000000000" pitchFamily="2" charset="-18"/>
              </a:rPr>
              <a:t>Идеальный руководитель</a:t>
            </a:r>
          </a:p>
          <a:p>
            <a:pPr algn="ctr"/>
            <a:r>
              <a:rPr lang="ru-RU" b="1" dirty="0">
                <a:solidFill>
                  <a:srgbClr val="5D5B6F">
                    <a:alpha val="60000"/>
                  </a:srgbClr>
                </a:solidFill>
                <a:latin typeface="Montserrat Light" panose="00000400000000000000" pitchFamily="2" charset="-18"/>
              </a:rPr>
              <a:t>(Ицхак </a:t>
            </a:r>
            <a:r>
              <a:rPr lang="ru-RU" b="1" dirty="0" err="1">
                <a:solidFill>
                  <a:srgbClr val="5D5B6F">
                    <a:alpha val="60000"/>
                  </a:srgbClr>
                </a:solidFill>
                <a:latin typeface="Montserrat Light" panose="00000400000000000000" pitchFamily="2" charset="-18"/>
              </a:rPr>
              <a:t>Адизес</a:t>
            </a:r>
            <a:r>
              <a:rPr lang="ru-RU" b="1" dirty="0">
                <a:solidFill>
                  <a:srgbClr val="5D5B6F">
                    <a:alpha val="60000"/>
                  </a:srgbClr>
                </a:solidFill>
                <a:latin typeface="Montserrat Light" panose="00000400000000000000" pitchFamily="2" charset="-18"/>
              </a:rPr>
              <a:t>)</a:t>
            </a:r>
          </a:p>
        </p:txBody>
      </p:sp>
      <p:sp>
        <p:nvSpPr>
          <p:cNvPr id="13" name="TextBox 12">
            <a:extLst>
              <a:ext uri="{FF2B5EF4-FFF2-40B4-BE49-F238E27FC236}">
                <a16:creationId xmlns:a16="http://schemas.microsoft.com/office/drawing/2014/main" id="{2B648684-5C8C-2BEE-128C-9CD353FCB9AD}"/>
              </a:ext>
            </a:extLst>
          </p:cNvPr>
          <p:cNvSpPr txBox="1"/>
          <p:nvPr/>
        </p:nvSpPr>
        <p:spPr>
          <a:xfrm>
            <a:off x="8601207" y="325562"/>
            <a:ext cx="3460891" cy="646331"/>
          </a:xfrm>
          <a:prstGeom prst="rect">
            <a:avLst/>
          </a:prstGeom>
          <a:noFill/>
        </p:spPr>
        <p:txBody>
          <a:bodyPr wrap="square">
            <a:spAutoFit/>
          </a:bodyPr>
          <a:lstStyle/>
          <a:p>
            <a:pPr algn="ctr"/>
            <a:r>
              <a:rPr lang="ru-RU" b="1" u="sng" dirty="0">
                <a:solidFill>
                  <a:srgbClr val="C00000">
                    <a:alpha val="60000"/>
                  </a:srgbClr>
                </a:solidFill>
                <a:latin typeface="Montserrat Light" panose="00000400000000000000" pitchFamily="2" charset="-18"/>
              </a:rPr>
              <a:t>Команда</a:t>
            </a:r>
          </a:p>
          <a:p>
            <a:pPr algn="ctr"/>
            <a:r>
              <a:rPr lang="ru-RU" b="1" dirty="0">
                <a:solidFill>
                  <a:srgbClr val="5D5B6F">
                    <a:alpha val="60000"/>
                  </a:srgbClr>
                </a:solidFill>
                <a:latin typeface="Montserrat Light" panose="00000400000000000000" pitchFamily="2" charset="-18"/>
              </a:rPr>
              <a:t>(</a:t>
            </a:r>
            <a:r>
              <a:rPr lang="ru-RU" b="1" dirty="0" err="1">
                <a:solidFill>
                  <a:srgbClr val="5D5B6F">
                    <a:alpha val="60000"/>
                  </a:srgbClr>
                </a:solidFill>
                <a:latin typeface="Montserrat Light" panose="00000400000000000000" pitchFamily="2" charset="-18"/>
              </a:rPr>
              <a:t>Маттс</a:t>
            </a:r>
            <a:r>
              <a:rPr lang="ru-RU" b="1" dirty="0">
                <a:solidFill>
                  <a:srgbClr val="5D5B6F">
                    <a:alpha val="60000"/>
                  </a:srgbClr>
                </a:solidFill>
                <a:latin typeface="Montserrat Light" panose="00000400000000000000" pitchFamily="2" charset="-18"/>
              </a:rPr>
              <a:t>-Ола </a:t>
            </a:r>
            <a:r>
              <a:rPr lang="ru-RU" b="1" dirty="0" err="1">
                <a:solidFill>
                  <a:srgbClr val="5D5B6F">
                    <a:alpha val="60000"/>
                  </a:srgbClr>
                </a:solidFill>
                <a:latin typeface="Montserrat Light" panose="00000400000000000000" pitchFamily="2" charset="-18"/>
              </a:rPr>
              <a:t>Исхоел</a:t>
            </a:r>
            <a:r>
              <a:rPr lang="ru-RU" b="1" dirty="0">
                <a:solidFill>
                  <a:srgbClr val="5D5B6F">
                    <a:alpha val="60000"/>
                  </a:srgbClr>
                </a:solidFill>
                <a:latin typeface="Montserrat Light" panose="00000400000000000000" pitchFamily="2" charset="-18"/>
              </a:rPr>
              <a:t>)</a:t>
            </a:r>
          </a:p>
        </p:txBody>
      </p:sp>
    </p:spTree>
    <p:extLst>
      <p:ext uri="{BB962C8B-B14F-4D97-AF65-F5344CB8AC3E}">
        <p14:creationId xmlns:p14="http://schemas.microsoft.com/office/powerpoint/2010/main" val="33580828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8B77121-C1D5-58F0-34EB-991618BFDDC2}"/>
              </a:ext>
            </a:extLst>
          </p:cNvPr>
          <p:cNvPicPr>
            <a:picLocks noChangeAspect="1"/>
          </p:cNvPicPr>
          <p:nvPr/>
        </p:nvPicPr>
        <p:blipFill>
          <a:blip r:embed="rId2"/>
          <a:stretch>
            <a:fillRect/>
          </a:stretch>
        </p:blipFill>
        <p:spPr>
          <a:xfrm>
            <a:off x="2019853" y="1572426"/>
            <a:ext cx="8311819" cy="4130141"/>
          </a:xfrm>
          <a:prstGeom prst="rect">
            <a:avLst/>
          </a:prstGeom>
        </p:spPr>
      </p:pic>
      <p:sp>
        <p:nvSpPr>
          <p:cNvPr id="2" name="TextBox 1">
            <a:extLst>
              <a:ext uri="{FF2B5EF4-FFF2-40B4-BE49-F238E27FC236}">
                <a16:creationId xmlns:a16="http://schemas.microsoft.com/office/drawing/2014/main" id="{F476014E-1B2A-B95A-AEA2-4B32BE1FEA17}"/>
              </a:ext>
            </a:extLst>
          </p:cNvPr>
          <p:cNvSpPr txBox="1"/>
          <p:nvPr/>
        </p:nvSpPr>
        <p:spPr>
          <a:xfrm>
            <a:off x="3539441" y="371641"/>
            <a:ext cx="5272641" cy="677108"/>
          </a:xfrm>
          <a:prstGeom prst="rect">
            <a:avLst/>
          </a:prstGeom>
          <a:noFill/>
          <a:ln>
            <a:noFill/>
          </a:ln>
          <a:effectLst/>
        </p:spPr>
        <p:txBody>
          <a:bodyPr wrap="square" lIns="0" tIns="0" rIns="0" bIns="0" rtlCol="0" anchor="t">
            <a:spAutoFit/>
          </a:bodyPr>
          <a:lstStyle/>
          <a:p>
            <a:r>
              <a:rPr lang="ru-RU" sz="4400" dirty="0">
                <a:solidFill>
                  <a:srgbClr val="5D5B6F"/>
                </a:solidFill>
                <a:latin typeface="Gabriela" panose="00000500000000000000" pitchFamily="2" charset="0"/>
              </a:rPr>
              <a:t>Во время Диалога</a:t>
            </a:r>
            <a:endParaRPr lang="en-US" sz="4400" dirty="0">
              <a:solidFill>
                <a:srgbClr val="5D5B6F"/>
              </a:solidFill>
              <a:latin typeface="Gabriela" panose="00000500000000000000" pitchFamily="2" charset="0"/>
            </a:endParaRPr>
          </a:p>
        </p:txBody>
      </p:sp>
    </p:spTree>
    <p:extLst>
      <p:ext uri="{BB962C8B-B14F-4D97-AF65-F5344CB8AC3E}">
        <p14:creationId xmlns:p14="http://schemas.microsoft.com/office/powerpoint/2010/main" val="38990069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6B2B3D-E6BB-D76F-2BE6-7C3013A010EF}"/>
              </a:ext>
            </a:extLst>
          </p:cNvPr>
          <p:cNvPicPr>
            <a:picLocks noChangeAspect="1"/>
          </p:cNvPicPr>
          <p:nvPr/>
        </p:nvPicPr>
        <p:blipFill>
          <a:blip r:embed="rId2"/>
          <a:stretch>
            <a:fillRect/>
          </a:stretch>
        </p:blipFill>
        <p:spPr>
          <a:xfrm>
            <a:off x="7917188" y="3149600"/>
            <a:ext cx="4274812" cy="3708400"/>
          </a:xfrm>
          <a:prstGeom prst="rect">
            <a:avLst/>
          </a:prstGeom>
        </p:spPr>
      </p:pic>
      <p:sp>
        <p:nvSpPr>
          <p:cNvPr id="5" name="TextBox 4">
            <a:extLst>
              <a:ext uri="{FF2B5EF4-FFF2-40B4-BE49-F238E27FC236}">
                <a16:creationId xmlns:a16="http://schemas.microsoft.com/office/drawing/2014/main" id="{7B38D149-2871-2EDC-F9B8-74F87DCB9AEF}"/>
              </a:ext>
            </a:extLst>
          </p:cNvPr>
          <p:cNvSpPr txBox="1"/>
          <p:nvPr/>
        </p:nvSpPr>
        <p:spPr>
          <a:xfrm>
            <a:off x="592554" y="258901"/>
            <a:ext cx="11378867" cy="3170099"/>
          </a:xfrm>
          <a:prstGeom prst="rect">
            <a:avLst/>
          </a:prstGeom>
          <a:noFill/>
        </p:spPr>
        <p:txBody>
          <a:bodyPr wrap="square" lIns="0" tIns="0" rIns="0" bIns="0" rtlCol="0">
            <a:noAutofit/>
          </a:bodyPr>
          <a:lstStyle>
            <a:defPPr>
              <a:defRPr lang="pl-PL"/>
            </a:defPPr>
            <a:lvl1pPr>
              <a:lnSpc>
                <a:spcPts val="2000"/>
              </a:lnSpc>
              <a:defRPr sz="2000">
                <a:solidFill>
                  <a:srgbClr val="5D5B6F">
                    <a:alpha val="60000"/>
                  </a:srgbClr>
                </a:solidFill>
                <a:latin typeface="Montserrat Light" panose="00000400000000000000" pitchFamily="2" charset="-18"/>
              </a:defRPr>
            </a:lvl1pPr>
          </a:lstStyle>
          <a:p>
            <a:pPr algn="just"/>
            <a:r>
              <a:rPr lang="ru-RU" dirty="0"/>
              <a:t>В любой обычной </a:t>
            </a:r>
            <a:r>
              <a:rPr lang="ru-RU" b="1" dirty="0"/>
              <a:t>спокойной ситуации </a:t>
            </a:r>
            <a:r>
              <a:rPr lang="ru-RU" dirty="0"/>
              <a:t>мы, скорее всего, начали бы с простых вопросов – </a:t>
            </a:r>
            <a:r>
              <a:rPr lang="ru-RU" b="1" dirty="0"/>
              <a:t>как дела? как семья? </a:t>
            </a:r>
            <a:r>
              <a:rPr lang="ru-RU" dirty="0"/>
              <a:t>И т.д. – но когда разговор действительно важен, провести его просто с такими фразами не получится. </a:t>
            </a:r>
          </a:p>
          <a:p>
            <a:pPr algn="just"/>
            <a:r>
              <a:rPr lang="ru-RU" b="1" dirty="0">
                <a:solidFill>
                  <a:schemeClr val="tx1">
                    <a:lumMod val="85000"/>
                    <a:lumOff val="15000"/>
                    <a:alpha val="60000"/>
                  </a:schemeClr>
                </a:solidFill>
                <a:highlight>
                  <a:srgbClr val="AFF7E4"/>
                </a:highlight>
              </a:rPr>
              <a:t>Ч</a:t>
            </a:r>
            <a:r>
              <a:rPr lang="en-US" b="1" dirty="0" err="1">
                <a:solidFill>
                  <a:schemeClr val="tx1">
                    <a:lumMod val="85000"/>
                    <a:lumOff val="15000"/>
                    <a:alpha val="60000"/>
                  </a:schemeClr>
                </a:solidFill>
                <a:highlight>
                  <a:srgbClr val="AFF7E4"/>
                </a:highlight>
              </a:rPr>
              <a:t>ем</a:t>
            </a:r>
            <a:r>
              <a:rPr lang="en-US" b="1" dirty="0">
                <a:solidFill>
                  <a:schemeClr val="tx1">
                    <a:lumMod val="85000"/>
                    <a:lumOff val="15000"/>
                    <a:alpha val="60000"/>
                  </a:schemeClr>
                </a:solidFill>
                <a:highlight>
                  <a:srgbClr val="AFF7E4"/>
                </a:highlight>
              </a:rPr>
              <a:t> </a:t>
            </a:r>
            <a:r>
              <a:rPr lang="en-US" b="1" dirty="0" err="1">
                <a:solidFill>
                  <a:schemeClr val="tx1">
                    <a:lumMod val="85000"/>
                    <a:lumOff val="15000"/>
                    <a:alpha val="60000"/>
                  </a:schemeClr>
                </a:solidFill>
                <a:highlight>
                  <a:srgbClr val="AFF7E4"/>
                </a:highlight>
              </a:rPr>
              <a:t>важнее</a:t>
            </a:r>
            <a:r>
              <a:rPr lang="en-US" b="1" dirty="0">
                <a:solidFill>
                  <a:schemeClr val="tx1">
                    <a:lumMod val="85000"/>
                    <a:lumOff val="15000"/>
                    <a:alpha val="60000"/>
                  </a:schemeClr>
                </a:solidFill>
                <a:highlight>
                  <a:srgbClr val="AFF7E4"/>
                </a:highlight>
              </a:rPr>
              <a:t> </a:t>
            </a:r>
            <a:r>
              <a:rPr lang="en-US" b="1" dirty="0" err="1">
                <a:solidFill>
                  <a:schemeClr val="tx1">
                    <a:lumMod val="85000"/>
                    <a:lumOff val="15000"/>
                    <a:alpha val="60000"/>
                  </a:schemeClr>
                </a:solidFill>
                <a:highlight>
                  <a:srgbClr val="AFF7E4"/>
                </a:highlight>
              </a:rPr>
              <a:t>разговор</a:t>
            </a:r>
            <a:r>
              <a:rPr lang="en-US" b="1" dirty="0">
                <a:solidFill>
                  <a:schemeClr val="tx1">
                    <a:lumMod val="85000"/>
                    <a:lumOff val="15000"/>
                    <a:alpha val="60000"/>
                  </a:schemeClr>
                </a:solidFill>
                <a:highlight>
                  <a:srgbClr val="AFF7E4"/>
                </a:highlight>
              </a:rPr>
              <a:t>, </a:t>
            </a:r>
            <a:r>
              <a:rPr lang="en-US" b="1" dirty="0" err="1">
                <a:solidFill>
                  <a:schemeClr val="tx1">
                    <a:lumMod val="85000"/>
                    <a:lumOff val="15000"/>
                    <a:alpha val="60000"/>
                  </a:schemeClr>
                </a:solidFill>
                <a:highlight>
                  <a:srgbClr val="AFF7E4"/>
                </a:highlight>
              </a:rPr>
              <a:t>тем</a:t>
            </a:r>
            <a:r>
              <a:rPr lang="en-US" b="1" dirty="0">
                <a:solidFill>
                  <a:schemeClr val="tx1">
                    <a:lumMod val="85000"/>
                    <a:lumOff val="15000"/>
                    <a:alpha val="60000"/>
                  </a:schemeClr>
                </a:solidFill>
                <a:highlight>
                  <a:srgbClr val="AFF7E4"/>
                </a:highlight>
              </a:rPr>
              <a:t> </a:t>
            </a:r>
            <a:r>
              <a:rPr lang="en-US" b="1" dirty="0" err="1">
                <a:solidFill>
                  <a:schemeClr val="tx1">
                    <a:lumMod val="85000"/>
                    <a:lumOff val="15000"/>
                    <a:alpha val="60000"/>
                  </a:schemeClr>
                </a:solidFill>
                <a:highlight>
                  <a:srgbClr val="AFF7E4"/>
                </a:highlight>
              </a:rPr>
              <a:t>менее</a:t>
            </a:r>
            <a:r>
              <a:rPr lang="en-US" b="1" dirty="0">
                <a:solidFill>
                  <a:schemeClr val="tx1">
                    <a:lumMod val="85000"/>
                    <a:lumOff val="15000"/>
                    <a:alpha val="60000"/>
                  </a:schemeClr>
                </a:solidFill>
                <a:highlight>
                  <a:srgbClr val="AFF7E4"/>
                </a:highlight>
              </a:rPr>
              <a:t> </a:t>
            </a:r>
            <a:r>
              <a:rPr lang="en-US" b="1" dirty="0" err="1">
                <a:solidFill>
                  <a:schemeClr val="tx1">
                    <a:lumMod val="85000"/>
                    <a:lumOff val="15000"/>
                    <a:alpha val="60000"/>
                  </a:schemeClr>
                </a:solidFill>
                <a:highlight>
                  <a:srgbClr val="AFF7E4"/>
                </a:highlight>
              </a:rPr>
              <a:t>вероятно</a:t>
            </a:r>
            <a:r>
              <a:rPr lang="en-US" b="1" dirty="0">
                <a:solidFill>
                  <a:schemeClr val="tx1">
                    <a:lumMod val="85000"/>
                    <a:lumOff val="15000"/>
                    <a:alpha val="60000"/>
                  </a:schemeClr>
                </a:solidFill>
                <a:highlight>
                  <a:srgbClr val="AFF7E4"/>
                </a:highlight>
              </a:rPr>
              <a:t>, </a:t>
            </a:r>
            <a:r>
              <a:rPr lang="en-US" b="1" dirty="0" err="1">
                <a:solidFill>
                  <a:schemeClr val="tx1">
                    <a:lumMod val="85000"/>
                    <a:lumOff val="15000"/>
                    <a:alpha val="60000"/>
                  </a:schemeClr>
                </a:solidFill>
                <a:highlight>
                  <a:srgbClr val="AFF7E4"/>
                </a:highlight>
              </a:rPr>
              <a:t>что</a:t>
            </a:r>
            <a:r>
              <a:rPr lang="en-US" b="1" dirty="0">
                <a:solidFill>
                  <a:schemeClr val="tx1">
                    <a:lumMod val="85000"/>
                    <a:lumOff val="15000"/>
                    <a:alpha val="60000"/>
                  </a:schemeClr>
                </a:solidFill>
                <a:highlight>
                  <a:srgbClr val="AFF7E4"/>
                </a:highlight>
              </a:rPr>
              <a:t> </a:t>
            </a:r>
            <a:r>
              <a:rPr lang="en-US" b="1" dirty="0" err="1">
                <a:solidFill>
                  <a:schemeClr val="tx1">
                    <a:lumMod val="85000"/>
                    <a:lumOff val="15000"/>
                    <a:alpha val="60000"/>
                  </a:schemeClr>
                </a:solidFill>
                <a:highlight>
                  <a:srgbClr val="AFF7E4"/>
                </a:highlight>
              </a:rPr>
              <a:t>наше</a:t>
            </a:r>
            <a:r>
              <a:rPr lang="en-US" b="1" dirty="0">
                <a:solidFill>
                  <a:schemeClr val="tx1">
                    <a:lumMod val="85000"/>
                    <a:lumOff val="15000"/>
                    <a:alpha val="60000"/>
                  </a:schemeClr>
                </a:solidFill>
                <a:highlight>
                  <a:srgbClr val="AFF7E4"/>
                </a:highlight>
              </a:rPr>
              <a:t> </a:t>
            </a:r>
            <a:r>
              <a:rPr lang="en-US" b="1" dirty="0" err="1">
                <a:solidFill>
                  <a:schemeClr val="tx1">
                    <a:lumMod val="85000"/>
                    <a:lumOff val="15000"/>
                    <a:alpha val="60000"/>
                  </a:schemeClr>
                </a:solidFill>
                <a:highlight>
                  <a:srgbClr val="AFF7E4"/>
                </a:highlight>
              </a:rPr>
              <a:t>поведение</a:t>
            </a:r>
            <a:r>
              <a:rPr lang="en-US" b="1" dirty="0">
                <a:solidFill>
                  <a:schemeClr val="tx1">
                    <a:lumMod val="85000"/>
                    <a:lumOff val="15000"/>
                    <a:alpha val="60000"/>
                  </a:schemeClr>
                </a:solidFill>
                <a:highlight>
                  <a:srgbClr val="AFF7E4"/>
                </a:highlight>
              </a:rPr>
              <a:t> </a:t>
            </a:r>
            <a:r>
              <a:rPr lang="en-US" b="1" dirty="0" err="1">
                <a:solidFill>
                  <a:schemeClr val="tx1">
                    <a:lumMod val="85000"/>
                    <a:lumOff val="15000"/>
                    <a:alpha val="60000"/>
                  </a:schemeClr>
                </a:solidFill>
                <a:highlight>
                  <a:srgbClr val="AFF7E4"/>
                </a:highlight>
              </a:rPr>
              <a:t>будет</a:t>
            </a:r>
            <a:r>
              <a:rPr lang="en-US" b="1" dirty="0">
                <a:solidFill>
                  <a:schemeClr val="tx1">
                    <a:lumMod val="85000"/>
                    <a:lumOff val="15000"/>
                    <a:alpha val="60000"/>
                  </a:schemeClr>
                </a:solidFill>
                <a:highlight>
                  <a:srgbClr val="AFF7E4"/>
                </a:highlight>
              </a:rPr>
              <a:t> </a:t>
            </a:r>
            <a:r>
              <a:rPr lang="en-US" b="1" dirty="0" err="1">
                <a:solidFill>
                  <a:schemeClr val="tx1">
                    <a:lumMod val="85000"/>
                    <a:lumOff val="15000"/>
                    <a:alpha val="60000"/>
                  </a:schemeClr>
                </a:solidFill>
                <a:highlight>
                  <a:srgbClr val="AFF7E4"/>
                </a:highlight>
              </a:rPr>
              <a:t>правильным</a:t>
            </a:r>
            <a:r>
              <a:rPr lang="en-US" b="1" dirty="0">
                <a:solidFill>
                  <a:schemeClr val="tx1">
                    <a:lumMod val="85000"/>
                    <a:lumOff val="15000"/>
                    <a:alpha val="60000"/>
                  </a:schemeClr>
                </a:solidFill>
                <a:highlight>
                  <a:srgbClr val="AFF7E4"/>
                </a:highlight>
              </a:rPr>
              <a:t>. </a:t>
            </a:r>
            <a:r>
              <a:rPr lang="en-US" b="1" dirty="0" err="1">
                <a:solidFill>
                  <a:schemeClr val="tx1">
                    <a:lumMod val="85000"/>
                    <a:lumOff val="15000"/>
                    <a:alpha val="60000"/>
                  </a:schemeClr>
                </a:solidFill>
                <a:highlight>
                  <a:srgbClr val="AFF7E4"/>
                </a:highlight>
              </a:rPr>
              <a:t>Обычно</a:t>
            </a:r>
            <a:r>
              <a:rPr lang="en-US" b="1" dirty="0">
                <a:solidFill>
                  <a:schemeClr val="tx1">
                    <a:lumMod val="85000"/>
                    <a:lumOff val="15000"/>
                    <a:alpha val="60000"/>
                  </a:schemeClr>
                </a:solidFill>
                <a:highlight>
                  <a:srgbClr val="AFF7E4"/>
                </a:highlight>
              </a:rPr>
              <a:t> в </a:t>
            </a:r>
            <a:r>
              <a:rPr lang="en-US" b="1" dirty="0" err="1">
                <a:solidFill>
                  <a:schemeClr val="tx1">
                    <a:lumMod val="85000"/>
                    <a:lumOff val="15000"/>
                    <a:alpha val="60000"/>
                  </a:schemeClr>
                </a:solidFill>
                <a:highlight>
                  <a:srgbClr val="AFF7E4"/>
                </a:highlight>
              </a:rPr>
              <a:t>таких</a:t>
            </a:r>
            <a:r>
              <a:rPr lang="en-US" b="1" dirty="0">
                <a:solidFill>
                  <a:schemeClr val="tx1">
                    <a:lumMod val="85000"/>
                    <a:lumOff val="15000"/>
                    <a:alpha val="60000"/>
                  </a:schemeClr>
                </a:solidFill>
                <a:highlight>
                  <a:srgbClr val="AFF7E4"/>
                </a:highlight>
              </a:rPr>
              <a:t> </a:t>
            </a:r>
            <a:r>
              <a:rPr lang="en-US" b="1" dirty="0" err="1">
                <a:solidFill>
                  <a:schemeClr val="tx1">
                    <a:lumMod val="85000"/>
                    <a:lumOff val="15000"/>
                    <a:alpha val="60000"/>
                  </a:schemeClr>
                </a:solidFill>
                <a:highlight>
                  <a:srgbClr val="AFF7E4"/>
                </a:highlight>
              </a:rPr>
              <a:t>обстоятельствах</a:t>
            </a:r>
            <a:r>
              <a:rPr lang="en-US" b="1" dirty="0">
                <a:solidFill>
                  <a:schemeClr val="tx1">
                    <a:lumMod val="85000"/>
                    <a:lumOff val="15000"/>
                    <a:alpha val="60000"/>
                  </a:schemeClr>
                </a:solidFill>
                <a:highlight>
                  <a:srgbClr val="AFF7E4"/>
                </a:highlight>
              </a:rPr>
              <a:t> </a:t>
            </a:r>
            <a:r>
              <a:rPr lang="en-US" b="1" dirty="0" err="1">
                <a:solidFill>
                  <a:schemeClr val="tx1">
                    <a:lumMod val="85000"/>
                    <a:lumOff val="15000"/>
                    <a:alpha val="60000"/>
                  </a:schemeClr>
                </a:solidFill>
                <a:highlight>
                  <a:srgbClr val="AFF7E4"/>
                </a:highlight>
              </a:rPr>
              <a:t>мы</a:t>
            </a:r>
            <a:r>
              <a:rPr lang="en-US" b="1" dirty="0">
                <a:solidFill>
                  <a:schemeClr val="tx1">
                    <a:lumMod val="85000"/>
                    <a:lumOff val="15000"/>
                    <a:alpha val="60000"/>
                  </a:schemeClr>
                </a:solidFill>
                <a:highlight>
                  <a:srgbClr val="AFF7E4"/>
                </a:highlight>
              </a:rPr>
              <a:t> </a:t>
            </a:r>
            <a:r>
              <a:rPr lang="en-US" b="1" dirty="0" err="1">
                <a:solidFill>
                  <a:schemeClr val="tx1">
                    <a:lumMod val="85000"/>
                    <a:lumOff val="15000"/>
                    <a:alpha val="60000"/>
                  </a:schemeClr>
                </a:solidFill>
                <a:highlight>
                  <a:srgbClr val="AFF7E4"/>
                </a:highlight>
              </a:rPr>
              <a:t>выражаем</a:t>
            </a:r>
            <a:r>
              <a:rPr lang="en-US" b="1" dirty="0">
                <a:solidFill>
                  <a:schemeClr val="tx1">
                    <a:lumMod val="85000"/>
                    <a:lumOff val="15000"/>
                    <a:alpha val="60000"/>
                  </a:schemeClr>
                </a:solidFill>
                <a:highlight>
                  <a:srgbClr val="AFF7E4"/>
                </a:highlight>
              </a:rPr>
              <a:t> и </a:t>
            </a:r>
            <a:r>
              <a:rPr lang="en-US" b="1" dirty="0" err="1">
                <a:solidFill>
                  <a:schemeClr val="tx1">
                    <a:lumMod val="85000"/>
                    <a:lumOff val="15000"/>
                    <a:alpha val="60000"/>
                  </a:schemeClr>
                </a:solidFill>
                <a:highlight>
                  <a:srgbClr val="AFF7E4"/>
                </a:highlight>
              </a:rPr>
              <a:t>отстаиваем</a:t>
            </a:r>
            <a:r>
              <a:rPr lang="en-US" b="1" dirty="0">
                <a:solidFill>
                  <a:schemeClr val="tx1">
                    <a:lumMod val="85000"/>
                    <a:lumOff val="15000"/>
                    <a:alpha val="60000"/>
                  </a:schemeClr>
                </a:solidFill>
                <a:highlight>
                  <a:srgbClr val="AFF7E4"/>
                </a:highlight>
              </a:rPr>
              <a:t> </a:t>
            </a:r>
            <a:r>
              <a:rPr lang="en-US" b="1" dirty="0" err="1">
                <a:solidFill>
                  <a:schemeClr val="tx1">
                    <a:lumMod val="85000"/>
                    <a:lumOff val="15000"/>
                    <a:alpha val="60000"/>
                  </a:schemeClr>
                </a:solidFill>
                <a:highlight>
                  <a:srgbClr val="AFF7E4"/>
                </a:highlight>
              </a:rPr>
              <a:t>свою</a:t>
            </a:r>
            <a:r>
              <a:rPr lang="en-US" b="1" dirty="0">
                <a:solidFill>
                  <a:schemeClr val="tx1">
                    <a:lumMod val="85000"/>
                    <a:lumOff val="15000"/>
                    <a:alpha val="60000"/>
                  </a:schemeClr>
                </a:solidFill>
                <a:highlight>
                  <a:srgbClr val="AFF7E4"/>
                </a:highlight>
              </a:rPr>
              <a:t> </a:t>
            </a:r>
            <a:r>
              <a:rPr lang="en-US" b="1" dirty="0" err="1">
                <a:solidFill>
                  <a:schemeClr val="tx1">
                    <a:lumMod val="85000"/>
                    <a:lumOff val="15000"/>
                    <a:alpha val="60000"/>
                  </a:schemeClr>
                </a:solidFill>
                <a:highlight>
                  <a:srgbClr val="AFF7E4"/>
                </a:highlight>
              </a:rPr>
              <a:t>точку</a:t>
            </a:r>
            <a:r>
              <a:rPr lang="en-US" b="1" dirty="0">
                <a:solidFill>
                  <a:schemeClr val="tx1">
                    <a:lumMod val="85000"/>
                    <a:lumOff val="15000"/>
                    <a:alpha val="60000"/>
                  </a:schemeClr>
                </a:solidFill>
                <a:highlight>
                  <a:srgbClr val="AFF7E4"/>
                </a:highlight>
              </a:rPr>
              <a:t> </a:t>
            </a:r>
            <a:r>
              <a:rPr lang="en-US" b="1" dirty="0" err="1">
                <a:solidFill>
                  <a:schemeClr val="tx1">
                    <a:lumMod val="85000"/>
                    <a:lumOff val="15000"/>
                    <a:alpha val="60000"/>
                  </a:schemeClr>
                </a:solidFill>
                <a:highlight>
                  <a:srgbClr val="AFF7E4"/>
                </a:highlight>
              </a:rPr>
              <a:t>зрения</a:t>
            </a:r>
            <a:r>
              <a:rPr lang="en-US" b="1" dirty="0">
                <a:solidFill>
                  <a:schemeClr val="tx1">
                    <a:lumMod val="85000"/>
                    <a:lumOff val="15000"/>
                    <a:alpha val="60000"/>
                  </a:schemeClr>
                </a:solidFill>
                <a:highlight>
                  <a:srgbClr val="AFF7E4"/>
                </a:highlight>
              </a:rPr>
              <a:t> </a:t>
            </a:r>
            <a:r>
              <a:rPr lang="en-US" b="1" dirty="0" err="1">
                <a:solidFill>
                  <a:schemeClr val="tx1">
                    <a:lumMod val="85000"/>
                    <a:lumOff val="15000"/>
                    <a:alpha val="60000"/>
                  </a:schemeClr>
                </a:solidFill>
                <a:highlight>
                  <a:srgbClr val="AFF7E4"/>
                </a:highlight>
              </a:rPr>
              <a:t>плохо</a:t>
            </a:r>
            <a:r>
              <a:rPr lang="ru-RU" b="1" dirty="0">
                <a:solidFill>
                  <a:schemeClr val="tx1">
                    <a:lumMod val="85000"/>
                    <a:lumOff val="15000"/>
                    <a:alpha val="60000"/>
                  </a:schemeClr>
                </a:solidFill>
                <a:highlight>
                  <a:srgbClr val="AFF7E4"/>
                </a:highlight>
              </a:rPr>
              <a:t>. Как плохо:</a:t>
            </a:r>
          </a:p>
          <a:p>
            <a:pPr algn="just"/>
            <a:endParaRPr lang="ru-RU" b="1" dirty="0">
              <a:solidFill>
                <a:schemeClr val="tx1">
                  <a:lumMod val="85000"/>
                  <a:lumOff val="15000"/>
                  <a:alpha val="60000"/>
                </a:schemeClr>
              </a:solidFill>
              <a:highlight>
                <a:srgbClr val="AFF7E4"/>
              </a:highlight>
            </a:endParaRPr>
          </a:p>
          <a:p>
            <a:pPr marL="342900" indent="-342900" algn="just">
              <a:buFont typeface="Wingdings" panose="05000000000000000000" pitchFamily="2" charset="2"/>
              <a:buChar char="q"/>
            </a:pPr>
            <a:r>
              <a:rPr lang="ru-RU" dirty="0"/>
              <a:t>прямо и слепо вываливают все в фонд общего смысла («Тебе это не понравится, но ведь кто-то же должен сказать об этом честно…»);</a:t>
            </a:r>
          </a:p>
          <a:p>
            <a:pPr algn="just"/>
            <a:endParaRPr lang="ru-RU" dirty="0"/>
          </a:p>
          <a:p>
            <a:pPr marL="342900" indent="-342900" algn="just">
              <a:buFont typeface="Wingdings" panose="05000000000000000000" pitchFamily="2" charset="2"/>
              <a:buChar char="q"/>
            </a:pPr>
            <a:r>
              <a:rPr lang="ru-RU" dirty="0"/>
              <a:t>вообще ничего не говорят («Держат язык за зубами»)</a:t>
            </a:r>
            <a:endParaRPr lang="en-US" dirty="0"/>
          </a:p>
        </p:txBody>
      </p:sp>
      <p:sp>
        <p:nvSpPr>
          <p:cNvPr id="7" name="TextBox 6">
            <a:extLst>
              <a:ext uri="{FF2B5EF4-FFF2-40B4-BE49-F238E27FC236}">
                <a16:creationId xmlns:a16="http://schemas.microsoft.com/office/drawing/2014/main" id="{EC832AE3-B541-455D-2A37-8FCEB74C8F57}"/>
              </a:ext>
            </a:extLst>
          </p:cNvPr>
          <p:cNvSpPr txBox="1"/>
          <p:nvPr/>
        </p:nvSpPr>
        <p:spPr>
          <a:xfrm>
            <a:off x="371975" y="3257014"/>
            <a:ext cx="7665120" cy="3600986"/>
          </a:xfrm>
          <a:prstGeom prst="rect">
            <a:avLst/>
          </a:prstGeom>
          <a:noFill/>
        </p:spPr>
        <p:txBody>
          <a:bodyPr wrap="square">
            <a:spAutoFit/>
          </a:bodyPr>
          <a:lstStyle/>
          <a:p>
            <a:r>
              <a:rPr lang="en-US" sz="2000" b="1" dirty="0" err="1">
                <a:solidFill>
                  <a:srgbClr val="5D5B6F">
                    <a:alpha val="60000"/>
                  </a:srgbClr>
                </a:solidFill>
                <a:highlight>
                  <a:srgbClr val="AFF7E4"/>
                </a:highlight>
                <a:latin typeface="Montserrat Light" panose="00000400000000000000" pitchFamily="2" charset="-18"/>
              </a:rPr>
              <a:t>Чтобы</a:t>
            </a:r>
            <a:r>
              <a:rPr lang="en-US" sz="2000" b="1" dirty="0">
                <a:solidFill>
                  <a:srgbClr val="5D5B6F">
                    <a:alpha val="60000"/>
                  </a:srgbClr>
                </a:solidFill>
                <a:highlight>
                  <a:srgbClr val="AFF7E4"/>
                </a:highlight>
                <a:latin typeface="Montserrat Light" panose="00000400000000000000" pitchFamily="2" charset="-18"/>
              </a:rPr>
              <a:t> </a:t>
            </a:r>
            <a:r>
              <a:rPr lang="en-US" sz="2000" b="1" dirty="0" err="1">
                <a:solidFill>
                  <a:srgbClr val="5D5B6F">
                    <a:alpha val="60000"/>
                  </a:srgbClr>
                </a:solidFill>
                <a:highlight>
                  <a:srgbClr val="AFF7E4"/>
                </a:highlight>
                <a:latin typeface="Montserrat Light" panose="00000400000000000000" pitchFamily="2" charset="-18"/>
              </a:rPr>
              <a:t>говорить</a:t>
            </a:r>
            <a:r>
              <a:rPr lang="en-US" sz="2000" b="1" dirty="0">
                <a:solidFill>
                  <a:srgbClr val="5D5B6F">
                    <a:alpha val="60000"/>
                  </a:srgbClr>
                </a:solidFill>
                <a:highlight>
                  <a:srgbClr val="AFF7E4"/>
                </a:highlight>
                <a:latin typeface="Montserrat Light" panose="00000400000000000000" pitchFamily="2" charset="-18"/>
              </a:rPr>
              <a:t> </a:t>
            </a:r>
            <a:r>
              <a:rPr lang="en-US" sz="2000" b="1" dirty="0" err="1">
                <a:solidFill>
                  <a:srgbClr val="5D5B6F">
                    <a:alpha val="60000"/>
                  </a:srgbClr>
                </a:solidFill>
                <a:highlight>
                  <a:srgbClr val="AFF7E4"/>
                </a:highlight>
                <a:latin typeface="Montserrat Light" panose="00000400000000000000" pitchFamily="2" charset="-18"/>
              </a:rPr>
              <a:t>честно</a:t>
            </a:r>
            <a:r>
              <a:rPr lang="en-US" sz="2000" b="1" dirty="0">
                <a:solidFill>
                  <a:srgbClr val="5D5B6F">
                    <a:alpha val="60000"/>
                  </a:srgbClr>
                </a:solidFill>
                <a:highlight>
                  <a:srgbClr val="AFF7E4"/>
                </a:highlight>
                <a:latin typeface="Montserrat Light" panose="00000400000000000000" pitchFamily="2" charset="-18"/>
              </a:rPr>
              <a:t> в </a:t>
            </a:r>
            <a:r>
              <a:rPr lang="en-US" sz="2000" b="1" dirty="0" err="1">
                <a:solidFill>
                  <a:srgbClr val="5D5B6F">
                    <a:alpha val="60000"/>
                  </a:srgbClr>
                </a:solidFill>
                <a:highlight>
                  <a:srgbClr val="AFF7E4"/>
                </a:highlight>
                <a:latin typeface="Montserrat Light" panose="00000400000000000000" pitchFamily="2" charset="-18"/>
              </a:rPr>
              <a:t>тех</a:t>
            </a:r>
            <a:r>
              <a:rPr lang="en-US" sz="2000" b="1" dirty="0">
                <a:solidFill>
                  <a:srgbClr val="5D5B6F">
                    <a:alpha val="60000"/>
                  </a:srgbClr>
                </a:solidFill>
                <a:highlight>
                  <a:srgbClr val="AFF7E4"/>
                </a:highlight>
                <a:latin typeface="Montserrat Light" panose="00000400000000000000" pitchFamily="2" charset="-18"/>
              </a:rPr>
              <a:t> </a:t>
            </a:r>
            <a:r>
              <a:rPr lang="en-US" sz="2000" b="1" dirty="0" err="1">
                <a:solidFill>
                  <a:srgbClr val="5D5B6F">
                    <a:alpha val="60000"/>
                  </a:srgbClr>
                </a:solidFill>
                <a:highlight>
                  <a:srgbClr val="AFF7E4"/>
                </a:highlight>
                <a:latin typeface="Montserrat Light" panose="00000400000000000000" pitchFamily="2" charset="-18"/>
              </a:rPr>
              <a:t>случаях</a:t>
            </a:r>
            <a:r>
              <a:rPr lang="en-US" sz="2000" b="1" dirty="0">
                <a:solidFill>
                  <a:srgbClr val="5D5B6F">
                    <a:alpha val="60000"/>
                  </a:srgbClr>
                </a:solidFill>
                <a:highlight>
                  <a:srgbClr val="AFF7E4"/>
                </a:highlight>
                <a:latin typeface="Montserrat Light" panose="00000400000000000000" pitchFamily="2" charset="-18"/>
              </a:rPr>
              <a:t>, </a:t>
            </a:r>
            <a:r>
              <a:rPr lang="en-US" sz="2000" b="1" dirty="0" err="1">
                <a:solidFill>
                  <a:srgbClr val="5D5B6F">
                    <a:alpha val="60000"/>
                  </a:srgbClr>
                </a:solidFill>
                <a:highlight>
                  <a:srgbClr val="AFF7E4"/>
                </a:highlight>
                <a:latin typeface="Montserrat Light" panose="00000400000000000000" pitchFamily="2" charset="-18"/>
              </a:rPr>
              <a:t>когда</a:t>
            </a:r>
            <a:r>
              <a:rPr lang="en-US" sz="2000" b="1" dirty="0">
                <a:solidFill>
                  <a:srgbClr val="5D5B6F">
                    <a:alpha val="60000"/>
                  </a:srgbClr>
                </a:solidFill>
                <a:highlight>
                  <a:srgbClr val="AFF7E4"/>
                </a:highlight>
                <a:latin typeface="Montserrat Light" panose="00000400000000000000" pitchFamily="2" charset="-18"/>
              </a:rPr>
              <a:t> </a:t>
            </a:r>
            <a:r>
              <a:rPr lang="en-US" sz="2000" b="1" dirty="0" err="1">
                <a:solidFill>
                  <a:srgbClr val="5D5B6F">
                    <a:alpha val="60000"/>
                  </a:srgbClr>
                </a:solidFill>
                <a:highlight>
                  <a:srgbClr val="AFF7E4"/>
                </a:highlight>
                <a:latin typeface="Montserrat Light" panose="00000400000000000000" pitchFamily="2" charset="-18"/>
              </a:rPr>
              <a:t>откровенность</a:t>
            </a:r>
            <a:r>
              <a:rPr lang="en-US" sz="2000" b="1" dirty="0">
                <a:solidFill>
                  <a:srgbClr val="5D5B6F">
                    <a:alpha val="60000"/>
                  </a:srgbClr>
                </a:solidFill>
                <a:highlight>
                  <a:srgbClr val="AFF7E4"/>
                </a:highlight>
                <a:latin typeface="Montserrat Light" panose="00000400000000000000" pitchFamily="2" charset="-18"/>
              </a:rPr>
              <a:t> </a:t>
            </a:r>
            <a:r>
              <a:rPr lang="en-US" sz="2000" b="1" dirty="0" err="1">
                <a:solidFill>
                  <a:srgbClr val="5D5B6F">
                    <a:alpha val="60000"/>
                  </a:srgbClr>
                </a:solidFill>
                <a:highlight>
                  <a:srgbClr val="AFF7E4"/>
                </a:highlight>
                <a:latin typeface="Montserrat Light" panose="00000400000000000000" pitchFamily="2" charset="-18"/>
              </a:rPr>
              <a:t>может</a:t>
            </a:r>
            <a:r>
              <a:rPr lang="en-US" sz="2000" b="1" dirty="0">
                <a:solidFill>
                  <a:srgbClr val="5D5B6F">
                    <a:alpha val="60000"/>
                  </a:srgbClr>
                </a:solidFill>
                <a:highlight>
                  <a:srgbClr val="AFF7E4"/>
                </a:highlight>
                <a:latin typeface="Montserrat Light" panose="00000400000000000000" pitchFamily="2" charset="-18"/>
              </a:rPr>
              <a:t> </a:t>
            </a:r>
            <a:r>
              <a:rPr lang="en-US" sz="2000" b="1" dirty="0" err="1">
                <a:solidFill>
                  <a:srgbClr val="5D5B6F">
                    <a:alpha val="60000"/>
                  </a:srgbClr>
                </a:solidFill>
                <a:highlight>
                  <a:srgbClr val="AFF7E4"/>
                </a:highlight>
                <a:latin typeface="Montserrat Light" panose="00000400000000000000" pitchFamily="2" charset="-18"/>
              </a:rPr>
              <a:t>ранить</a:t>
            </a:r>
            <a:r>
              <a:rPr lang="en-US" sz="2000" b="1" dirty="0">
                <a:solidFill>
                  <a:srgbClr val="5D5B6F">
                    <a:alpha val="60000"/>
                  </a:srgbClr>
                </a:solidFill>
                <a:highlight>
                  <a:srgbClr val="AFF7E4"/>
                </a:highlight>
                <a:latin typeface="Montserrat Light" panose="00000400000000000000" pitchFamily="2" charset="-18"/>
              </a:rPr>
              <a:t> </a:t>
            </a:r>
            <a:r>
              <a:rPr lang="en-US" sz="2000" b="1" dirty="0" err="1">
                <a:solidFill>
                  <a:srgbClr val="5D5B6F">
                    <a:alpha val="60000"/>
                  </a:srgbClr>
                </a:solidFill>
                <a:highlight>
                  <a:srgbClr val="AFF7E4"/>
                </a:highlight>
                <a:latin typeface="Montserrat Light" panose="00000400000000000000" pitchFamily="2" charset="-18"/>
              </a:rPr>
              <a:t>или</a:t>
            </a:r>
            <a:r>
              <a:rPr lang="en-US" sz="2000" b="1" dirty="0">
                <a:solidFill>
                  <a:srgbClr val="5D5B6F">
                    <a:alpha val="60000"/>
                  </a:srgbClr>
                </a:solidFill>
                <a:highlight>
                  <a:srgbClr val="AFF7E4"/>
                </a:highlight>
                <a:latin typeface="Montserrat Light" panose="00000400000000000000" pitchFamily="2" charset="-18"/>
              </a:rPr>
              <a:t> </a:t>
            </a:r>
            <a:r>
              <a:rPr lang="en-US" sz="2000" b="1" dirty="0" err="1">
                <a:solidFill>
                  <a:srgbClr val="5D5B6F">
                    <a:alpha val="60000"/>
                  </a:srgbClr>
                </a:solidFill>
                <a:highlight>
                  <a:srgbClr val="AFF7E4"/>
                </a:highlight>
                <a:latin typeface="Montserrat Light" panose="00000400000000000000" pitchFamily="2" charset="-18"/>
              </a:rPr>
              <a:t>обидеть</a:t>
            </a:r>
            <a:r>
              <a:rPr lang="en-US" sz="2000" b="1" dirty="0">
                <a:solidFill>
                  <a:srgbClr val="5D5B6F">
                    <a:alpha val="60000"/>
                  </a:srgbClr>
                </a:solidFill>
                <a:highlight>
                  <a:srgbClr val="AFF7E4"/>
                </a:highlight>
                <a:latin typeface="Montserrat Light" panose="00000400000000000000" pitchFamily="2" charset="-18"/>
              </a:rPr>
              <a:t> </a:t>
            </a:r>
            <a:r>
              <a:rPr lang="en-US" sz="2000" b="1" dirty="0" err="1">
                <a:solidFill>
                  <a:srgbClr val="5D5B6F">
                    <a:alpha val="60000"/>
                  </a:srgbClr>
                </a:solidFill>
                <a:highlight>
                  <a:srgbClr val="AFF7E4"/>
                </a:highlight>
                <a:latin typeface="Montserrat Light" panose="00000400000000000000" pitchFamily="2" charset="-18"/>
              </a:rPr>
              <a:t>другого</a:t>
            </a:r>
            <a:r>
              <a:rPr lang="en-US" sz="2000" b="1" dirty="0">
                <a:solidFill>
                  <a:srgbClr val="5D5B6F">
                    <a:alpha val="60000"/>
                  </a:srgbClr>
                </a:solidFill>
                <a:highlight>
                  <a:srgbClr val="AFF7E4"/>
                </a:highlight>
                <a:latin typeface="Montserrat Light" panose="00000400000000000000" pitchFamily="2" charset="-18"/>
              </a:rPr>
              <a:t> </a:t>
            </a:r>
            <a:r>
              <a:rPr lang="en-US" sz="2000" b="1" dirty="0" err="1">
                <a:solidFill>
                  <a:srgbClr val="5D5B6F">
                    <a:alpha val="60000"/>
                  </a:srgbClr>
                </a:solidFill>
                <a:highlight>
                  <a:srgbClr val="AFF7E4"/>
                </a:highlight>
                <a:latin typeface="Montserrat Light" panose="00000400000000000000" pitchFamily="2" charset="-18"/>
              </a:rPr>
              <a:t>человека</a:t>
            </a:r>
            <a:r>
              <a:rPr lang="en-US" sz="2000" b="1" dirty="0">
                <a:solidFill>
                  <a:srgbClr val="5D5B6F">
                    <a:alpha val="60000"/>
                  </a:srgbClr>
                </a:solidFill>
                <a:highlight>
                  <a:srgbClr val="AFF7E4"/>
                </a:highlight>
                <a:latin typeface="Montserrat Light" panose="00000400000000000000" pitchFamily="2" charset="-18"/>
              </a:rPr>
              <a:t>, </a:t>
            </a:r>
            <a:r>
              <a:rPr lang="en-US" sz="2000" b="1" dirty="0" err="1">
                <a:solidFill>
                  <a:srgbClr val="5D5B6F">
                    <a:alpha val="60000"/>
                  </a:srgbClr>
                </a:solidFill>
                <a:highlight>
                  <a:srgbClr val="AFF7E4"/>
                </a:highlight>
                <a:latin typeface="Montserrat Light" panose="00000400000000000000" pitchFamily="2" charset="-18"/>
              </a:rPr>
              <a:t>нужно</a:t>
            </a:r>
            <a:r>
              <a:rPr lang="en-US" sz="2000" b="1" dirty="0">
                <a:solidFill>
                  <a:srgbClr val="5D5B6F">
                    <a:alpha val="60000"/>
                  </a:srgbClr>
                </a:solidFill>
                <a:highlight>
                  <a:srgbClr val="AFF7E4"/>
                </a:highlight>
                <a:latin typeface="Montserrat Light" panose="00000400000000000000" pitchFamily="2" charset="-18"/>
              </a:rPr>
              <a:t> </a:t>
            </a:r>
            <a:r>
              <a:rPr lang="en-US" sz="2000" b="1" dirty="0" err="1">
                <a:solidFill>
                  <a:srgbClr val="5D5B6F">
                    <a:alpha val="60000"/>
                  </a:srgbClr>
                </a:solidFill>
                <a:highlight>
                  <a:srgbClr val="AFF7E4"/>
                </a:highlight>
                <a:latin typeface="Montserrat Light" panose="00000400000000000000" pitchFamily="2" charset="-18"/>
              </a:rPr>
              <a:t>найти</a:t>
            </a:r>
            <a:r>
              <a:rPr lang="en-US" sz="2000" b="1" dirty="0">
                <a:solidFill>
                  <a:srgbClr val="5D5B6F">
                    <a:alpha val="60000"/>
                  </a:srgbClr>
                </a:solidFill>
                <a:highlight>
                  <a:srgbClr val="AFF7E4"/>
                </a:highlight>
                <a:latin typeface="Montserrat Light" panose="00000400000000000000" pitchFamily="2" charset="-18"/>
              </a:rPr>
              <a:t> </a:t>
            </a:r>
            <a:r>
              <a:rPr lang="en-US" sz="2000" b="1" dirty="0" err="1">
                <a:solidFill>
                  <a:srgbClr val="5D5B6F">
                    <a:alpha val="60000"/>
                  </a:srgbClr>
                </a:solidFill>
                <a:highlight>
                  <a:srgbClr val="AFF7E4"/>
                </a:highlight>
                <a:latin typeface="Montserrat Light" panose="00000400000000000000" pitchFamily="2" charset="-18"/>
              </a:rPr>
              <a:t>способ</a:t>
            </a:r>
            <a:r>
              <a:rPr lang="en-US" sz="2000" b="1" dirty="0">
                <a:solidFill>
                  <a:srgbClr val="5D5B6F">
                    <a:alpha val="60000"/>
                  </a:srgbClr>
                </a:solidFill>
                <a:highlight>
                  <a:srgbClr val="AFF7E4"/>
                </a:highlight>
                <a:latin typeface="Montserrat Light" panose="00000400000000000000" pitchFamily="2" charset="-18"/>
              </a:rPr>
              <a:t> </a:t>
            </a:r>
            <a:r>
              <a:rPr lang="en-US" sz="2000" b="1" dirty="0" err="1">
                <a:solidFill>
                  <a:srgbClr val="5D5B6F">
                    <a:alpha val="60000"/>
                  </a:srgbClr>
                </a:solidFill>
                <a:highlight>
                  <a:srgbClr val="AFF7E4"/>
                </a:highlight>
                <a:latin typeface="Montserrat Light" panose="00000400000000000000" pitchFamily="2" charset="-18"/>
              </a:rPr>
              <a:t>обеспечить</a:t>
            </a:r>
            <a:r>
              <a:rPr lang="en-US" sz="2000" b="1" dirty="0">
                <a:solidFill>
                  <a:srgbClr val="5D5B6F">
                    <a:alpha val="60000"/>
                  </a:srgbClr>
                </a:solidFill>
                <a:highlight>
                  <a:srgbClr val="AFF7E4"/>
                </a:highlight>
                <a:latin typeface="Montserrat Light" panose="00000400000000000000" pitchFamily="2" charset="-18"/>
              </a:rPr>
              <a:t> </a:t>
            </a:r>
            <a:r>
              <a:rPr lang="en-US" sz="2000" b="1" dirty="0" err="1">
                <a:solidFill>
                  <a:srgbClr val="5D5B6F">
                    <a:alpha val="60000"/>
                  </a:srgbClr>
                </a:solidFill>
                <a:highlight>
                  <a:srgbClr val="AFF7E4"/>
                </a:highlight>
                <a:latin typeface="Montserrat Light" panose="00000400000000000000" pitchFamily="2" charset="-18"/>
              </a:rPr>
              <a:t>его</a:t>
            </a:r>
            <a:r>
              <a:rPr lang="en-US" sz="2000" b="1" dirty="0">
                <a:solidFill>
                  <a:srgbClr val="5D5B6F">
                    <a:alpha val="60000"/>
                  </a:srgbClr>
                </a:solidFill>
                <a:highlight>
                  <a:srgbClr val="AFF7E4"/>
                </a:highlight>
                <a:latin typeface="Montserrat Light" panose="00000400000000000000" pitchFamily="2" charset="-18"/>
              </a:rPr>
              <a:t> </a:t>
            </a:r>
            <a:r>
              <a:rPr lang="en-US" sz="2000" b="1" dirty="0" err="1">
                <a:solidFill>
                  <a:srgbClr val="5D5B6F">
                    <a:alpha val="60000"/>
                  </a:srgbClr>
                </a:solidFill>
                <a:highlight>
                  <a:srgbClr val="AFF7E4"/>
                </a:highlight>
                <a:latin typeface="Montserrat Light" panose="00000400000000000000" pitchFamily="2" charset="-18"/>
              </a:rPr>
              <a:t>безопасность</a:t>
            </a:r>
            <a:r>
              <a:rPr lang="en-US" sz="2000" b="1" dirty="0">
                <a:solidFill>
                  <a:srgbClr val="5D5B6F">
                    <a:alpha val="60000"/>
                  </a:srgbClr>
                </a:solidFill>
                <a:highlight>
                  <a:srgbClr val="AFF7E4"/>
                </a:highlight>
                <a:latin typeface="Montserrat Light" panose="00000400000000000000" pitchFamily="2" charset="-18"/>
              </a:rPr>
              <a:t> в </a:t>
            </a:r>
            <a:r>
              <a:rPr lang="en-US" sz="2000" b="1" dirty="0" err="1">
                <a:solidFill>
                  <a:srgbClr val="5D5B6F">
                    <a:alpha val="60000"/>
                  </a:srgbClr>
                </a:solidFill>
                <a:highlight>
                  <a:srgbClr val="AFF7E4"/>
                </a:highlight>
                <a:latin typeface="Montserrat Light" panose="00000400000000000000" pitchFamily="2" charset="-18"/>
              </a:rPr>
              <a:t>ходе</a:t>
            </a:r>
            <a:r>
              <a:rPr lang="en-US" sz="2000" b="1" dirty="0">
                <a:solidFill>
                  <a:srgbClr val="5D5B6F">
                    <a:alpha val="60000"/>
                  </a:srgbClr>
                </a:solidFill>
                <a:highlight>
                  <a:srgbClr val="AFF7E4"/>
                </a:highlight>
                <a:latin typeface="Montserrat Light" panose="00000400000000000000" pitchFamily="2" charset="-18"/>
              </a:rPr>
              <a:t> </a:t>
            </a:r>
            <a:r>
              <a:rPr lang="en-US" sz="2000" b="1" dirty="0" err="1">
                <a:solidFill>
                  <a:srgbClr val="5D5B6F">
                    <a:alpha val="60000"/>
                  </a:srgbClr>
                </a:solidFill>
                <a:highlight>
                  <a:srgbClr val="AFF7E4"/>
                </a:highlight>
                <a:latin typeface="Montserrat Light" panose="00000400000000000000" pitchFamily="2" charset="-18"/>
              </a:rPr>
              <a:t>беседы</a:t>
            </a:r>
            <a:r>
              <a:rPr lang="ru-RU" sz="2000" b="1" dirty="0">
                <a:solidFill>
                  <a:srgbClr val="5D5B6F">
                    <a:alpha val="60000"/>
                  </a:srgbClr>
                </a:solidFill>
                <a:highlight>
                  <a:srgbClr val="AFF7E4"/>
                </a:highlight>
                <a:latin typeface="Montserrat Light" panose="00000400000000000000" pitchFamily="2" charset="-18"/>
              </a:rPr>
              <a:t>.</a:t>
            </a:r>
          </a:p>
          <a:p>
            <a:r>
              <a:rPr lang="ru-RU" sz="2000" b="1" dirty="0">
                <a:solidFill>
                  <a:srgbClr val="5D5B6F">
                    <a:alpha val="60000"/>
                  </a:srgbClr>
                </a:solidFill>
                <a:highlight>
                  <a:srgbClr val="AFF7E4"/>
                </a:highlight>
                <a:latin typeface="Montserrat Light" panose="00000400000000000000" pitchFamily="2" charset="-18"/>
              </a:rPr>
              <a:t>Вопрос: Как можно сказать человеку что-то неприятное для него и сохранить при этом взаимное уважение?</a:t>
            </a:r>
          </a:p>
          <a:p>
            <a:endParaRPr lang="ru-RU" sz="2000" dirty="0">
              <a:solidFill>
                <a:srgbClr val="5D5B6F">
                  <a:alpha val="60000"/>
                </a:srgbClr>
              </a:solidFill>
              <a:latin typeface="Montserrat Light" panose="00000400000000000000" pitchFamily="2" charset="-18"/>
            </a:endParaRPr>
          </a:p>
          <a:p>
            <a:r>
              <a:rPr lang="ru-RU" sz="2000" dirty="0">
                <a:solidFill>
                  <a:srgbClr val="5D5B6F">
                    <a:alpha val="60000"/>
                  </a:srgbClr>
                </a:solidFill>
                <a:latin typeface="Montserrat Light" panose="00000400000000000000" pitchFamily="2" charset="-18"/>
              </a:rPr>
              <a:t>Оказывается, это возможно, но при условии, что вы знаете, как соединить воедино три важных компонента: </a:t>
            </a:r>
            <a:r>
              <a:rPr lang="ru-RU" sz="2800" b="1" dirty="0">
                <a:solidFill>
                  <a:srgbClr val="14CE9F">
                    <a:alpha val="60000"/>
                  </a:srgbClr>
                </a:solidFill>
                <a:highlight>
                  <a:srgbClr val="AFF7E4"/>
                </a:highlight>
                <a:latin typeface="Montserrat Light" panose="00000400000000000000" pitchFamily="2" charset="-18"/>
              </a:rPr>
              <a:t>уверенность</a:t>
            </a:r>
            <a:r>
              <a:rPr lang="ru-RU" sz="2000" b="1" dirty="0">
                <a:solidFill>
                  <a:srgbClr val="14CE9F">
                    <a:alpha val="60000"/>
                  </a:srgbClr>
                </a:solidFill>
                <a:highlight>
                  <a:srgbClr val="AFF7E4"/>
                </a:highlight>
                <a:latin typeface="Montserrat Light" panose="00000400000000000000" pitchFamily="2" charset="-18"/>
              </a:rPr>
              <a:t>, </a:t>
            </a:r>
            <a:r>
              <a:rPr lang="ru-RU" sz="2800" b="1" dirty="0">
                <a:solidFill>
                  <a:srgbClr val="14CE9F">
                    <a:alpha val="60000"/>
                  </a:srgbClr>
                </a:solidFill>
                <a:highlight>
                  <a:srgbClr val="AFF7E4"/>
                </a:highlight>
                <a:latin typeface="Montserrat Light" panose="00000400000000000000" pitchFamily="2" charset="-18"/>
              </a:rPr>
              <a:t>скромность</a:t>
            </a:r>
            <a:r>
              <a:rPr lang="ru-RU" sz="2000" b="1" dirty="0">
                <a:solidFill>
                  <a:srgbClr val="14CE9F">
                    <a:alpha val="60000"/>
                  </a:srgbClr>
                </a:solidFill>
                <a:highlight>
                  <a:srgbClr val="AFF7E4"/>
                </a:highlight>
                <a:latin typeface="Montserrat Light" panose="00000400000000000000" pitchFamily="2" charset="-18"/>
              </a:rPr>
              <a:t> </a:t>
            </a:r>
            <a:r>
              <a:rPr lang="ru-RU" sz="2800" b="1" dirty="0">
                <a:solidFill>
                  <a:srgbClr val="14CE9F">
                    <a:alpha val="60000"/>
                  </a:srgbClr>
                </a:solidFill>
                <a:highlight>
                  <a:srgbClr val="AFF7E4"/>
                </a:highlight>
                <a:latin typeface="Montserrat Light" panose="00000400000000000000" pitchFamily="2" charset="-18"/>
              </a:rPr>
              <a:t>и навыки.</a:t>
            </a:r>
            <a:endParaRPr lang="en-US" sz="2000" b="1" dirty="0">
              <a:solidFill>
                <a:srgbClr val="14CE9F">
                  <a:alpha val="60000"/>
                </a:srgbClr>
              </a:solidFill>
              <a:highlight>
                <a:srgbClr val="AFF7E4"/>
              </a:highlight>
              <a:latin typeface="Montserrat Light" panose="00000400000000000000" pitchFamily="2" charset="-18"/>
            </a:endParaRPr>
          </a:p>
        </p:txBody>
      </p:sp>
    </p:spTree>
    <p:extLst>
      <p:ext uri="{BB962C8B-B14F-4D97-AF65-F5344CB8AC3E}">
        <p14:creationId xmlns:p14="http://schemas.microsoft.com/office/powerpoint/2010/main" val="25084876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E68605-55A3-5592-B8CA-105CAC0B03E0}"/>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40000"/>
                    </a14:imgEffect>
                  </a14:imgLayer>
                </a14:imgProps>
              </a:ext>
            </a:extLst>
          </a:blip>
          <a:srcRect l="3665" b="21078"/>
          <a:stretch/>
        </p:blipFill>
        <p:spPr>
          <a:xfrm>
            <a:off x="0" y="451086"/>
            <a:ext cx="4633689" cy="5061480"/>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 name="Object 5"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5145785" y="270692"/>
            <a:ext cx="6515258" cy="615553"/>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Во время Диалога </a:t>
            </a:r>
            <a:r>
              <a:rPr lang="ru-RU" sz="2000" dirty="0">
                <a:solidFill>
                  <a:srgbClr val="5D5B6F"/>
                </a:solidFill>
                <a:latin typeface="Gabriela" panose="00000500000000000000" pitchFamily="2" charset="0"/>
              </a:rPr>
              <a:t>(мой смысл)</a:t>
            </a:r>
            <a:endParaRPr lang="en-US" sz="4000" dirty="0">
              <a:solidFill>
                <a:srgbClr val="5D5B6F"/>
              </a:solidFill>
              <a:latin typeface="Gabriela" panose="00000500000000000000" pitchFamily="2" charset="0"/>
            </a:endParaRPr>
          </a:p>
        </p:txBody>
      </p:sp>
      <p:sp>
        <p:nvSpPr>
          <p:cNvPr id="39" name="TextBox 38"/>
          <p:cNvSpPr txBox="1"/>
          <p:nvPr/>
        </p:nvSpPr>
        <p:spPr>
          <a:xfrm>
            <a:off x="5145785" y="1371443"/>
            <a:ext cx="6515259" cy="1098831"/>
          </a:xfrm>
          <a:prstGeom prst="rect">
            <a:avLst/>
          </a:prstGeom>
          <a:noFill/>
        </p:spPr>
        <p:txBody>
          <a:bodyPr wrap="square" lIns="0" tIns="0" rIns="0" bIns="0" rtlCol="0">
            <a:noAutofit/>
          </a:bodyPr>
          <a:lstStyle/>
          <a:p>
            <a:pPr marL="457200" indent="-457200">
              <a:lnSpc>
                <a:spcPts val="2000"/>
              </a:lnSpc>
              <a:buAutoNum type="arabicPeriod"/>
            </a:pPr>
            <a:r>
              <a:rPr lang="ru-RU" sz="2400" dirty="0">
                <a:solidFill>
                  <a:srgbClr val="14CE9F"/>
                </a:solidFill>
                <a:latin typeface="Montserrat SemiBold" panose="00000700000000000000" pitchFamily="2" charset="-18"/>
              </a:rPr>
              <a:t>Уверенность</a:t>
            </a:r>
          </a:p>
          <a:p>
            <a:pPr marL="457200" indent="-457200">
              <a:lnSpc>
                <a:spcPts val="2000"/>
              </a:lnSpc>
              <a:buAutoNum type="arabicPeriod"/>
            </a:pPr>
            <a:endParaRPr lang="ru-RU" sz="2000" dirty="0">
              <a:solidFill>
                <a:srgbClr val="14CE9F"/>
              </a:solidFill>
              <a:latin typeface="Montserrat SemiBold" panose="00000700000000000000" pitchFamily="2" charset="-18"/>
            </a:endParaRPr>
          </a:p>
          <a:p>
            <a:pPr>
              <a:lnSpc>
                <a:spcPts val="2000"/>
              </a:lnSpc>
            </a:pPr>
            <a:r>
              <a:rPr lang="ru-RU" sz="2000" dirty="0">
                <a:solidFill>
                  <a:srgbClr val="5D5B6F">
                    <a:alpha val="60000"/>
                  </a:srgbClr>
                </a:solidFill>
                <a:latin typeface="Montserrat Light" panose="00000400000000000000" pitchFamily="2" charset="-18"/>
              </a:rPr>
              <a:t>Большинство людей просто не станут говорить на щекотливую тему – по крайней мере, с тем, с кем об этом нужно говорить. </a:t>
            </a:r>
          </a:p>
          <a:p>
            <a:pPr>
              <a:lnSpc>
                <a:spcPts val="2000"/>
              </a:lnSpc>
            </a:pPr>
            <a:endParaRPr lang="en-US" sz="2400" dirty="0">
              <a:solidFill>
                <a:srgbClr val="5D5B6F">
                  <a:alpha val="60000"/>
                </a:srgbClr>
              </a:solidFill>
              <a:latin typeface="Montserrat Light" panose="00000400000000000000" pitchFamily="2" charset="-18"/>
            </a:endParaRPr>
          </a:p>
        </p:txBody>
      </p:sp>
      <p:sp>
        <p:nvSpPr>
          <p:cNvPr id="7" name="TextBox 6">
            <a:extLst>
              <a:ext uri="{FF2B5EF4-FFF2-40B4-BE49-F238E27FC236}">
                <a16:creationId xmlns:a16="http://schemas.microsoft.com/office/drawing/2014/main" id="{A9BE07F5-A321-5FD2-FB5F-F8B29593FCE8}"/>
              </a:ext>
            </a:extLst>
          </p:cNvPr>
          <p:cNvSpPr txBox="1"/>
          <p:nvPr/>
        </p:nvSpPr>
        <p:spPr>
          <a:xfrm>
            <a:off x="5145785" y="2847472"/>
            <a:ext cx="6515259" cy="1098831"/>
          </a:xfrm>
          <a:prstGeom prst="rect">
            <a:avLst/>
          </a:prstGeom>
          <a:noFill/>
        </p:spPr>
        <p:txBody>
          <a:bodyPr wrap="square" lIns="0" tIns="0" rIns="0" bIns="0" rtlCol="0">
            <a:noAutofit/>
          </a:bodyPr>
          <a:lstStyle/>
          <a:p>
            <a:pPr marL="457200" indent="-457200">
              <a:lnSpc>
                <a:spcPts val="2000"/>
              </a:lnSpc>
              <a:buFont typeface="+mj-lt"/>
              <a:buAutoNum type="arabicPeriod" startAt="2"/>
            </a:pPr>
            <a:r>
              <a:rPr lang="ru-RU" sz="2400" dirty="0">
                <a:solidFill>
                  <a:srgbClr val="14CE9F"/>
                </a:solidFill>
                <a:latin typeface="Montserrat SemiBold" panose="00000700000000000000" pitchFamily="2" charset="-18"/>
              </a:rPr>
              <a:t>Скромность</a:t>
            </a:r>
          </a:p>
          <a:p>
            <a:pPr marL="457200" indent="-457200">
              <a:lnSpc>
                <a:spcPts val="2000"/>
              </a:lnSpc>
              <a:buAutoNum type="arabicPeriod" startAt="2"/>
            </a:pPr>
            <a:endParaRPr lang="ru-RU" sz="2000" dirty="0">
              <a:solidFill>
                <a:srgbClr val="14CE9F"/>
              </a:solidFill>
              <a:latin typeface="Montserrat SemiBold" panose="00000700000000000000" pitchFamily="2" charset="-18"/>
            </a:endParaRPr>
          </a:p>
          <a:p>
            <a:pPr>
              <a:lnSpc>
                <a:spcPts val="2000"/>
              </a:lnSpc>
            </a:pPr>
            <a:r>
              <a:rPr lang="ru-RU" sz="2000" dirty="0">
                <a:solidFill>
                  <a:srgbClr val="5D5B6F">
                    <a:alpha val="60000"/>
                  </a:srgbClr>
                </a:solidFill>
                <a:latin typeface="Montserrat Light" panose="00000400000000000000" pitchFamily="2" charset="-18"/>
              </a:rPr>
              <a:t>Мастера ведения трудных диалогов знают, что должны что-то сказать собеседнику, но понимают, что собеседник тоже может внести ценный вклад в фонд общего смысла. Эти люди достаточно скромны, чтобы понимать, что они не обладают монополией на истину и вовсе не должны каждый раз добиваться победы в споре.</a:t>
            </a:r>
            <a:endParaRPr lang="en-US" sz="2400" dirty="0">
              <a:solidFill>
                <a:srgbClr val="5D5B6F">
                  <a:alpha val="60000"/>
                </a:srgbClr>
              </a:solidFill>
              <a:latin typeface="Montserrat Light" panose="00000400000000000000" pitchFamily="2" charset="-18"/>
            </a:endParaRPr>
          </a:p>
        </p:txBody>
      </p:sp>
      <p:sp>
        <p:nvSpPr>
          <p:cNvPr id="9" name="TextBox 8">
            <a:extLst>
              <a:ext uri="{FF2B5EF4-FFF2-40B4-BE49-F238E27FC236}">
                <a16:creationId xmlns:a16="http://schemas.microsoft.com/office/drawing/2014/main" id="{B84FE21B-5174-3045-FEF3-810584A3C9A2}"/>
              </a:ext>
            </a:extLst>
          </p:cNvPr>
          <p:cNvSpPr txBox="1"/>
          <p:nvPr/>
        </p:nvSpPr>
        <p:spPr>
          <a:xfrm>
            <a:off x="5145785" y="5406546"/>
            <a:ext cx="6515259" cy="1098831"/>
          </a:xfrm>
          <a:prstGeom prst="rect">
            <a:avLst/>
          </a:prstGeom>
          <a:noFill/>
        </p:spPr>
        <p:txBody>
          <a:bodyPr wrap="square" lIns="0" tIns="0" rIns="0" bIns="0" rtlCol="0">
            <a:noAutofit/>
          </a:bodyPr>
          <a:lstStyle/>
          <a:p>
            <a:pPr marL="457200" indent="-457200">
              <a:lnSpc>
                <a:spcPts val="2000"/>
              </a:lnSpc>
              <a:buFont typeface="+mj-lt"/>
              <a:buAutoNum type="arabicPeriod" startAt="3"/>
            </a:pPr>
            <a:r>
              <a:rPr lang="ru-RU" sz="2400" dirty="0">
                <a:solidFill>
                  <a:srgbClr val="14CE9F"/>
                </a:solidFill>
                <a:latin typeface="Montserrat SemiBold" panose="00000700000000000000" pitchFamily="2" charset="-18"/>
              </a:rPr>
              <a:t>Навыки</a:t>
            </a:r>
          </a:p>
          <a:p>
            <a:pPr marL="457200" indent="-457200">
              <a:lnSpc>
                <a:spcPts val="2000"/>
              </a:lnSpc>
              <a:buAutoNum type="arabicPeriod" startAt="3"/>
            </a:pPr>
            <a:endParaRPr lang="ru-RU" sz="2000" dirty="0">
              <a:solidFill>
                <a:srgbClr val="14CE9F"/>
              </a:solidFill>
              <a:latin typeface="Montserrat SemiBold" panose="00000700000000000000" pitchFamily="2" charset="-18"/>
            </a:endParaRPr>
          </a:p>
          <a:p>
            <a:pPr>
              <a:lnSpc>
                <a:spcPts val="2000"/>
              </a:lnSpc>
            </a:pPr>
            <a:r>
              <a:rPr lang="ru-RU" sz="2000" dirty="0">
                <a:solidFill>
                  <a:srgbClr val="5D5B6F">
                    <a:alpha val="60000"/>
                  </a:srgbClr>
                </a:solidFill>
                <a:latin typeface="Montserrat Light" panose="00000400000000000000" pitchFamily="2" charset="-18"/>
              </a:rPr>
              <a:t>А вот об этом поподробнее далее…</a:t>
            </a:r>
          </a:p>
          <a:p>
            <a:pPr>
              <a:lnSpc>
                <a:spcPts val="2000"/>
              </a:lnSpc>
            </a:pPr>
            <a:endParaRPr lang="en-US" sz="2400" dirty="0">
              <a:solidFill>
                <a:srgbClr val="5D5B6F">
                  <a:alpha val="60000"/>
                </a:srgbClr>
              </a:solidFill>
              <a:latin typeface="Montserrat Light" panose="00000400000000000000" pitchFamily="2" charset="-18"/>
            </a:endParaRPr>
          </a:p>
        </p:txBody>
      </p:sp>
    </p:spTree>
    <p:extLst>
      <p:ext uri="{BB962C8B-B14F-4D97-AF65-F5344CB8AC3E}">
        <p14:creationId xmlns:p14="http://schemas.microsoft.com/office/powerpoint/2010/main" val="340830212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93016F-4067-884B-7BF6-239BA83F8CCB}"/>
              </a:ext>
            </a:extLst>
          </p:cNvPr>
          <p:cNvPicPr>
            <a:picLocks noChangeAspect="1"/>
          </p:cNvPicPr>
          <p:nvPr/>
        </p:nvPicPr>
        <p:blipFill>
          <a:blip r:embed="rId4"/>
          <a:stretch>
            <a:fillRect/>
          </a:stretch>
        </p:blipFill>
        <p:spPr>
          <a:xfrm>
            <a:off x="5334000" y="0"/>
            <a:ext cx="6858000" cy="6858000"/>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 name="Object 5"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331079" y="160233"/>
            <a:ext cx="5036719" cy="679302"/>
          </a:xfrm>
        </p:spPr>
        <p:txBody>
          <a:bodyPr/>
          <a:lstStyle/>
          <a:p>
            <a:r>
              <a:rPr lang="ru-RU" b="1" dirty="0">
                <a:latin typeface="Gabriela" panose="00000500000000000000" pitchFamily="2" charset="0"/>
              </a:rPr>
              <a:t>Трудные диалоги</a:t>
            </a:r>
          </a:p>
        </p:txBody>
      </p:sp>
      <p:sp>
        <p:nvSpPr>
          <p:cNvPr id="15" name="Rectangle 14"/>
          <p:cNvSpPr/>
          <p:nvPr/>
        </p:nvSpPr>
        <p:spPr>
          <a:xfrm>
            <a:off x="5853113" y="660401"/>
            <a:ext cx="3682415" cy="5921374"/>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5D5B6F"/>
              </a:solidFill>
            </a:endParaRPr>
          </a:p>
        </p:txBody>
      </p:sp>
      <p:sp>
        <p:nvSpPr>
          <p:cNvPr id="16" name="Rectangle 14"/>
          <p:cNvSpPr/>
          <p:nvPr/>
        </p:nvSpPr>
        <p:spPr>
          <a:xfrm rot="10800000">
            <a:off x="10084278" y="419098"/>
            <a:ext cx="1739421" cy="435791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4"/>
          <p:cNvSpPr/>
          <p:nvPr/>
        </p:nvSpPr>
        <p:spPr>
          <a:xfrm rot="5400000">
            <a:off x="8033088" y="-1741530"/>
            <a:ext cx="782386" cy="4856845"/>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4"/>
          <p:cNvSpPr/>
          <p:nvPr/>
        </p:nvSpPr>
        <p:spPr>
          <a:xfrm flipH="1">
            <a:off x="9246005" y="2486130"/>
            <a:ext cx="2425294" cy="395088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B25A4CB7-4CDA-0B21-F22B-127AC6817D1A}"/>
              </a:ext>
            </a:extLst>
          </p:cNvPr>
          <p:cNvSpPr txBox="1"/>
          <p:nvPr/>
        </p:nvSpPr>
        <p:spPr>
          <a:xfrm>
            <a:off x="295693" y="1209150"/>
            <a:ext cx="5036719" cy="5372625"/>
          </a:xfrm>
          <a:prstGeom prst="rect">
            <a:avLst/>
          </a:prstGeom>
          <a:noFill/>
        </p:spPr>
        <p:txBody>
          <a:bodyPr wrap="square" lIns="0" tIns="0" rIns="0" bIns="0" rtlCol="0">
            <a:spAutoFit/>
          </a:bodyPr>
          <a:lstStyle/>
          <a:p>
            <a:pPr marL="285750" indent="-285750">
              <a:lnSpc>
                <a:spcPts val="2000"/>
              </a:lnSpc>
              <a:buFont typeface="Arial" panose="020B0604020202020204" pitchFamily="34" charset="0"/>
              <a:buChar char="•"/>
            </a:pPr>
            <a:r>
              <a:rPr lang="ru-RU" sz="1600" dirty="0">
                <a:solidFill>
                  <a:srgbClr val="5D5B6F">
                    <a:alpha val="60000"/>
                  </a:srgbClr>
                </a:solidFill>
                <a:latin typeface="Montserrat Light" panose="00000400000000000000" pitchFamily="2" charset="-18"/>
              </a:rPr>
              <a:t>проведение Совета церкви по щекотливому вопросу;</a:t>
            </a:r>
          </a:p>
          <a:p>
            <a:pPr marL="285750" indent="-285750">
              <a:lnSpc>
                <a:spcPts val="2000"/>
              </a:lnSpc>
              <a:buFont typeface="Arial" panose="020B0604020202020204" pitchFamily="34" charset="0"/>
              <a:buChar char="•"/>
            </a:pPr>
            <a:r>
              <a:rPr lang="ru-RU" sz="1600" dirty="0">
                <a:solidFill>
                  <a:srgbClr val="5D5B6F">
                    <a:alpha val="60000"/>
                  </a:srgbClr>
                </a:solidFill>
                <a:latin typeface="Montserrat Light" panose="00000400000000000000" pitchFamily="2" charset="-18"/>
              </a:rPr>
              <a:t>разговор с супругой о переезде на новое место служения, в то время как ей и детям очень хорошо в текущем;</a:t>
            </a:r>
          </a:p>
          <a:p>
            <a:pPr marL="285750" indent="-285750">
              <a:lnSpc>
                <a:spcPts val="2000"/>
              </a:lnSpc>
              <a:buFont typeface="Arial" panose="020B0604020202020204" pitchFamily="34" charset="0"/>
              <a:buChar char="•"/>
            </a:pPr>
            <a:r>
              <a:rPr lang="ru-RU" sz="1600" dirty="0">
                <a:solidFill>
                  <a:srgbClr val="5D5B6F">
                    <a:alpha val="60000"/>
                  </a:srgbClr>
                </a:solidFill>
                <a:latin typeface="Montserrat Light" panose="00000400000000000000" pitchFamily="2" charset="-18"/>
              </a:rPr>
              <a:t>беседа с очень активным членом церкви о том, что его многолетнее служение не всегда вписывается в рамки сегодняшнего богослужения;</a:t>
            </a:r>
          </a:p>
          <a:p>
            <a:pPr marL="285750" indent="-285750">
              <a:lnSpc>
                <a:spcPts val="2000"/>
              </a:lnSpc>
              <a:buFont typeface="Arial" panose="020B0604020202020204" pitchFamily="34" charset="0"/>
              <a:buChar char="•"/>
            </a:pPr>
            <a:r>
              <a:rPr lang="ru-RU" sz="1600" dirty="0">
                <a:solidFill>
                  <a:srgbClr val="5D5B6F">
                    <a:alpha val="60000"/>
                  </a:srgbClr>
                </a:solidFill>
                <a:latin typeface="Montserrat Light" panose="00000400000000000000" pitchFamily="2" charset="-18"/>
              </a:rPr>
              <a:t>и </a:t>
            </a:r>
            <a:r>
              <a:rPr lang="ru-RU" sz="1600" dirty="0" err="1">
                <a:solidFill>
                  <a:srgbClr val="5D5B6F">
                    <a:alpha val="60000"/>
                  </a:srgbClr>
                </a:solidFill>
                <a:latin typeface="Montserrat Light" panose="00000400000000000000" pitchFamily="2" charset="-18"/>
              </a:rPr>
              <a:t>тд</a:t>
            </a:r>
            <a:endParaRPr lang="ru-RU" sz="1600" dirty="0">
              <a:solidFill>
                <a:srgbClr val="5D5B6F">
                  <a:alpha val="60000"/>
                </a:srgbClr>
              </a:solidFill>
              <a:latin typeface="Montserrat Light" panose="00000400000000000000" pitchFamily="2" charset="-18"/>
            </a:endParaRPr>
          </a:p>
          <a:p>
            <a:pPr>
              <a:lnSpc>
                <a:spcPts val="2000"/>
              </a:lnSpc>
            </a:pPr>
            <a:r>
              <a:rPr lang="ru-RU" sz="1600" dirty="0">
                <a:solidFill>
                  <a:srgbClr val="5D5B6F">
                    <a:alpha val="60000"/>
                  </a:srgbClr>
                </a:solidFill>
                <a:latin typeface="Montserrat Light" panose="00000400000000000000" pitchFamily="2" charset="-18"/>
              </a:rPr>
              <a:t> </a:t>
            </a:r>
          </a:p>
          <a:p>
            <a:pPr>
              <a:lnSpc>
                <a:spcPts val="2000"/>
              </a:lnSpc>
            </a:pPr>
            <a:r>
              <a:rPr lang="ru-RU" sz="1600" dirty="0">
                <a:solidFill>
                  <a:srgbClr val="5D5B6F">
                    <a:alpha val="60000"/>
                  </a:srgbClr>
                </a:solidFill>
                <a:latin typeface="Montserrat Light" panose="00000400000000000000" pitchFamily="2" charset="-18"/>
              </a:rPr>
              <a:t>Вот про эти </a:t>
            </a:r>
            <a:r>
              <a:rPr lang="ru-RU" sz="1600" b="1" u="sng" dirty="0">
                <a:solidFill>
                  <a:srgbClr val="C00000">
                    <a:alpha val="60000"/>
                  </a:srgbClr>
                </a:solidFill>
                <a:latin typeface="Montserrat Light" panose="00000400000000000000" pitchFamily="2" charset="-18"/>
              </a:rPr>
              <a:t>диалоги в непростых ситуациях, когда необходимо отстаивать свою точку зрения, не вставая при этом «в позу», не замолкая «молчу-молчу» и не делая вид что «слона нет», когда очевидно нужно поговорить, (причем речь не только о профессиональной жизни, но и общественной, и личной) мы и поговорим. </a:t>
            </a:r>
          </a:p>
          <a:p>
            <a:pPr>
              <a:lnSpc>
                <a:spcPts val="2000"/>
              </a:lnSpc>
            </a:pPr>
            <a:endParaRPr lang="ru-RU" sz="1600" dirty="0">
              <a:solidFill>
                <a:srgbClr val="5D5B6F">
                  <a:alpha val="60000"/>
                </a:srgbClr>
              </a:solidFill>
              <a:latin typeface="Montserrat Light" panose="00000400000000000000" pitchFamily="2" charset="-18"/>
            </a:endParaRPr>
          </a:p>
          <a:p>
            <a:pPr>
              <a:lnSpc>
                <a:spcPts val="2000"/>
              </a:lnSpc>
            </a:pPr>
            <a:endParaRPr lang="ru-RU" sz="1600" b="1" dirty="0">
              <a:solidFill>
                <a:srgbClr val="5D5B6F">
                  <a:alpha val="60000"/>
                </a:srgbClr>
              </a:solidFill>
              <a:latin typeface="Montserrat Light" panose="00000400000000000000" pitchFamily="2" charset="-18"/>
            </a:endParaRPr>
          </a:p>
        </p:txBody>
      </p:sp>
    </p:spTree>
    <p:extLst>
      <p:ext uri="{BB962C8B-B14F-4D97-AF65-F5344CB8AC3E}">
        <p14:creationId xmlns:p14="http://schemas.microsoft.com/office/powerpoint/2010/main" val="16544075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par>
                                <p:cTn id="8" presetID="22" presetClass="entr" presetSubtype="1" fill="hold" grpId="0" nodeType="withEffect">
                                  <p:stCondLst>
                                    <p:cond delay="300"/>
                                  </p:stCondLst>
                                  <p:childTnLst>
                                    <p:set>
                                      <p:cBhvr>
                                        <p:cTn id="9" dur="1" fill="hold">
                                          <p:stCondLst>
                                            <p:cond delay="0"/>
                                          </p:stCondLst>
                                        </p:cTn>
                                        <p:tgtEl>
                                          <p:spTgt spid="16"/>
                                        </p:tgtEl>
                                        <p:attrNameLst>
                                          <p:attrName>style.visibility</p:attrName>
                                        </p:attrNameLst>
                                      </p:cBhvr>
                                      <p:to>
                                        <p:strVal val="visible"/>
                                      </p:to>
                                    </p:set>
                                    <p:animEffect transition="in" filter="wipe(up)">
                                      <p:cBhvr>
                                        <p:cTn id="10" dur="500"/>
                                        <p:tgtEl>
                                          <p:spTgt spid="16"/>
                                        </p:tgtEl>
                                      </p:cBhvr>
                                    </p:animEffect>
                                  </p:childTnLst>
                                </p:cTn>
                              </p:par>
                              <p:par>
                                <p:cTn id="11" presetID="22" presetClass="entr" presetSubtype="2" fill="hold" grpId="0" nodeType="withEffect">
                                  <p:stCondLst>
                                    <p:cond delay="400"/>
                                  </p:stCondLst>
                                  <p:childTnLst>
                                    <p:set>
                                      <p:cBhvr>
                                        <p:cTn id="12" dur="1" fill="hold">
                                          <p:stCondLst>
                                            <p:cond delay="0"/>
                                          </p:stCondLst>
                                        </p:cTn>
                                        <p:tgtEl>
                                          <p:spTgt spid="18"/>
                                        </p:tgtEl>
                                        <p:attrNameLst>
                                          <p:attrName>style.visibility</p:attrName>
                                        </p:attrNameLst>
                                      </p:cBhvr>
                                      <p:to>
                                        <p:strVal val="visible"/>
                                      </p:to>
                                    </p:set>
                                    <p:animEffect transition="in" filter="wipe(right)">
                                      <p:cBhvr>
                                        <p:cTn id="13" dur="500"/>
                                        <p:tgtEl>
                                          <p:spTgt spid="18"/>
                                        </p:tgtEl>
                                      </p:cBhvr>
                                    </p:animEffect>
                                  </p:childTnLst>
                                </p:cTn>
                              </p:par>
                              <p:par>
                                <p:cTn id="14" presetID="21" presetClass="entr" presetSubtype="1" fill="hold" grpId="0" nodeType="withEffect">
                                  <p:stCondLst>
                                    <p:cond delay="400"/>
                                  </p:stCondLst>
                                  <p:childTnLst>
                                    <p:set>
                                      <p:cBhvr>
                                        <p:cTn id="15" dur="1" fill="hold">
                                          <p:stCondLst>
                                            <p:cond delay="0"/>
                                          </p:stCondLst>
                                        </p:cTn>
                                        <p:tgtEl>
                                          <p:spTgt spid="15"/>
                                        </p:tgtEl>
                                        <p:attrNameLst>
                                          <p:attrName>style.visibility</p:attrName>
                                        </p:attrNameLst>
                                      </p:cBhvr>
                                      <p:to>
                                        <p:strVal val="visible"/>
                                      </p:to>
                                    </p:set>
                                    <p:animEffect transition="in" filter="wheel(1)">
                                      <p:cBhvr>
                                        <p:cTn id="16"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E68605-55A3-5592-B8CA-105CAC0B03E0}"/>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40000"/>
                    </a14:imgEffect>
                  </a14:imgLayer>
                </a14:imgProps>
              </a:ext>
            </a:extLst>
          </a:blip>
          <a:srcRect l="3665" b="21078"/>
          <a:stretch/>
        </p:blipFill>
        <p:spPr>
          <a:xfrm>
            <a:off x="0" y="451086"/>
            <a:ext cx="4633689" cy="5061480"/>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 name="Object 5"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8"/>
          <p:cNvSpPr txBox="1"/>
          <p:nvPr/>
        </p:nvSpPr>
        <p:spPr>
          <a:xfrm>
            <a:off x="5145785" y="1371443"/>
            <a:ext cx="6515259" cy="3910420"/>
          </a:xfrm>
          <a:prstGeom prst="rect">
            <a:avLst/>
          </a:prstGeom>
          <a:noFill/>
        </p:spPr>
        <p:txBody>
          <a:bodyPr wrap="square" lIns="0" tIns="0" rIns="0" bIns="0" rtlCol="0">
            <a:noAutofit/>
          </a:bodyPr>
          <a:lstStyle/>
          <a:p>
            <a:r>
              <a:rPr lang="ru-RU" sz="3200" dirty="0">
                <a:solidFill>
                  <a:srgbClr val="14CE9F"/>
                </a:solidFill>
                <a:latin typeface="Montserrat SemiBold" panose="00000700000000000000" pitchFamily="2" charset="-18"/>
              </a:rPr>
              <a:t>Навыки</a:t>
            </a:r>
          </a:p>
          <a:p>
            <a:endParaRPr lang="ru-RU" sz="3200" dirty="0">
              <a:solidFill>
                <a:srgbClr val="14CE9F"/>
              </a:solidFill>
              <a:latin typeface="Montserrat SemiBold" panose="00000700000000000000" pitchFamily="2" charset="-18"/>
            </a:endParaRPr>
          </a:p>
          <a:p>
            <a:endParaRPr lang="ru-RU" sz="2000" dirty="0">
              <a:solidFill>
                <a:srgbClr val="14CE9F"/>
              </a:solidFill>
              <a:latin typeface="Montserrat SemiBold" panose="00000700000000000000" pitchFamily="2" charset="-18"/>
            </a:endParaRPr>
          </a:p>
          <a:p>
            <a:r>
              <a:rPr lang="ru-RU" sz="2000" b="1" dirty="0">
                <a:solidFill>
                  <a:srgbClr val="5D5B6F">
                    <a:alpha val="60000"/>
                  </a:srgbClr>
                </a:solidFill>
                <a:highlight>
                  <a:srgbClr val="AFF7E4"/>
                </a:highlight>
                <a:latin typeface="Montserrat Light" panose="00000400000000000000" pitchFamily="2" charset="-18"/>
              </a:rPr>
              <a:t>Мастера трудного диалога </a:t>
            </a:r>
            <a:r>
              <a:rPr lang="ru-RU" sz="2000" dirty="0">
                <a:solidFill>
                  <a:srgbClr val="5D5B6F">
                    <a:alpha val="60000"/>
                  </a:srgbClr>
                </a:solidFill>
                <a:latin typeface="Montserrat Light" panose="00000400000000000000" pitchFamily="2" charset="-18"/>
              </a:rPr>
              <a:t>действительно обладают навыками сообщения деликатной информации. По этой причине они уверены в себе. </a:t>
            </a:r>
            <a:r>
              <a:rPr lang="ru-RU" sz="2000" b="1" dirty="0">
                <a:solidFill>
                  <a:srgbClr val="5D5B6F">
                    <a:alpha val="60000"/>
                  </a:srgbClr>
                </a:solidFill>
                <a:latin typeface="Montserrat Light" panose="00000400000000000000" pitchFamily="2" charset="-18"/>
              </a:rPr>
              <a:t>Они </a:t>
            </a:r>
            <a:r>
              <a:rPr lang="ru-RU" sz="2000" b="1" dirty="0">
                <a:solidFill>
                  <a:srgbClr val="5D5B6F">
                    <a:alpha val="60000"/>
                  </a:srgbClr>
                </a:solidFill>
                <a:highlight>
                  <a:srgbClr val="AFF7E4"/>
                </a:highlight>
                <a:latin typeface="Montserrat Light" panose="00000400000000000000" pitchFamily="2" charset="-18"/>
              </a:rPr>
              <a:t>не совершают глупого </a:t>
            </a:r>
            <a:r>
              <a:rPr lang="ru-RU" sz="2800" b="1" dirty="0">
                <a:solidFill>
                  <a:srgbClr val="5D5B6F">
                    <a:alpha val="60000"/>
                  </a:srgbClr>
                </a:solidFill>
                <a:highlight>
                  <a:srgbClr val="AFF7E4"/>
                </a:highlight>
                <a:latin typeface="Montserrat Light" panose="00000400000000000000" pitchFamily="2" charset="-18"/>
              </a:rPr>
              <a:t>выбора </a:t>
            </a:r>
            <a:r>
              <a:rPr lang="ru-RU" sz="2000" b="1" dirty="0">
                <a:solidFill>
                  <a:srgbClr val="5D5B6F">
                    <a:alpha val="60000"/>
                  </a:srgbClr>
                </a:solidFill>
                <a:highlight>
                  <a:srgbClr val="AFF7E4"/>
                </a:highlight>
                <a:latin typeface="Montserrat Light" panose="00000400000000000000" pitchFamily="2" charset="-18"/>
              </a:rPr>
              <a:t>между </a:t>
            </a:r>
            <a:r>
              <a:rPr lang="ru-RU" sz="2400" b="1" dirty="0">
                <a:solidFill>
                  <a:srgbClr val="5D5B6F">
                    <a:alpha val="60000"/>
                  </a:srgbClr>
                </a:solidFill>
                <a:highlight>
                  <a:srgbClr val="AFF7E4"/>
                </a:highlight>
                <a:latin typeface="Montserrat Light" panose="00000400000000000000" pitchFamily="2" charset="-18"/>
              </a:rPr>
              <a:t>честностью</a:t>
            </a:r>
            <a:r>
              <a:rPr lang="ru-RU" sz="2000" b="1" dirty="0">
                <a:solidFill>
                  <a:srgbClr val="5D5B6F">
                    <a:alpha val="60000"/>
                  </a:srgbClr>
                </a:solidFill>
                <a:highlight>
                  <a:srgbClr val="AFF7E4"/>
                </a:highlight>
                <a:latin typeface="Montserrat Light" panose="00000400000000000000" pitchFamily="2" charset="-18"/>
              </a:rPr>
              <a:t> и </a:t>
            </a:r>
            <a:r>
              <a:rPr lang="ru-RU" sz="2400" b="1" dirty="0">
                <a:solidFill>
                  <a:srgbClr val="5D5B6F">
                    <a:alpha val="60000"/>
                  </a:srgbClr>
                </a:solidFill>
                <a:highlight>
                  <a:srgbClr val="AFF7E4"/>
                </a:highlight>
                <a:latin typeface="Montserrat Light" panose="00000400000000000000" pitchFamily="2" charset="-18"/>
              </a:rPr>
              <a:t>уважительностью</a:t>
            </a:r>
            <a:r>
              <a:rPr lang="ru-RU" sz="2000" b="1" dirty="0">
                <a:solidFill>
                  <a:srgbClr val="5D5B6F">
                    <a:alpha val="60000"/>
                  </a:srgbClr>
                </a:solidFill>
                <a:highlight>
                  <a:srgbClr val="AFF7E4"/>
                </a:highlight>
                <a:latin typeface="Montserrat Light" panose="00000400000000000000" pitchFamily="2" charset="-18"/>
              </a:rPr>
              <a:t>, так как нашли способ обеспечить и то, и другое – вести откровенный и одновременно безопасный диалог. </a:t>
            </a:r>
            <a:r>
              <a:rPr lang="ru-RU" sz="2000" dirty="0">
                <a:solidFill>
                  <a:srgbClr val="5D5B6F">
                    <a:alpha val="60000"/>
                  </a:srgbClr>
                </a:solidFill>
                <a:latin typeface="Montserrat Light" panose="00000400000000000000" pitchFamily="2" charset="-18"/>
              </a:rPr>
              <a:t>Они говорят о том, о чем другие промолчат, и люди благодарны им за честность.</a:t>
            </a:r>
            <a:endParaRPr lang="en-US" sz="2400" dirty="0">
              <a:solidFill>
                <a:srgbClr val="5D5B6F">
                  <a:alpha val="60000"/>
                </a:srgbClr>
              </a:solidFill>
              <a:latin typeface="Montserrat Light" panose="00000400000000000000" pitchFamily="2" charset="-18"/>
            </a:endParaRPr>
          </a:p>
        </p:txBody>
      </p:sp>
      <p:sp>
        <p:nvSpPr>
          <p:cNvPr id="2" name="TextBox 1">
            <a:extLst>
              <a:ext uri="{FF2B5EF4-FFF2-40B4-BE49-F238E27FC236}">
                <a16:creationId xmlns:a16="http://schemas.microsoft.com/office/drawing/2014/main" id="{A6803597-7454-1DEB-EF32-F9FE666212DD}"/>
              </a:ext>
            </a:extLst>
          </p:cNvPr>
          <p:cNvSpPr txBox="1"/>
          <p:nvPr/>
        </p:nvSpPr>
        <p:spPr>
          <a:xfrm>
            <a:off x="5145785" y="269207"/>
            <a:ext cx="6515258" cy="615553"/>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Во время Диалога </a:t>
            </a:r>
            <a:r>
              <a:rPr lang="ru-RU" sz="2000" dirty="0">
                <a:solidFill>
                  <a:srgbClr val="5D5B6F"/>
                </a:solidFill>
                <a:latin typeface="Gabriela" panose="00000500000000000000" pitchFamily="2" charset="0"/>
              </a:rPr>
              <a:t>(мой смысл)</a:t>
            </a:r>
            <a:endParaRPr lang="en-US" sz="4000" dirty="0">
              <a:solidFill>
                <a:srgbClr val="5D5B6F"/>
              </a:solidFill>
              <a:latin typeface="Gabriela" panose="00000500000000000000" pitchFamily="2" charset="0"/>
            </a:endParaRPr>
          </a:p>
        </p:txBody>
      </p:sp>
    </p:spTree>
    <p:extLst>
      <p:ext uri="{BB962C8B-B14F-4D97-AF65-F5344CB8AC3E}">
        <p14:creationId xmlns:p14="http://schemas.microsoft.com/office/powerpoint/2010/main" val="152045970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6" name="Object 5"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7" name="TextBox 16"/>
          <p:cNvSpPr txBox="1"/>
          <p:nvPr/>
        </p:nvSpPr>
        <p:spPr>
          <a:xfrm>
            <a:off x="247528" y="983438"/>
            <a:ext cx="2074566" cy="538726"/>
          </a:xfrm>
          <a:prstGeom prst="rect">
            <a:avLst/>
          </a:prstGeom>
          <a:noFill/>
          <a:ln>
            <a:noFill/>
          </a:ln>
          <a:effectLst/>
        </p:spPr>
        <p:txBody>
          <a:bodyPr wrap="square" lIns="0" tIns="0" rIns="0" bIns="0" rtlCol="0">
            <a:noAutofit/>
          </a:bodyPr>
          <a:lstStyle/>
          <a:p>
            <a:pPr algn="ctr"/>
            <a:r>
              <a:rPr lang="ru-RU" sz="3600" b="1" dirty="0">
                <a:solidFill>
                  <a:srgbClr val="14CE9F"/>
                </a:solidFill>
                <a:latin typeface="Gabriela" panose="00000500000000000000" pitchFamily="2" charset="0"/>
              </a:rPr>
              <a:t>Навыки:</a:t>
            </a:r>
            <a:endParaRPr lang="en-US" sz="3600" b="1" dirty="0">
              <a:solidFill>
                <a:srgbClr val="14CE9F"/>
              </a:solidFill>
              <a:latin typeface="Gabriela" panose="00000500000000000000" pitchFamily="2" charset="0"/>
            </a:endParaRPr>
          </a:p>
        </p:txBody>
      </p:sp>
      <p:cxnSp>
        <p:nvCxnSpPr>
          <p:cNvPr id="20" name="Straight Connector 19"/>
          <p:cNvCxnSpPr/>
          <p:nvPr/>
        </p:nvCxnSpPr>
        <p:spPr>
          <a:xfrm>
            <a:off x="1192567" y="1576207"/>
            <a:ext cx="0" cy="1482788"/>
          </a:xfrm>
          <a:prstGeom prst="line">
            <a:avLst/>
          </a:prstGeom>
          <a:ln>
            <a:solidFill>
              <a:srgbClr val="5D5B6F">
                <a:alpha val="48000"/>
              </a:srgbClr>
            </a:solidFill>
            <a:prstDash val="dash"/>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1313084" y="3079800"/>
            <a:ext cx="376016" cy="376016"/>
          </a:xfrm>
          <a:prstGeom prst="ellipse">
            <a:avLst/>
          </a:prstGeom>
          <a:solidFill>
            <a:srgbClr val="F6F6F9"/>
          </a:solidFill>
          <a:ln w="6350">
            <a:solidFill>
              <a:srgbClr val="14CE9F">
                <a:alpha val="46000"/>
              </a:srgbClr>
            </a:solidFill>
          </a:ln>
          <a:effectLst>
            <a:glow rad="101600">
              <a:srgbClr val="DDF9B8">
                <a:alpha val="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p:cNvSpPr/>
          <p:nvPr/>
        </p:nvSpPr>
        <p:spPr>
          <a:xfrm>
            <a:off x="1412035" y="3164228"/>
            <a:ext cx="178114" cy="178114"/>
          </a:xfrm>
          <a:prstGeom prst="ellipse">
            <a:avLst/>
          </a:prstGeom>
          <a:solidFill>
            <a:srgbClr val="F6F6F9"/>
          </a:solidFill>
          <a:ln w="12700">
            <a:solidFill>
              <a:srgbClr val="14CE9F">
                <a:alpha val="65000"/>
              </a:srgbClr>
            </a:solidFill>
          </a:ln>
          <a:effectLst>
            <a:glow rad="101600">
              <a:srgbClr val="DDF9B8">
                <a:alpha val="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p:cNvSpPr/>
          <p:nvPr/>
        </p:nvSpPr>
        <p:spPr>
          <a:xfrm>
            <a:off x="1434029" y="3186222"/>
            <a:ext cx="134127" cy="134127"/>
          </a:xfrm>
          <a:prstGeom prst="ellipse">
            <a:avLst/>
          </a:prstGeom>
          <a:gradFill flip="none" rotWithShape="1">
            <a:gsLst>
              <a:gs pos="90000">
                <a:srgbClr val="14CE9F"/>
              </a:gs>
              <a:gs pos="1000">
                <a:srgbClr val="DDF9B8"/>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p:cNvSpPr/>
          <p:nvPr/>
        </p:nvSpPr>
        <p:spPr>
          <a:xfrm>
            <a:off x="1252759" y="3004952"/>
            <a:ext cx="496666" cy="496666"/>
          </a:xfrm>
          <a:prstGeom prst="ellipse">
            <a:avLst/>
          </a:prstGeom>
          <a:noFill/>
          <a:ln w="38100">
            <a:solidFill>
              <a:srgbClr val="14CE9F">
                <a:alpha val="12000"/>
              </a:srgbClr>
            </a:solidFill>
          </a:ln>
          <a:effectLst>
            <a:glow rad="101600">
              <a:srgbClr val="DDF9B8">
                <a:alpha val="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4" name="Straight Connector 33"/>
          <p:cNvCxnSpPr/>
          <p:nvPr/>
        </p:nvCxnSpPr>
        <p:spPr>
          <a:xfrm>
            <a:off x="1220203" y="3347823"/>
            <a:ext cx="9445721" cy="0"/>
          </a:xfrm>
          <a:prstGeom prst="line">
            <a:avLst/>
          </a:prstGeom>
          <a:ln>
            <a:solidFill>
              <a:srgbClr val="14CE9F"/>
            </a:solidFill>
          </a:ln>
        </p:spPr>
        <p:style>
          <a:lnRef idx="1">
            <a:schemeClr val="accent1"/>
          </a:lnRef>
          <a:fillRef idx="0">
            <a:schemeClr val="accent1"/>
          </a:fillRef>
          <a:effectRef idx="0">
            <a:schemeClr val="accent1"/>
          </a:effectRef>
          <a:fontRef idx="minor">
            <a:schemeClr val="tx1"/>
          </a:fontRef>
        </p:style>
      </p:cxnSp>
      <p:sp>
        <p:nvSpPr>
          <p:cNvPr id="35" name="Oval 34"/>
          <p:cNvSpPr/>
          <p:nvPr/>
        </p:nvSpPr>
        <p:spPr>
          <a:xfrm>
            <a:off x="3229020" y="3267808"/>
            <a:ext cx="171418" cy="171418"/>
          </a:xfrm>
          <a:prstGeom prst="ellipse">
            <a:avLst/>
          </a:prstGeom>
          <a:solidFill>
            <a:srgbClr val="F6F6F9"/>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Oval 35"/>
          <p:cNvSpPr/>
          <p:nvPr/>
        </p:nvSpPr>
        <p:spPr>
          <a:xfrm>
            <a:off x="5650849" y="3267808"/>
            <a:ext cx="171418" cy="171418"/>
          </a:xfrm>
          <a:prstGeom prst="ellipse">
            <a:avLst/>
          </a:prstGeom>
          <a:solidFill>
            <a:srgbClr val="F6F6F9"/>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p:cNvSpPr/>
          <p:nvPr/>
        </p:nvSpPr>
        <p:spPr>
          <a:xfrm>
            <a:off x="8072678" y="3267808"/>
            <a:ext cx="171418" cy="171418"/>
          </a:xfrm>
          <a:prstGeom prst="ellipse">
            <a:avLst/>
          </a:prstGeom>
          <a:solidFill>
            <a:srgbClr val="F6F6F9"/>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Oval 37"/>
          <p:cNvSpPr/>
          <p:nvPr/>
        </p:nvSpPr>
        <p:spPr>
          <a:xfrm>
            <a:off x="10494506" y="3267808"/>
            <a:ext cx="171418" cy="171418"/>
          </a:xfrm>
          <a:prstGeom prst="ellipse">
            <a:avLst/>
          </a:prstGeom>
          <a:solidFill>
            <a:srgbClr val="F6F6F9"/>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8"/>
          <p:cNvSpPr txBox="1"/>
          <p:nvPr/>
        </p:nvSpPr>
        <p:spPr>
          <a:xfrm rot="16200000">
            <a:off x="470571" y="4030023"/>
            <a:ext cx="880511" cy="259355"/>
          </a:xfrm>
          <a:prstGeom prst="rect">
            <a:avLst/>
          </a:prstGeom>
          <a:noFill/>
          <a:ln>
            <a:noFill/>
          </a:ln>
          <a:effectLst/>
        </p:spPr>
        <p:txBody>
          <a:bodyPr wrap="square" lIns="0" tIns="0" rIns="0" bIns="0" rtlCol="0" anchor="ctr">
            <a:noAutofit/>
          </a:bodyPr>
          <a:lstStyle/>
          <a:p>
            <a:pPr algn="r"/>
            <a:r>
              <a:rPr lang="ru-RU" sz="3200" b="1" dirty="0">
                <a:solidFill>
                  <a:srgbClr val="5D5B6F"/>
                </a:solidFill>
              </a:rPr>
              <a:t>Д</a:t>
            </a:r>
            <a:endParaRPr lang="en-US" sz="3200" b="1" dirty="0">
              <a:solidFill>
                <a:srgbClr val="5D5B6F"/>
              </a:solidFill>
            </a:endParaRPr>
          </a:p>
        </p:txBody>
      </p:sp>
      <p:sp>
        <p:nvSpPr>
          <p:cNvPr id="40" name="TextBox 39"/>
          <p:cNvSpPr txBox="1"/>
          <p:nvPr/>
        </p:nvSpPr>
        <p:spPr>
          <a:xfrm>
            <a:off x="1220204" y="3665588"/>
            <a:ext cx="1720850" cy="499496"/>
          </a:xfrm>
          <a:prstGeom prst="rect">
            <a:avLst/>
          </a:prstGeom>
          <a:noFill/>
        </p:spPr>
        <p:txBody>
          <a:bodyPr wrap="square" lIns="0" tIns="0" rIns="0" bIns="0" rtlCol="0">
            <a:spAutoFit/>
          </a:bodyPr>
          <a:lstStyle/>
          <a:p>
            <a:pPr>
              <a:lnSpc>
                <a:spcPts val="2000"/>
              </a:lnSpc>
            </a:pPr>
            <a:r>
              <a:rPr lang="ru-RU" sz="1600" dirty="0">
                <a:solidFill>
                  <a:srgbClr val="5D5B6F">
                    <a:alpha val="60000"/>
                  </a:srgbClr>
                </a:solidFill>
                <a:latin typeface="Montserrat Light" panose="00000400000000000000" pitchFamily="2" charset="-18"/>
              </a:rPr>
              <a:t>Делитесь Фактами</a:t>
            </a:r>
            <a:endParaRPr lang="en-US" sz="1600" kern="2000" dirty="0">
              <a:solidFill>
                <a:srgbClr val="5D5B6F">
                  <a:alpha val="60000"/>
                </a:srgbClr>
              </a:solidFill>
              <a:latin typeface="Montserrat Light" panose="00000400000000000000" pitchFamily="2" charset="-18"/>
            </a:endParaRPr>
          </a:p>
        </p:txBody>
      </p:sp>
      <p:sp>
        <p:nvSpPr>
          <p:cNvPr id="42" name="TextBox 41"/>
          <p:cNvSpPr txBox="1"/>
          <p:nvPr/>
        </p:nvSpPr>
        <p:spPr>
          <a:xfrm rot="16200000">
            <a:off x="2880342" y="4030023"/>
            <a:ext cx="880511" cy="259355"/>
          </a:xfrm>
          <a:prstGeom prst="rect">
            <a:avLst/>
          </a:prstGeom>
          <a:noFill/>
          <a:ln>
            <a:noFill/>
          </a:ln>
          <a:effectLst/>
        </p:spPr>
        <p:txBody>
          <a:bodyPr wrap="square" lIns="0" tIns="0" rIns="0" bIns="0" rtlCol="0" anchor="ctr">
            <a:noAutofit/>
          </a:bodyPr>
          <a:lstStyle>
            <a:defPPr>
              <a:defRPr lang="pl-PL"/>
            </a:defPPr>
            <a:lvl1pPr algn="r">
              <a:defRPr sz="3200" b="1">
                <a:solidFill>
                  <a:srgbClr val="5D5B6F"/>
                </a:solidFill>
              </a:defRPr>
            </a:lvl1pPr>
          </a:lstStyle>
          <a:p>
            <a:r>
              <a:rPr lang="ru-RU" dirty="0"/>
              <a:t>О</a:t>
            </a:r>
            <a:endParaRPr lang="en-US" dirty="0"/>
          </a:p>
        </p:txBody>
      </p:sp>
      <p:sp>
        <p:nvSpPr>
          <p:cNvPr id="43" name="TextBox 42"/>
          <p:cNvSpPr txBox="1"/>
          <p:nvPr/>
        </p:nvSpPr>
        <p:spPr>
          <a:xfrm>
            <a:off x="3629975" y="3665588"/>
            <a:ext cx="1720850" cy="499496"/>
          </a:xfrm>
          <a:prstGeom prst="rect">
            <a:avLst/>
          </a:prstGeom>
          <a:noFill/>
        </p:spPr>
        <p:txBody>
          <a:bodyPr wrap="square" lIns="0" tIns="0" rIns="0" bIns="0" rtlCol="0">
            <a:spAutoFit/>
          </a:bodyPr>
          <a:lstStyle/>
          <a:p>
            <a:pPr>
              <a:lnSpc>
                <a:spcPts val="2000"/>
              </a:lnSpc>
            </a:pPr>
            <a:r>
              <a:rPr lang="ru-RU" sz="1600" dirty="0">
                <a:solidFill>
                  <a:srgbClr val="5D5B6F">
                    <a:alpha val="60000"/>
                  </a:srgbClr>
                </a:solidFill>
                <a:latin typeface="Montserrat Light" panose="00000400000000000000" pitchFamily="2" charset="-18"/>
              </a:rPr>
              <a:t>Описывайте свою историю</a:t>
            </a:r>
            <a:endParaRPr lang="en-US" sz="1600" kern="2000" dirty="0">
              <a:solidFill>
                <a:srgbClr val="5D5B6F">
                  <a:alpha val="60000"/>
                </a:srgbClr>
              </a:solidFill>
              <a:latin typeface="Montserrat Light" panose="00000400000000000000" pitchFamily="2" charset="-18"/>
            </a:endParaRPr>
          </a:p>
        </p:txBody>
      </p:sp>
      <p:sp>
        <p:nvSpPr>
          <p:cNvPr id="44" name="TextBox 43"/>
          <p:cNvSpPr txBox="1"/>
          <p:nvPr/>
        </p:nvSpPr>
        <p:spPr>
          <a:xfrm rot="16200000">
            <a:off x="5302813" y="4030023"/>
            <a:ext cx="880511" cy="259355"/>
          </a:xfrm>
          <a:prstGeom prst="rect">
            <a:avLst/>
          </a:prstGeom>
          <a:noFill/>
          <a:ln>
            <a:noFill/>
          </a:ln>
          <a:effectLst/>
        </p:spPr>
        <p:txBody>
          <a:bodyPr wrap="square" lIns="0" tIns="0" rIns="0" bIns="0" rtlCol="0" anchor="ctr">
            <a:noAutofit/>
          </a:bodyPr>
          <a:lstStyle>
            <a:defPPr>
              <a:defRPr lang="pl-PL"/>
            </a:defPPr>
            <a:lvl1pPr algn="r">
              <a:defRPr sz="3200" b="1">
                <a:solidFill>
                  <a:srgbClr val="5D5B6F"/>
                </a:solidFill>
              </a:defRPr>
            </a:lvl1pPr>
          </a:lstStyle>
          <a:p>
            <a:r>
              <a:rPr lang="ru-RU" dirty="0"/>
              <a:t>С</a:t>
            </a:r>
            <a:endParaRPr lang="en-US" dirty="0"/>
          </a:p>
        </p:txBody>
      </p:sp>
      <p:sp>
        <p:nvSpPr>
          <p:cNvPr id="45" name="TextBox 44"/>
          <p:cNvSpPr txBox="1"/>
          <p:nvPr/>
        </p:nvSpPr>
        <p:spPr>
          <a:xfrm>
            <a:off x="6052446" y="3665588"/>
            <a:ext cx="1720850" cy="749692"/>
          </a:xfrm>
          <a:prstGeom prst="rect">
            <a:avLst/>
          </a:prstGeom>
          <a:noFill/>
        </p:spPr>
        <p:txBody>
          <a:bodyPr wrap="square" lIns="0" tIns="0" rIns="0" bIns="0" rtlCol="0">
            <a:spAutoFit/>
          </a:bodyPr>
          <a:lstStyle/>
          <a:p>
            <a:pPr>
              <a:lnSpc>
                <a:spcPts val="2000"/>
              </a:lnSpc>
            </a:pPr>
            <a:r>
              <a:rPr lang="ru-RU" sz="1600" dirty="0">
                <a:solidFill>
                  <a:srgbClr val="5D5B6F">
                    <a:alpha val="60000"/>
                  </a:srgbClr>
                </a:solidFill>
                <a:latin typeface="Montserrat Light" panose="00000400000000000000" pitchFamily="2" charset="-18"/>
              </a:rPr>
              <a:t>Спрашивайте собеседника о его видении</a:t>
            </a:r>
            <a:endParaRPr lang="en-US" sz="1600" kern="2000" dirty="0">
              <a:solidFill>
                <a:srgbClr val="5D5B6F">
                  <a:alpha val="60000"/>
                </a:srgbClr>
              </a:solidFill>
              <a:latin typeface="Montserrat Light" panose="00000400000000000000" pitchFamily="2" charset="-18"/>
            </a:endParaRPr>
          </a:p>
        </p:txBody>
      </p:sp>
      <p:sp>
        <p:nvSpPr>
          <p:cNvPr id="47" name="TextBox 46"/>
          <p:cNvSpPr txBox="1"/>
          <p:nvPr/>
        </p:nvSpPr>
        <p:spPr>
          <a:xfrm rot="16200000">
            <a:off x="7725284" y="4030023"/>
            <a:ext cx="880511" cy="259355"/>
          </a:xfrm>
          <a:prstGeom prst="rect">
            <a:avLst/>
          </a:prstGeom>
          <a:noFill/>
          <a:ln>
            <a:noFill/>
          </a:ln>
          <a:effectLst/>
        </p:spPr>
        <p:txBody>
          <a:bodyPr wrap="square" lIns="0" tIns="0" rIns="0" bIns="0" rtlCol="0" anchor="ctr">
            <a:noAutofit/>
          </a:bodyPr>
          <a:lstStyle>
            <a:defPPr>
              <a:defRPr lang="pl-PL"/>
            </a:defPPr>
            <a:lvl1pPr algn="r">
              <a:defRPr sz="3200" b="1">
                <a:solidFill>
                  <a:srgbClr val="5D5B6F"/>
                </a:solidFill>
              </a:defRPr>
            </a:lvl1pPr>
          </a:lstStyle>
          <a:p>
            <a:r>
              <a:rPr lang="ru-RU" dirty="0"/>
              <a:t>Т</a:t>
            </a:r>
            <a:endParaRPr lang="en-US" dirty="0"/>
          </a:p>
        </p:txBody>
      </p:sp>
      <p:sp>
        <p:nvSpPr>
          <p:cNvPr id="48" name="TextBox 47"/>
          <p:cNvSpPr txBox="1"/>
          <p:nvPr/>
        </p:nvSpPr>
        <p:spPr>
          <a:xfrm>
            <a:off x="8474917" y="3665588"/>
            <a:ext cx="1720850" cy="749692"/>
          </a:xfrm>
          <a:prstGeom prst="rect">
            <a:avLst/>
          </a:prstGeom>
          <a:noFill/>
        </p:spPr>
        <p:txBody>
          <a:bodyPr wrap="square" lIns="0" tIns="0" rIns="0" bIns="0" rtlCol="0">
            <a:spAutoFit/>
          </a:bodyPr>
          <a:lstStyle/>
          <a:p>
            <a:pPr>
              <a:lnSpc>
                <a:spcPts val="2000"/>
              </a:lnSpc>
            </a:pPr>
            <a:r>
              <a:rPr lang="ru-RU" sz="1600" dirty="0">
                <a:solidFill>
                  <a:srgbClr val="5D5B6F">
                    <a:alpha val="60000"/>
                  </a:srgbClr>
                </a:solidFill>
                <a:latin typeface="Montserrat Light" panose="00000400000000000000" pitchFamily="2" charset="-18"/>
              </a:rPr>
              <a:t>Тактично избегайте категоричности</a:t>
            </a:r>
            <a:endParaRPr lang="en-US" sz="1600" kern="2000" dirty="0">
              <a:solidFill>
                <a:srgbClr val="5D5B6F">
                  <a:alpha val="60000"/>
                </a:srgbClr>
              </a:solidFill>
              <a:latin typeface="Montserrat Light" panose="00000400000000000000" pitchFamily="2" charset="-18"/>
            </a:endParaRPr>
          </a:p>
        </p:txBody>
      </p:sp>
      <p:sp>
        <p:nvSpPr>
          <p:cNvPr id="49" name="TextBox 48"/>
          <p:cNvSpPr txBox="1"/>
          <p:nvPr/>
        </p:nvSpPr>
        <p:spPr>
          <a:xfrm rot="16200000">
            <a:off x="9960876" y="3976166"/>
            <a:ext cx="880511" cy="259355"/>
          </a:xfrm>
          <a:prstGeom prst="rect">
            <a:avLst/>
          </a:prstGeom>
          <a:noFill/>
          <a:ln>
            <a:noFill/>
          </a:ln>
          <a:effectLst/>
        </p:spPr>
        <p:txBody>
          <a:bodyPr wrap="square" lIns="0" tIns="0" rIns="0" bIns="0" rtlCol="0" anchor="ctr">
            <a:noAutofit/>
          </a:bodyPr>
          <a:lstStyle>
            <a:defPPr>
              <a:defRPr lang="pl-PL"/>
            </a:defPPr>
            <a:lvl1pPr algn="r">
              <a:defRPr sz="3200" b="1">
                <a:solidFill>
                  <a:srgbClr val="5D5B6F"/>
                </a:solidFill>
              </a:defRPr>
            </a:lvl1pPr>
          </a:lstStyle>
          <a:p>
            <a:r>
              <a:rPr lang="ru-RU" dirty="0"/>
              <a:t>У/П</a:t>
            </a:r>
            <a:endParaRPr lang="en-US" dirty="0"/>
          </a:p>
        </p:txBody>
      </p:sp>
      <p:cxnSp>
        <p:nvCxnSpPr>
          <p:cNvPr id="51" name="Straight Connector 50"/>
          <p:cNvCxnSpPr/>
          <p:nvPr/>
        </p:nvCxnSpPr>
        <p:spPr>
          <a:xfrm>
            <a:off x="10665924" y="3342342"/>
            <a:ext cx="1060354" cy="0"/>
          </a:xfrm>
          <a:prstGeom prst="line">
            <a:avLst/>
          </a:prstGeom>
          <a:ln>
            <a:solidFill>
              <a:srgbClr val="5D5B6F">
                <a:alpha val="27059"/>
              </a:srgbClr>
            </a:solidFill>
          </a:ln>
        </p:spPr>
        <p:style>
          <a:lnRef idx="1">
            <a:schemeClr val="accent1"/>
          </a:lnRef>
          <a:fillRef idx="0">
            <a:schemeClr val="accent1"/>
          </a:fillRef>
          <a:effectRef idx="0">
            <a:schemeClr val="accent1"/>
          </a:effectRef>
          <a:fontRef idx="minor">
            <a:schemeClr val="tx1"/>
          </a:fontRef>
        </p:style>
      </p:cxnSp>
      <p:pic>
        <p:nvPicPr>
          <p:cNvPr id="46" name="Picture 4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32976" y="2343346"/>
            <a:ext cx="902271" cy="546567"/>
          </a:xfrm>
          <a:prstGeom prst="rect">
            <a:avLst/>
          </a:prstGeom>
        </p:spPr>
      </p:pic>
      <p:pic>
        <p:nvPicPr>
          <p:cNvPr id="56" name="Picture 55"/>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233177" y="2317601"/>
            <a:ext cx="385844" cy="598056"/>
          </a:xfrm>
          <a:prstGeom prst="rect">
            <a:avLst/>
          </a:prstGeom>
        </p:spPr>
      </p:pic>
      <p:pic>
        <p:nvPicPr>
          <p:cNvPr id="57" name="Picture 56"/>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619448" y="2373303"/>
            <a:ext cx="586845" cy="486652"/>
          </a:xfrm>
          <a:prstGeom prst="rect">
            <a:avLst/>
          </a:prstGeom>
        </p:spPr>
      </p:pic>
      <p:pic>
        <p:nvPicPr>
          <p:cNvPr id="58" name="Picture 57"/>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002940" y="2342291"/>
            <a:ext cx="515277" cy="548676"/>
          </a:xfrm>
          <a:prstGeom prst="rect">
            <a:avLst/>
          </a:prstGeom>
        </p:spPr>
      </p:pic>
      <p:sp>
        <p:nvSpPr>
          <p:cNvPr id="2" name="TextBox 1">
            <a:extLst>
              <a:ext uri="{FF2B5EF4-FFF2-40B4-BE49-F238E27FC236}">
                <a16:creationId xmlns:a16="http://schemas.microsoft.com/office/drawing/2014/main" id="{87100F65-DA1D-1A7A-F21D-3F234DCC08F7}"/>
              </a:ext>
            </a:extLst>
          </p:cNvPr>
          <p:cNvSpPr txBox="1"/>
          <p:nvPr/>
        </p:nvSpPr>
        <p:spPr>
          <a:xfrm>
            <a:off x="6016464" y="0"/>
            <a:ext cx="6096000" cy="605294"/>
          </a:xfrm>
          <a:prstGeom prst="rect">
            <a:avLst/>
          </a:prstGeom>
          <a:noFill/>
        </p:spPr>
        <p:txBody>
          <a:bodyPr wrap="square">
            <a:spAutoFit/>
          </a:bodyPr>
          <a:lstStyle/>
          <a:p>
            <a:pPr algn="r">
              <a:lnSpc>
                <a:spcPts val="2000"/>
              </a:lnSpc>
            </a:pPr>
            <a:r>
              <a:rPr lang="ru-RU" sz="1800" dirty="0">
                <a:solidFill>
                  <a:schemeClr val="bg2">
                    <a:lumMod val="90000"/>
                  </a:schemeClr>
                </a:solidFill>
                <a:latin typeface="Montserrat SemiBold" panose="00000700000000000000" pitchFamily="2" charset="-18"/>
              </a:rPr>
              <a:t>Во время Диалога (мой смысл)</a:t>
            </a:r>
          </a:p>
          <a:p>
            <a:pPr algn="r">
              <a:lnSpc>
                <a:spcPts val="2000"/>
              </a:lnSpc>
            </a:pPr>
            <a:r>
              <a:rPr lang="ru-RU" sz="1800" dirty="0">
                <a:solidFill>
                  <a:schemeClr val="bg2">
                    <a:lumMod val="90000"/>
                  </a:schemeClr>
                </a:solidFill>
                <a:latin typeface="Montserrat SemiBold" panose="00000700000000000000" pitchFamily="2" charset="-18"/>
              </a:rPr>
              <a:t>1. Навыки: ДОСТУП</a:t>
            </a:r>
            <a:endParaRPr lang="en-US" sz="1800" dirty="0">
              <a:solidFill>
                <a:schemeClr val="bg2">
                  <a:lumMod val="90000"/>
                </a:schemeClr>
              </a:solidFill>
              <a:latin typeface="Montserrat Light" panose="00000400000000000000" pitchFamily="2" charset="-18"/>
            </a:endParaRPr>
          </a:p>
        </p:txBody>
      </p:sp>
      <p:sp>
        <p:nvSpPr>
          <p:cNvPr id="4" name="TextBox 3">
            <a:extLst>
              <a:ext uri="{FF2B5EF4-FFF2-40B4-BE49-F238E27FC236}">
                <a16:creationId xmlns:a16="http://schemas.microsoft.com/office/drawing/2014/main" id="{B0723198-9EFF-D2C9-6802-7330038325AF}"/>
              </a:ext>
            </a:extLst>
          </p:cNvPr>
          <p:cNvSpPr txBox="1"/>
          <p:nvPr/>
        </p:nvSpPr>
        <p:spPr>
          <a:xfrm>
            <a:off x="2437439" y="1080367"/>
            <a:ext cx="9200823" cy="512961"/>
          </a:xfrm>
          <a:prstGeom prst="rect">
            <a:avLst/>
          </a:prstGeom>
          <a:noFill/>
        </p:spPr>
        <p:txBody>
          <a:bodyPr wrap="square" lIns="0" tIns="0" rIns="0" bIns="0" rtlCol="0">
            <a:spAutoFit/>
          </a:bodyPr>
          <a:lstStyle>
            <a:defPPr>
              <a:defRPr lang="pl-PL"/>
            </a:defPPr>
            <a:lvl1pPr>
              <a:lnSpc>
                <a:spcPts val="2000"/>
              </a:lnSpc>
              <a:defRPr sz="1100">
                <a:solidFill>
                  <a:srgbClr val="5D5B6F">
                    <a:alpha val="60000"/>
                  </a:srgbClr>
                </a:solidFill>
                <a:latin typeface="Montserrat Light" panose="00000400000000000000" pitchFamily="2" charset="-18"/>
              </a:defRPr>
            </a:lvl1pPr>
          </a:lstStyle>
          <a:p>
            <a:r>
              <a:rPr lang="ru-RU" sz="1600" dirty="0"/>
              <a:t>П</a:t>
            </a:r>
            <a:r>
              <a:rPr lang="en-US" sz="1600" dirty="0" err="1"/>
              <a:t>ять</a:t>
            </a:r>
            <a:r>
              <a:rPr lang="en-US" sz="1600" dirty="0"/>
              <a:t> </a:t>
            </a:r>
            <a:r>
              <a:rPr lang="en-US" sz="1600" dirty="0" err="1"/>
              <a:t>навыков</a:t>
            </a:r>
            <a:r>
              <a:rPr lang="en-US" sz="1600" dirty="0"/>
              <a:t>, </a:t>
            </a:r>
            <a:r>
              <a:rPr lang="en-US" sz="1600" dirty="0" err="1"/>
              <a:t>пять</a:t>
            </a:r>
            <a:r>
              <a:rPr lang="en-US" sz="1600" dirty="0"/>
              <a:t> </a:t>
            </a:r>
            <a:r>
              <a:rPr lang="en-US" sz="1600" dirty="0" err="1"/>
              <a:t>инструментов</a:t>
            </a:r>
            <a:r>
              <a:rPr lang="en-US" sz="1600" dirty="0"/>
              <a:t>, </a:t>
            </a:r>
            <a:r>
              <a:rPr lang="en-US" sz="1600" dirty="0" err="1"/>
              <a:t>которые</a:t>
            </a:r>
            <a:r>
              <a:rPr lang="en-US" sz="1600" dirty="0"/>
              <a:t> </a:t>
            </a:r>
            <a:r>
              <a:rPr lang="en-US" sz="1600" dirty="0" err="1"/>
              <a:t>помогут</a:t>
            </a:r>
            <a:r>
              <a:rPr lang="en-US" sz="1600" dirty="0"/>
              <a:t> </a:t>
            </a:r>
            <a:r>
              <a:rPr lang="en-US" sz="1600" dirty="0" err="1"/>
              <a:t>вам</a:t>
            </a:r>
            <a:r>
              <a:rPr lang="en-US" sz="1600" dirty="0"/>
              <a:t> </a:t>
            </a:r>
            <a:r>
              <a:rPr lang="en-US" sz="1600" dirty="0" err="1"/>
              <a:t>говорить</a:t>
            </a:r>
            <a:r>
              <a:rPr lang="en-US" sz="1600" dirty="0"/>
              <a:t> </a:t>
            </a:r>
            <a:r>
              <a:rPr lang="en-US" sz="1600" dirty="0" err="1"/>
              <a:t>на</a:t>
            </a:r>
            <a:r>
              <a:rPr lang="en-US" sz="1600" dirty="0"/>
              <a:t> </a:t>
            </a:r>
            <a:r>
              <a:rPr lang="en-US" sz="1600" dirty="0" err="1"/>
              <a:t>самые</a:t>
            </a:r>
            <a:r>
              <a:rPr lang="en-US" sz="1600" dirty="0"/>
              <a:t> </a:t>
            </a:r>
            <a:r>
              <a:rPr lang="en-US" sz="1600" dirty="0" err="1"/>
              <a:t>чувствительные</a:t>
            </a:r>
            <a:r>
              <a:rPr lang="en-US" sz="1600" dirty="0"/>
              <a:t> </a:t>
            </a:r>
            <a:r>
              <a:rPr lang="en-US" sz="1600" dirty="0" err="1"/>
              <a:t>темы</a:t>
            </a:r>
            <a:r>
              <a:rPr lang="en-US" sz="1600" dirty="0"/>
              <a:t>. </a:t>
            </a:r>
            <a:r>
              <a:rPr lang="en-US" sz="1600" dirty="0" err="1"/>
              <a:t>Их</a:t>
            </a:r>
            <a:r>
              <a:rPr lang="en-US" sz="1600" dirty="0"/>
              <a:t> </a:t>
            </a:r>
            <a:r>
              <a:rPr lang="en-US" sz="1600" dirty="0" err="1"/>
              <a:t>легко</a:t>
            </a:r>
            <a:r>
              <a:rPr lang="en-US" sz="1600" dirty="0"/>
              <a:t> </a:t>
            </a:r>
            <a:r>
              <a:rPr lang="en-US" sz="1600" dirty="0" err="1"/>
              <a:t>запомнить</a:t>
            </a:r>
            <a:r>
              <a:rPr lang="en-US" sz="1600" dirty="0"/>
              <a:t> с </a:t>
            </a:r>
            <a:r>
              <a:rPr lang="en-US" sz="1600" dirty="0" err="1"/>
              <a:t>помощью</a:t>
            </a:r>
            <a:r>
              <a:rPr lang="en-US" sz="1600" dirty="0"/>
              <a:t> </a:t>
            </a:r>
            <a:r>
              <a:rPr lang="en-US" sz="1600" dirty="0" err="1"/>
              <a:t>аббревиатуры</a:t>
            </a:r>
            <a:r>
              <a:rPr lang="en-US" sz="1600" dirty="0"/>
              <a:t> </a:t>
            </a:r>
            <a:r>
              <a:rPr lang="en-US" sz="2000" b="1" dirty="0"/>
              <a:t>ДОСТУП</a:t>
            </a:r>
            <a:endParaRPr lang="en-US" sz="1600" b="1" dirty="0"/>
          </a:p>
        </p:txBody>
      </p:sp>
      <p:sp>
        <p:nvSpPr>
          <p:cNvPr id="5" name="TextBox 4">
            <a:extLst>
              <a:ext uri="{FF2B5EF4-FFF2-40B4-BE49-F238E27FC236}">
                <a16:creationId xmlns:a16="http://schemas.microsoft.com/office/drawing/2014/main" id="{987188B1-E104-CEC1-83BB-EE4C3F2D694F}"/>
              </a:ext>
            </a:extLst>
          </p:cNvPr>
          <p:cNvSpPr txBox="1"/>
          <p:nvPr/>
        </p:nvSpPr>
        <p:spPr>
          <a:xfrm>
            <a:off x="10665924" y="3658000"/>
            <a:ext cx="1506080" cy="752835"/>
          </a:xfrm>
          <a:prstGeom prst="rect">
            <a:avLst/>
          </a:prstGeom>
          <a:noFill/>
        </p:spPr>
        <p:txBody>
          <a:bodyPr wrap="square" lIns="0" tIns="0" rIns="0" bIns="0" rtlCol="0">
            <a:spAutoFit/>
          </a:bodyPr>
          <a:lstStyle/>
          <a:p>
            <a:pPr>
              <a:lnSpc>
                <a:spcPts val="2000"/>
              </a:lnSpc>
            </a:pPr>
            <a:r>
              <a:rPr lang="ru-RU" sz="1600" dirty="0">
                <a:solidFill>
                  <a:srgbClr val="5D5B6F">
                    <a:alpha val="60000"/>
                  </a:srgbClr>
                </a:solidFill>
                <a:latin typeface="Montserrat Light" panose="00000400000000000000" pitchFamily="2" charset="-18"/>
              </a:rPr>
              <a:t>Убеждайте/</a:t>
            </a:r>
          </a:p>
          <a:p>
            <a:pPr>
              <a:lnSpc>
                <a:spcPts val="2000"/>
              </a:lnSpc>
            </a:pPr>
            <a:r>
              <a:rPr lang="ru-RU" sz="1600" kern="2000" dirty="0">
                <a:solidFill>
                  <a:srgbClr val="5D5B6F">
                    <a:alpha val="60000"/>
                  </a:srgbClr>
                </a:solidFill>
                <a:latin typeface="Montserrat Light" panose="00000400000000000000" pitchFamily="2" charset="-18"/>
              </a:rPr>
              <a:t>Приглашайте </a:t>
            </a:r>
            <a:r>
              <a:rPr lang="ru-RU" sz="1500" kern="2000" dirty="0">
                <a:solidFill>
                  <a:srgbClr val="5D5B6F">
                    <a:alpha val="60000"/>
                  </a:srgbClr>
                </a:solidFill>
                <a:latin typeface="Montserrat Light" panose="00000400000000000000" pitchFamily="2" charset="-18"/>
              </a:rPr>
              <a:t>высказываться</a:t>
            </a:r>
            <a:endParaRPr lang="en-US" sz="1500" kern="2000" dirty="0">
              <a:solidFill>
                <a:srgbClr val="5D5B6F">
                  <a:alpha val="60000"/>
                </a:srgbClr>
              </a:solidFill>
              <a:latin typeface="Montserrat Light" panose="00000400000000000000" pitchFamily="2" charset="-18"/>
            </a:endParaRPr>
          </a:p>
        </p:txBody>
      </p:sp>
      <p:sp>
        <p:nvSpPr>
          <p:cNvPr id="7" name="Left Brace 6">
            <a:extLst>
              <a:ext uri="{FF2B5EF4-FFF2-40B4-BE49-F238E27FC236}">
                <a16:creationId xmlns:a16="http://schemas.microsoft.com/office/drawing/2014/main" id="{5ED0ABCB-A3E9-1A0F-3576-F130CE1B0724}"/>
              </a:ext>
            </a:extLst>
          </p:cNvPr>
          <p:cNvSpPr/>
          <p:nvPr/>
        </p:nvSpPr>
        <p:spPr>
          <a:xfrm rot="16200000">
            <a:off x="3987867" y="2084874"/>
            <a:ext cx="499497" cy="6090097"/>
          </a:xfrm>
          <a:prstGeom prst="leftBrace">
            <a:avLst/>
          </a:prstGeom>
          <a:ln w="22225">
            <a:solidFill>
              <a:srgbClr val="14CE9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Left Brace 8">
            <a:extLst>
              <a:ext uri="{FF2B5EF4-FFF2-40B4-BE49-F238E27FC236}">
                <a16:creationId xmlns:a16="http://schemas.microsoft.com/office/drawing/2014/main" id="{FD9DAABD-0C15-186C-3BDD-04E94369BE1A}"/>
              </a:ext>
            </a:extLst>
          </p:cNvPr>
          <p:cNvSpPr/>
          <p:nvPr/>
        </p:nvSpPr>
        <p:spPr>
          <a:xfrm rot="16200000">
            <a:off x="9547227" y="3554462"/>
            <a:ext cx="546025" cy="3197448"/>
          </a:xfrm>
          <a:prstGeom prst="leftBrace">
            <a:avLst/>
          </a:prstGeom>
          <a:ln w="22225">
            <a:solidFill>
              <a:srgbClr val="14CE9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a:extLst>
              <a:ext uri="{FF2B5EF4-FFF2-40B4-BE49-F238E27FC236}">
                <a16:creationId xmlns:a16="http://schemas.microsoft.com/office/drawing/2014/main" id="{B2CB706E-6ADE-653F-FB23-2B9DC7A2ACCA}"/>
              </a:ext>
            </a:extLst>
          </p:cNvPr>
          <p:cNvSpPr txBox="1"/>
          <p:nvPr/>
        </p:nvSpPr>
        <p:spPr>
          <a:xfrm>
            <a:off x="2376214" y="5659888"/>
            <a:ext cx="3676232" cy="682379"/>
          </a:xfrm>
          <a:prstGeom prst="rect">
            <a:avLst/>
          </a:prstGeom>
          <a:noFill/>
          <a:ln>
            <a:noFill/>
          </a:ln>
          <a:effectLst/>
        </p:spPr>
        <p:txBody>
          <a:bodyPr wrap="square" lIns="0" tIns="0" rIns="0" bIns="0" rtlCol="0" anchor="b">
            <a:noAutofit/>
          </a:bodyPr>
          <a:lstStyle/>
          <a:p>
            <a:pPr algn="ctr"/>
            <a:r>
              <a:rPr lang="ru-RU" sz="4800" dirty="0">
                <a:solidFill>
                  <a:srgbClr val="14CE9F"/>
                </a:solidFill>
                <a:latin typeface="Gabriela" panose="00000500000000000000" pitchFamily="2" charset="0"/>
              </a:rPr>
              <a:t>Что делать?</a:t>
            </a:r>
            <a:endParaRPr lang="en-US" sz="4800" dirty="0">
              <a:solidFill>
                <a:srgbClr val="14CE9F"/>
              </a:solidFill>
              <a:latin typeface="Gabriela" panose="00000500000000000000" pitchFamily="2" charset="0"/>
            </a:endParaRPr>
          </a:p>
        </p:txBody>
      </p:sp>
      <p:sp>
        <p:nvSpPr>
          <p:cNvPr id="11" name="TextBox 10">
            <a:extLst>
              <a:ext uri="{FF2B5EF4-FFF2-40B4-BE49-F238E27FC236}">
                <a16:creationId xmlns:a16="http://schemas.microsoft.com/office/drawing/2014/main" id="{A6ACEB9F-EFA8-17E4-06F2-A5A0F1F91CBF}"/>
              </a:ext>
            </a:extLst>
          </p:cNvPr>
          <p:cNvSpPr txBox="1"/>
          <p:nvPr/>
        </p:nvSpPr>
        <p:spPr>
          <a:xfrm>
            <a:off x="8094236" y="5659888"/>
            <a:ext cx="3792964" cy="682379"/>
          </a:xfrm>
          <a:prstGeom prst="rect">
            <a:avLst/>
          </a:prstGeom>
          <a:noFill/>
          <a:ln>
            <a:noFill/>
          </a:ln>
          <a:effectLst/>
        </p:spPr>
        <p:txBody>
          <a:bodyPr wrap="square" lIns="0" tIns="0" rIns="0" bIns="0" rtlCol="0" anchor="b">
            <a:noAutofit/>
          </a:bodyPr>
          <a:lstStyle/>
          <a:p>
            <a:pPr algn="ctr"/>
            <a:r>
              <a:rPr lang="ru-RU" sz="4800" dirty="0">
                <a:solidFill>
                  <a:srgbClr val="14CE9F"/>
                </a:solidFill>
                <a:latin typeface="Gabriela" panose="00000500000000000000" pitchFamily="2" charset="0"/>
              </a:rPr>
              <a:t>Как делать?</a:t>
            </a:r>
            <a:endParaRPr lang="en-US" sz="4800" dirty="0">
              <a:solidFill>
                <a:srgbClr val="14CE9F"/>
              </a:solidFill>
              <a:latin typeface="Gabriela" panose="00000500000000000000" pitchFamily="2" charset="0"/>
            </a:endParaRPr>
          </a:p>
        </p:txBody>
      </p:sp>
    </p:spTree>
    <p:extLst>
      <p:ext uri="{BB962C8B-B14F-4D97-AF65-F5344CB8AC3E}">
        <p14:creationId xmlns:p14="http://schemas.microsoft.com/office/powerpoint/2010/main" val="4103522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50" fill="hold"/>
                                            <p:tgtEl>
                                              <p:spTgt spid="8"/>
                                            </p:tgtEl>
                                            <p:attrNameLst>
                                              <p:attrName>ppt_w</p:attrName>
                                            </p:attrNameLst>
                                          </p:cBhvr>
                                          <p:tavLst>
                                            <p:tav tm="0">
                                              <p:val>
                                                <p:fltVal val="0"/>
                                              </p:val>
                                            </p:tav>
                                            <p:tav tm="100000">
                                              <p:val>
                                                <p:strVal val="#ppt_w"/>
                                              </p:val>
                                            </p:tav>
                                          </p:tavLst>
                                        </p:anim>
                                        <p:anim calcmode="lin" valueType="num">
                                          <p:cBhvr>
                                            <p:cTn id="8" dur="250" fill="hold"/>
                                            <p:tgtEl>
                                              <p:spTgt spid="8"/>
                                            </p:tgtEl>
                                            <p:attrNameLst>
                                              <p:attrName>ppt_h</p:attrName>
                                            </p:attrNameLst>
                                          </p:cBhvr>
                                          <p:tavLst>
                                            <p:tav tm="0">
                                              <p:val>
                                                <p:fltVal val="0"/>
                                              </p:val>
                                            </p:tav>
                                            <p:tav tm="100000">
                                              <p:val>
                                                <p:strVal val="#ppt_h"/>
                                              </p:val>
                                            </p:tav>
                                          </p:tavLst>
                                        </p:anim>
                                        <p:animEffect transition="in" filter="fade">
                                          <p:cBhvr>
                                            <p:cTn id="9" dur="25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500" fill="hold"/>
                                            <p:tgtEl>
                                              <p:spTgt spid="23"/>
                                            </p:tgtEl>
                                            <p:attrNameLst>
                                              <p:attrName>ppt_w</p:attrName>
                                            </p:attrNameLst>
                                          </p:cBhvr>
                                          <p:tavLst>
                                            <p:tav tm="0">
                                              <p:val>
                                                <p:fltVal val="0"/>
                                              </p:val>
                                            </p:tav>
                                            <p:tav tm="100000">
                                              <p:val>
                                                <p:strVal val="#ppt_w"/>
                                              </p:val>
                                            </p:tav>
                                          </p:tavLst>
                                        </p:anim>
                                        <p:anim calcmode="lin" valueType="num">
                                          <p:cBhvr>
                                            <p:cTn id="13" dur="500" fill="hold"/>
                                            <p:tgtEl>
                                              <p:spTgt spid="23"/>
                                            </p:tgtEl>
                                            <p:attrNameLst>
                                              <p:attrName>ppt_h</p:attrName>
                                            </p:attrNameLst>
                                          </p:cBhvr>
                                          <p:tavLst>
                                            <p:tav tm="0">
                                              <p:val>
                                                <p:fltVal val="0"/>
                                              </p:val>
                                            </p:tav>
                                            <p:tav tm="100000">
                                              <p:val>
                                                <p:strVal val="#ppt_h"/>
                                              </p:val>
                                            </p:tav>
                                          </p:tavLst>
                                        </p:anim>
                                        <p:animEffect transition="in" filter="fade">
                                          <p:cBhvr>
                                            <p:cTn id="14" dur="500"/>
                                            <p:tgtEl>
                                              <p:spTgt spid="2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p:cTn id="17" dur="750" fill="hold"/>
                                            <p:tgtEl>
                                              <p:spTgt spid="24"/>
                                            </p:tgtEl>
                                            <p:attrNameLst>
                                              <p:attrName>ppt_w</p:attrName>
                                            </p:attrNameLst>
                                          </p:cBhvr>
                                          <p:tavLst>
                                            <p:tav tm="0">
                                              <p:val>
                                                <p:fltVal val="0"/>
                                              </p:val>
                                            </p:tav>
                                            <p:tav tm="100000">
                                              <p:val>
                                                <p:strVal val="#ppt_w"/>
                                              </p:val>
                                            </p:tav>
                                          </p:tavLst>
                                        </p:anim>
                                        <p:anim calcmode="lin" valueType="num">
                                          <p:cBhvr>
                                            <p:cTn id="18" dur="750" fill="hold"/>
                                            <p:tgtEl>
                                              <p:spTgt spid="24"/>
                                            </p:tgtEl>
                                            <p:attrNameLst>
                                              <p:attrName>ppt_h</p:attrName>
                                            </p:attrNameLst>
                                          </p:cBhvr>
                                          <p:tavLst>
                                            <p:tav tm="0">
                                              <p:val>
                                                <p:fltVal val="0"/>
                                              </p:val>
                                            </p:tav>
                                            <p:tav tm="100000">
                                              <p:val>
                                                <p:strVal val="#ppt_h"/>
                                              </p:val>
                                            </p:tav>
                                          </p:tavLst>
                                        </p:anim>
                                        <p:animEffect transition="in" filter="fade">
                                          <p:cBhvr>
                                            <p:cTn id="19" dur="750"/>
                                            <p:tgtEl>
                                              <p:spTgt spid="24"/>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2"/>
                                            </p:tgtEl>
                                            <p:attrNameLst>
                                              <p:attrName>style.visibility</p:attrName>
                                            </p:attrNameLst>
                                          </p:cBhvr>
                                          <p:to>
                                            <p:strVal val="visible"/>
                                          </p:to>
                                        </p:set>
                                        <p:anim calcmode="lin" valueType="num">
                                          <p:cBhvr>
                                            <p:cTn id="22" dur="700" fill="hold"/>
                                            <p:tgtEl>
                                              <p:spTgt spid="32"/>
                                            </p:tgtEl>
                                            <p:attrNameLst>
                                              <p:attrName>ppt_w</p:attrName>
                                            </p:attrNameLst>
                                          </p:cBhvr>
                                          <p:tavLst>
                                            <p:tav tm="0">
                                              <p:val>
                                                <p:fltVal val="0"/>
                                              </p:val>
                                            </p:tav>
                                            <p:tav tm="100000">
                                              <p:val>
                                                <p:strVal val="#ppt_w"/>
                                              </p:val>
                                            </p:tav>
                                          </p:tavLst>
                                        </p:anim>
                                        <p:anim calcmode="lin" valueType="num">
                                          <p:cBhvr>
                                            <p:cTn id="23" dur="700" fill="hold"/>
                                            <p:tgtEl>
                                              <p:spTgt spid="32"/>
                                            </p:tgtEl>
                                            <p:attrNameLst>
                                              <p:attrName>ppt_h</p:attrName>
                                            </p:attrNameLst>
                                          </p:cBhvr>
                                          <p:tavLst>
                                            <p:tav tm="0">
                                              <p:val>
                                                <p:fltVal val="0"/>
                                              </p:val>
                                            </p:tav>
                                            <p:tav tm="100000">
                                              <p:val>
                                                <p:strVal val="#ppt_h"/>
                                              </p:val>
                                            </p:tav>
                                          </p:tavLst>
                                        </p:anim>
                                        <p:animEffect transition="in" filter="fade">
                                          <p:cBhvr>
                                            <p:cTn id="24" dur="700"/>
                                            <p:tgtEl>
                                              <p:spTgt spid="32"/>
                                            </p:tgtEl>
                                          </p:cBhvr>
                                        </p:animEffect>
                                      </p:childTnLst>
                                    </p:cTn>
                                  </p:par>
                                  <p:par>
                                    <p:cTn id="25" presetID="22" presetClass="entr" presetSubtype="4" fill="hold" nodeType="withEffect">
                                      <p:stCondLst>
                                        <p:cond delay="300"/>
                                      </p:stCondLst>
                                      <p:childTnLst>
                                        <p:set>
                                          <p:cBhvr>
                                            <p:cTn id="26" dur="1" fill="hold">
                                              <p:stCondLst>
                                                <p:cond delay="0"/>
                                              </p:stCondLst>
                                            </p:cTn>
                                            <p:tgtEl>
                                              <p:spTgt spid="20"/>
                                            </p:tgtEl>
                                            <p:attrNameLst>
                                              <p:attrName>style.visibility</p:attrName>
                                            </p:attrNameLst>
                                          </p:cBhvr>
                                          <p:to>
                                            <p:strVal val="visible"/>
                                          </p:to>
                                        </p:set>
                                        <p:animEffect transition="in" filter="wipe(down)">
                                          <p:cBhvr>
                                            <p:cTn id="27" dur="750"/>
                                            <p:tgtEl>
                                              <p:spTgt spid="20"/>
                                            </p:tgtEl>
                                          </p:cBhvr>
                                        </p:animEffect>
                                      </p:childTnLst>
                                    </p:cTn>
                                  </p:par>
                                  <p:par>
                                    <p:cTn id="28" presetID="10" presetClass="entr" presetSubtype="0" fill="hold" grpId="0" nodeType="withEffect">
                                      <p:stCondLst>
                                        <p:cond delay="90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1000"/>
                                            <p:tgtEl>
                                              <p:spTgt spid="17"/>
                                            </p:tgtEl>
                                          </p:cBhvr>
                                        </p:animEffect>
                                      </p:childTnLst>
                                    </p:cTn>
                                  </p:par>
                                  <p:par>
                                    <p:cTn id="31" presetID="22" presetClass="entr" presetSubtype="8" fill="hold" nodeType="withEffect">
                                      <p:stCondLst>
                                        <p:cond delay="1000"/>
                                      </p:stCondLst>
                                      <p:childTnLst>
                                        <p:set>
                                          <p:cBhvr>
                                            <p:cTn id="32" dur="1" fill="hold">
                                              <p:stCondLst>
                                                <p:cond delay="0"/>
                                              </p:stCondLst>
                                            </p:cTn>
                                            <p:tgtEl>
                                              <p:spTgt spid="34"/>
                                            </p:tgtEl>
                                            <p:attrNameLst>
                                              <p:attrName>style.visibility</p:attrName>
                                            </p:attrNameLst>
                                          </p:cBhvr>
                                          <p:to>
                                            <p:strVal val="visible"/>
                                          </p:to>
                                        </p:set>
                                        <p:animEffect transition="in" filter="wipe(left)">
                                          <p:cBhvr>
                                            <p:cTn id="33" dur="800"/>
                                            <p:tgtEl>
                                              <p:spTgt spid="34"/>
                                            </p:tgtEl>
                                          </p:cBhvr>
                                        </p:animEffect>
                                      </p:childTnLst>
                                    </p:cTn>
                                  </p:par>
                                  <p:par>
                                    <p:cTn id="34" presetID="10" presetClass="entr" presetSubtype="0" fill="hold" grpId="0" nodeType="withEffect">
                                      <p:stCondLst>
                                        <p:cond delay="1700"/>
                                      </p:stCondLst>
                                      <p:childTnLst>
                                        <p:set>
                                          <p:cBhvr>
                                            <p:cTn id="35" dur="1" fill="hold">
                                              <p:stCondLst>
                                                <p:cond delay="0"/>
                                              </p:stCondLst>
                                            </p:cTn>
                                            <p:tgtEl>
                                              <p:spTgt spid="35"/>
                                            </p:tgtEl>
                                            <p:attrNameLst>
                                              <p:attrName>style.visibility</p:attrName>
                                            </p:attrNameLst>
                                          </p:cBhvr>
                                          <p:to>
                                            <p:strVal val="visible"/>
                                          </p:to>
                                        </p:set>
                                        <p:animEffect transition="in" filter="fade">
                                          <p:cBhvr>
                                            <p:cTn id="36" dur="500"/>
                                            <p:tgtEl>
                                              <p:spTgt spid="35"/>
                                            </p:tgtEl>
                                          </p:cBhvr>
                                        </p:animEffect>
                                      </p:childTnLst>
                                    </p:cTn>
                                  </p:par>
                                  <p:par>
                                    <p:cTn id="37" presetID="10" presetClass="entr" presetSubtype="0" fill="hold" grpId="0" nodeType="withEffect">
                                      <p:stCondLst>
                                        <p:cond delay="200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500"/>
                                            <p:tgtEl>
                                              <p:spTgt spid="36"/>
                                            </p:tgtEl>
                                          </p:cBhvr>
                                        </p:animEffect>
                                      </p:childTnLst>
                                    </p:cTn>
                                  </p:par>
                                  <p:par>
                                    <p:cTn id="40" presetID="10" presetClass="entr" presetSubtype="0" fill="hold" grpId="0" nodeType="withEffect">
                                      <p:stCondLst>
                                        <p:cond delay="2300"/>
                                      </p:stCondLst>
                                      <p:childTnLst>
                                        <p:set>
                                          <p:cBhvr>
                                            <p:cTn id="41" dur="1" fill="hold">
                                              <p:stCondLst>
                                                <p:cond delay="0"/>
                                              </p:stCondLst>
                                            </p:cTn>
                                            <p:tgtEl>
                                              <p:spTgt spid="37"/>
                                            </p:tgtEl>
                                            <p:attrNameLst>
                                              <p:attrName>style.visibility</p:attrName>
                                            </p:attrNameLst>
                                          </p:cBhvr>
                                          <p:to>
                                            <p:strVal val="visible"/>
                                          </p:to>
                                        </p:set>
                                        <p:animEffect transition="in" filter="fade">
                                          <p:cBhvr>
                                            <p:cTn id="42" dur="500"/>
                                            <p:tgtEl>
                                              <p:spTgt spid="37"/>
                                            </p:tgtEl>
                                          </p:cBhvr>
                                        </p:animEffect>
                                      </p:childTnLst>
                                    </p:cTn>
                                  </p:par>
                                  <p:par>
                                    <p:cTn id="43" presetID="10" presetClass="entr" presetSubtype="0" fill="hold" grpId="0" nodeType="withEffect">
                                      <p:stCondLst>
                                        <p:cond delay="2500"/>
                                      </p:stCondLst>
                                      <p:childTnLst>
                                        <p:set>
                                          <p:cBhvr>
                                            <p:cTn id="44" dur="1" fill="hold">
                                              <p:stCondLst>
                                                <p:cond delay="0"/>
                                              </p:stCondLst>
                                            </p:cTn>
                                            <p:tgtEl>
                                              <p:spTgt spid="38"/>
                                            </p:tgtEl>
                                            <p:attrNameLst>
                                              <p:attrName>style.visibility</p:attrName>
                                            </p:attrNameLst>
                                          </p:cBhvr>
                                          <p:to>
                                            <p:strVal val="visible"/>
                                          </p:to>
                                        </p:set>
                                        <p:animEffect transition="in" filter="fade">
                                          <p:cBhvr>
                                            <p:cTn id="45" dur="500"/>
                                            <p:tgtEl>
                                              <p:spTgt spid="38"/>
                                            </p:tgtEl>
                                          </p:cBhvr>
                                        </p:animEffect>
                                      </p:childTnLst>
                                    </p:cTn>
                                  </p:par>
                                  <p:par>
                                    <p:cTn id="46" presetID="2" presetClass="entr" presetSubtype="1" fill="hold" nodeType="withEffect" p14:presetBounceEnd="46000">
                                      <p:stCondLst>
                                        <p:cond delay="2600"/>
                                      </p:stCondLst>
                                      <p:childTnLst>
                                        <p:set>
                                          <p:cBhvr>
                                            <p:cTn id="47" dur="1" fill="hold">
                                              <p:stCondLst>
                                                <p:cond delay="0"/>
                                              </p:stCondLst>
                                            </p:cTn>
                                            <p:tgtEl>
                                              <p:spTgt spid="46"/>
                                            </p:tgtEl>
                                            <p:attrNameLst>
                                              <p:attrName>style.visibility</p:attrName>
                                            </p:attrNameLst>
                                          </p:cBhvr>
                                          <p:to>
                                            <p:strVal val="visible"/>
                                          </p:to>
                                        </p:set>
                                        <p:anim calcmode="lin" valueType="num" p14:bounceEnd="46000">
                                          <p:cBhvr additive="base">
                                            <p:cTn id="48" dur="750" fill="hold"/>
                                            <p:tgtEl>
                                              <p:spTgt spid="46"/>
                                            </p:tgtEl>
                                            <p:attrNameLst>
                                              <p:attrName>ppt_x</p:attrName>
                                            </p:attrNameLst>
                                          </p:cBhvr>
                                          <p:tavLst>
                                            <p:tav tm="0">
                                              <p:val>
                                                <p:strVal val="#ppt_x"/>
                                              </p:val>
                                            </p:tav>
                                            <p:tav tm="100000">
                                              <p:val>
                                                <p:strVal val="#ppt_x"/>
                                              </p:val>
                                            </p:tav>
                                          </p:tavLst>
                                        </p:anim>
                                        <p:anim calcmode="lin" valueType="num" p14:bounceEnd="46000">
                                          <p:cBhvr additive="base">
                                            <p:cTn id="49" dur="750" fill="hold"/>
                                            <p:tgtEl>
                                              <p:spTgt spid="46"/>
                                            </p:tgtEl>
                                            <p:attrNameLst>
                                              <p:attrName>ppt_y</p:attrName>
                                            </p:attrNameLst>
                                          </p:cBhvr>
                                          <p:tavLst>
                                            <p:tav tm="0">
                                              <p:val>
                                                <p:strVal val="0-#ppt_h/2"/>
                                              </p:val>
                                            </p:tav>
                                            <p:tav tm="100000">
                                              <p:val>
                                                <p:strVal val="#ppt_y"/>
                                              </p:val>
                                            </p:tav>
                                          </p:tavLst>
                                        </p:anim>
                                      </p:childTnLst>
                                    </p:cTn>
                                  </p:par>
                                  <p:par>
                                    <p:cTn id="50" presetID="2" presetClass="entr" presetSubtype="1" fill="hold" nodeType="withEffect" p14:presetBounceEnd="46000">
                                      <p:stCondLst>
                                        <p:cond delay="2800"/>
                                      </p:stCondLst>
                                      <p:childTnLst>
                                        <p:set>
                                          <p:cBhvr>
                                            <p:cTn id="51" dur="1" fill="hold">
                                              <p:stCondLst>
                                                <p:cond delay="0"/>
                                              </p:stCondLst>
                                            </p:cTn>
                                            <p:tgtEl>
                                              <p:spTgt spid="56"/>
                                            </p:tgtEl>
                                            <p:attrNameLst>
                                              <p:attrName>style.visibility</p:attrName>
                                            </p:attrNameLst>
                                          </p:cBhvr>
                                          <p:to>
                                            <p:strVal val="visible"/>
                                          </p:to>
                                        </p:set>
                                        <p:anim calcmode="lin" valueType="num" p14:bounceEnd="46000">
                                          <p:cBhvr additive="base">
                                            <p:cTn id="52" dur="750" fill="hold"/>
                                            <p:tgtEl>
                                              <p:spTgt spid="56"/>
                                            </p:tgtEl>
                                            <p:attrNameLst>
                                              <p:attrName>ppt_x</p:attrName>
                                            </p:attrNameLst>
                                          </p:cBhvr>
                                          <p:tavLst>
                                            <p:tav tm="0">
                                              <p:val>
                                                <p:strVal val="#ppt_x"/>
                                              </p:val>
                                            </p:tav>
                                            <p:tav tm="100000">
                                              <p:val>
                                                <p:strVal val="#ppt_x"/>
                                              </p:val>
                                            </p:tav>
                                          </p:tavLst>
                                        </p:anim>
                                        <p:anim calcmode="lin" valueType="num" p14:bounceEnd="46000">
                                          <p:cBhvr additive="base">
                                            <p:cTn id="53" dur="750" fill="hold"/>
                                            <p:tgtEl>
                                              <p:spTgt spid="56"/>
                                            </p:tgtEl>
                                            <p:attrNameLst>
                                              <p:attrName>ppt_y</p:attrName>
                                            </p:attrNameLst>
                                          </p:cBhvr>
                                          <p:tavLst>
                                            <p:tav tm="0">
                                              <p:val>
                                                <p:strVal val="0-#ppt_h/2"/>
                                              </p:val>
                                            </p:tav>
                                            <p:tav tm="100000">
                                              <p:val>
                                                <p:strVal val="#ppt_y"/>
                                              </p:val>
                                            </p:tav>
                                          </p:tavLst>
                                        </p:anim>
                                      </p:childTnLst>
                                    </p:cTn>
                                  </p:par>
                                  <p:par>
                                    <p:cTn id="54" presetID="2" presetClass="entr" presetSubtype="1" fill="hold" nodeType="withEffect" p14:presetBounceEnd="46000">
                                      <p:stCondLst>
                                        <p:cond delay="3100"/>
                                      </p:stCondLst>
                                      <p:childTnLst>
                                        <p:set>
                                          <p:cBhvr>
                                            <p:cTn id="55" dur="1" fill="hold">
                                              <p:stCondLst>
                                                <p:cond delay="0"/>
                                              </p:stCondLst>
                                            </p:cTn>
                                            <p:tgtEl>
                                              <p:spTgt spid="57"/>
                                            </p:tgtEl>
                                            <p:attrNameLst>
                                              <p:attrName>style.visibility</p:attrName>
                                            </p:attrNameLst>
                                          </p:cBhvr>
                                          <p:to>
                                            <p:strVal val="visible"/>
                                          </p:to>
                                        </p:set>
                                        <p:anim calcmode="lin" valueType="num" p14:bounceEnd="46000">
                                          <p:cBhvr additive="base">
                                            <p:cTn id="56" dur="750" fill="hold"/>
                                            <p:tgtEl>
                                              <p:spTgt spid="57"/>
                                            </p:tgtEl>
                                            <p:attrNameLst>
                                              <p:attrName>ppt_x</p:attrName>
                                            </p:attrNameLst>
                                          </p:cBhvr>
                                          <p:tavLst>
                                            <p:tav tm="0">
                                              <p:val>
                                                <p:strVal val="#ppt_x"/>
                                              </p:val>
                                            </p:tav>
                                            <p:tav tm="100000">
                                              <p:val>
                                                <p:strVal val="#ppt_x"/>
                                              </p:val>
                                            </p:tav>
                                          </p:tavLst>
                                        </p:anim>
                                        <p:anim calcmode="lin" valueType="num" p14:bounceEnd="46000">
                                          <p:cBhvr additive="base">
                                            <p:cTn id="57" dur="750" fill="hold"/>
                                            <p:tgtEl>
                                              <p:spTgt spid="57"/>
                                            </p:tgtEl>
                                            <p:attrNameLst>
                                              <p:attrName>ppt_y</p:attrName>
                                            </p:attrNameLst>
                                          </p:cBhvr>
                                          <p:tavLst>
                                            <p:tav tm="0">
                                              <p:val>
                                                <p:strVal val="0-#ppt_h/2"/>
                                              </p:val>
                                            </p:tav>
                                            <p:tav tm="100000">
                                              <p:val>
                                                <p:strVal val="#ppt_y"/>
                                              </p:val>
                                            </p:tav>
                                          </p:tavLst>
                                        </p:anim>
                                      </p:childTnLst>
                                    </p:cTn>
                                  </p:par>
                                  <p:par>
                                    <p:cTn id="58" presetID="2" presetClass="entr" presetSubtype="1" fill="hold" nodeType="withEffect" p14:presetBounceEnd="46000">
                                      <p:stCondLst>
                                        <p:cond delay="3200"/>
                                      </p:stCondLst>
                                      <p:childTnLst>
                                        <p:set>
                                          <p:cBhvr>
                                            <p:cTn id="59" dur="1" fill="hold">
                                              <p:stCondLst>
                                                <p:cond delay="0"/>
                                              </p:stCondLst>
                                            </p:cTn>
                                            <p:tgtEl>
                                              <p:spTgt spid="58"/>
                                            </p:tgtEl>
                                            <p:attrNameLst>
                                              <p:attrName>style.visibility</p:attrName>
                                            </p:attrNameLst>
                                          </p:cBhvr>
                                          <p:to>
                                            <p:strVal val="visible"/>
                                          </p:to>
                                        </p:set>
                                        <p:anim calcmode="lin" valueType="num" p14:bounceEnd="46000">
                                          <p:cBhvr additive="base">
                                            <p:cTn id="60" dur="750" fill="hold"/>
                                            <p:tgtEl>
                                              <p:spTgt spid="58"/>
                                            </p:tgtEl>
                                            <p:attrNameLst>
                                              <p:attrName>ppt_x</p:attrName>
                                            </p:attrNameLst>
                                          </p:cBhvr>
                                          <p:tavLst>
                                            <p:tav tm="0">
                                              <p:val>
                                                <p:strVal val="#ppt_x"/>
                                              </p:val>
                                            </p:tav>
                                            <p:tav tm="100000">
                                              <p:val>
                                                <p:strVal val="#ppt_x"/>
                                              </p:val>
                                            </p:tav>
                                          </p:tavLst>
                                        </p:anim>
                                        <p:anim calcmode="lin" valueType="num" p14:bounceEnd="46000">
                                          <p:cBhvr additive="base">
                                            <p:cTn id="61" dur="750" fill="hold"/>
                                            <p:tgtEl>
                                              <p:spTgt spid="58"/>
                                            </p:tgtEl>
                                            <p:attrNameLst>
                                              <p:attrName>ppt_y</p:attrName>
                                            </p:attrNameLst>
                                          </p:cBhvr>
                                          <p:tavLst>
                                            <p:tav tm="0">
                                              <p:val>
                                                <p:strVal val="0-#ppt_h/2"/>
                                              </p:val>
                                            </p:tav>
                                            <p:tav tm="100000">
                                              <p:val>
                                                <p:strVal val="#ppt_y"/>
                                              </p:val>
                                            </p:tav>
                                          </p:tavLst>
                                        </p:anim>
                                      </p:childTnLst>
                                    </p:cTn>
                                  </p:par>
                                  <p:par>
                                    <p:cTn id="62" presetID="10" presetClass="entr" presetSubtype="0" fill="hold" grpId="0" nodeType="withEffect">
                                      <p:stCondLst>
                                        <p:cond delay="3000"/>
                                      </p:stCondLst>
                                      <p:childTnLst>
                                        <p:set>
                                          <p:cBhvr>
                                            <p:cTn id="63" dur="1" fill="hold">
                                              <p:stCondLst>
                                                <p:cond delay="0"/>
                                              </p:stCondLst>
                                            </p:cTn>
                                            <p:tgtEl>
                                              <p:spTgt spid="39"/>
                                            </p:tgtEl>
                                            <p:attrNameLst>
                                              <p:attrName>style.visibility</p:attrName>
                                            </p:attrNameLst>
                                          </p:cBhvr>
                                          <p:to>
                                            <p:strVal val="visible"/>
                                          </p:to>
                                        </p:set>
                                        <p:animEffect transition="in" filter="fade">
                                          <p:cBhvr>
                                            <p:cTn id="64" dur="500"/>
                                            <p:tgtEl>
                                              <p:spTgt spid="39"/>
                                            </p:tgtEl>
                                          </p:cBhvr>
                                        </p:animEffect>
                                      </p:childTnLst>
                                    </p:cTn>
                                  </p:par>
                                  <p:par>
                                    <p:cTn id="65" presetID="10" presetClass="entr" presetSubtype="0" fill="hold" grpId="0" nodeType="withEffect">
                                      <p:stCondLst>
                                        <p:cond delay="3200"/>
                                      </p:stCondLst>
                                      <p:childTnLst>
                                        <p:set>
                                          <p:cBhvr>
                                            <p:cTn id="66" dur="1" fill="hold">
                                              <p:stCondLst>
                                                <p:cond delay="0"/>
                                              </p:stCondLst>
                                            </p:cTn>
                                            <p:tgtEl>
                                              <p:spTgt spid="40"/>
                                            </p:tgtEl>
                                            <p:attrNameLst>
                                              <p:attrName>style.visibility</p:attrName>
                                            </p:attrNameLst>
                                          </p:cBhvr>
                                          <p:to>
                                            <p:strVal val="visible"/>
                                          </p:to>
                                        </p:set>
                                        <p:animEffect transition="in" filter="fade">
                                          <p:cBhvr>
                                            <p:cTn id="67" dur="500"/>
                                            <p:tgtEl>
                                              <p:spTgt spid="40"/>
                                            </p:tgtEl>
                                          </p:cBhvr>
                                        </p:animEffect>
                                      </p:childTnLst>
                                    </p:cTn>
                                  </p:par>
                                  <p:par>
                                    <p:cTn id="68" presetID="10" presetClass="entr" presetSubtype="0" fill="hold" grpId="0" nodeType="withEffect">
                                      <p:stCondLst>
                                        <p:cond delay="3400"/>
                                      </p:stCondLst>
                                      <p:childTnLst>
                                        <p:set>
                                          <p:cBhvr>
                                            <p:cTn id="69" dur="1" fill="hold">
                                              <p:stCondLst>
                                                <p:cond delay="0"/>
                                              </p:stCondLst>
                                            </p:cTn>
                                            <p:tgtEl>
                                              <p:spTgt spid="42"/>
                                            </p:tgtEl>
                                            <p:attrNameLst>
                                              <p:attrName>style.visibility</p:attrName>
                                            </p:attrNameLst>
                                          </p:cBhvr>
                                          <p:to>
                                            <p:strVal val="visible"/>
                                          </p:to>
                                        </p:set>
                                        <p:animEffect transition="in" filter="fade">
                                          <p:cBhvr>
                                            <p:cTn id="70" dur="400"/>
                                            <p:tgtEl>
                                              <p:spTgt spid="42"/>
                                            </p:tgtEl>
                                          </p:cBhvr>
                                        </p:animEffect>
                                      </p:childTnLst>
                                    </p:cTn>
                                  </p:par>
                                  <p:par>
                                    <p:cTn id="71" presetID="10" presetClass="entr" presetSubtype="0" fill="hold" grpId="0" nodeType="withEffect">
                                      <p:stCondLst>
                                        <p:cond delay="3500"/>
                                      </p:stCondLst>
                                      <p:childTnLst>
                                        <p:set>
                                          <p:cBhvr>
                                            <p:cTn id="72" dur="1" fill="hold">
                                              <p:stCondLst>
                                                <p:cond delay="0"/>
                                              </p:stCondLst>
                                            </p:cTn>
                                            <p:tgtEl>
                                              <p:spTgt spid="43"/>
                                            </p:tgtEl>
                                            <p:attrNameLst>
                                              <p:attrName>style.visibility</p:attrName>
                                            </p:attrNameLst>
                                          </p:cBhvr>
                                          <p:to>
                                            <p:strVal val="visible"/>
                                          </p:to>
                                        </p:set>
                                        <p:animEffect transition="in" filter="fade">
                                          <p:cBhvr>
                                            <p:cTn id="73" dur="500"/>
                                            <p:tgtEl>
                                              <p:spTgt spid="43"/>
                                            </p:tgtEl>
                                          </p:cBhvr>
                                        </p:animEffect>
                                      </p:childTnLst>
                                    </p:cTn>
                                  </p:par>
                                  <p:par>
                                    <p:cTn id="74" presetID="10" presetClass="entr" presetSubtype="0" fill="hold" grpId="0" nodeType="withEffect">
                                      <p:stCondLst>
                                        <p:cond delay="3600"/>
                                      </p:stCondLst>
                                      <p:childTnLst>
                                        <p:set>
                                          <p:cBhvr>
                                            <p:cTn id="75" dur="1" fill="hold">
                                              <p:stCondLst>
                                                <p:cond delay="0"/>
                                              </p:stCondLst>
                                            </p:cTn>
                                            <p:tgtEl>
                                              <p:spTgt spid="44"/>
                                            </p:tgtEl>
                                            <p:attrNameLst>
                                              <p:attrName>style.visibility</p:attrName>
                                            </p:attrNameLst>
                                          </p:cBhvr>
                                          <p:to>
                                            <p:strVal val="visible"/>
                                          </p:to>
                                        </p:set>
                                        <p:animEffect transition="in" filter="fade">
                                          <p:cBhvr>
                                            <p:cTn id="76" dur="500"/>
                                            <p:tgtEl>
                                              <p:spTgt spid="44"/>
                                            </p:tgtEl>
                                          </p:cBhvr>
                                        </p:animEffect>
                                      </p:childTnLst>
                                    </p:cTn>
                                  </p:par>
                                  <p:par>
                                    <p:cTn id="77" presetID="10" presetClass="entr" presetSubtype="0" fill="hold" grpId="0" nodeType="withEffect">
                                      <p:stCondLst>
                                        <p:cond delay="3800"/>
                                      </p:stCondLst>
                                      <p:childTnLst>
                                        <p:set>
                                          <p:cBhvr>
                                            <p:cTn id="78" dur="1" fill="hold">
                                              <p:stCondLst>
                                                <p:cond delay="0"/>
                                              </p:stCondLst>
                                            </p:cTn>
                                            <p:tgtEl>
                                              <p:spTgt spid="45"/>
                                            </p:tgtEl>
                                            <p:attrNameLst>
                                              <p:attrName>style.visibility</p:attrName>
                                            </p:attrNameLst>
                                          </p:cBhvr>
                                          <p:to>
                                            <p:strVal val="visible"/>
                                          </p:to>
                                        </p:set>
                                        <p:animEffect transition="in" filter="fade">
                                          <p:cBhvr>
                                            <p:cTn id="79" dur="500"/>
                                            <p:tgtEl>
                                              <p:spTgt spid="45"/>
                                            </p:tgtEl>
                                          </p:cBhvr>
                                        </p:animEffect>
                                      </p:childTnLst>
                                    </p:cTn>
                                  </p:par>
                                  <p:par>
                                    <p:cTn id="80" presetID="10" presetClass="entr" presetSubtype="0" fill="hold" grpId="0" nodeType="withEffect">
                                      <p:stCondLst>
                                        <p:cond delay="3900"/>
                                      </p:stCondLst>
                                      <p:childTnLst>
                                        <p:set>
                                          <p:cBhvr>
                                            <p:cTn id="81" dur="1" fill="hold">
                                              <p:stCondLst>
                                                <p:cond delay="0"/>
                                              </p:stCondLst>
                                            </p:cTn>
                                            <p:tgtEl>
                                              <p:spTgt spid="47"/>
                                            </p:tgtEl>
                                            <p:attrNameLst>
                                              <p:attrName>style.visibility</p:attrName>
                                            </p:attrNameLst>
                                          </p:cBhvr>
                                          <p:to>
                                            <p:strVal val="visible"/>
                                          </p:to>
                                        </p:set>
                                        <p:animEffect transition="in" filter="fade">
                                          <p:cBhvr>
                                            <p:cTn id="82" dur="500"/>
                                            <p:tgtEl>
                                              <p:spTgt spid="47"/>
                                            </p:tgtEl>
                                          </p:cBhvr>
                                        </p:animEffect>
                                      </p:childTnLst>
                                    </p:cTn>
                                  </p:par>
                                  <p:par>
                                    <p:cTn id="83" presetID="10" presetClass="entr" presetSubtype="0" fill="hold" grpId="0" nodeType="withEffect">
                                      <p:stCondLst>
                                        <p:cond delay="4000"/>
                                      </p:stCondLst>
                                      <p:childTnLst>
                                        <p:set>
                                          <p:cBhvr>
                                            <p:cTn id="84" dur="1" fill="hold">
                                              <p:stCondLst>
                                                <p:cond delay="0"/>
                                              </p:stCondLst>
                                            </p:cTn>
                                            <p:tgtEl>
                                              <p:spTgt spid="48"/>
                                            </p:tgtEl>
                                            <p:attrNameLst>
                                              <p:attrName>style.visibility</p:attrName>
                                            </p:attrNameLst>
                                          </p:cBhvr>
                                          <p:to>
                                            <p:strVal val="visible"/>
                                          </p:to>
                                        </p:set>
                                        <p:animEffect transition="in" filter="fade">
                                          <p:cBhvr>
                                            <p:cTn id="85" dur="500"/>
                                            <p:tgtEl>
                                              <p:spTgt spid="48"/>
                                            </p:tgtEl>
                                          </p:cBhvr>
                                        </p:animEffect>
                                      </p:childTnLst>
                                    </p:cTn>
                                  </p:par>
                                  <p:par>
                                    <p:cTn id="86" presetID="10" presetClass="entr" presetSubtype="0" fill="hold" grpId="0" nodeType="withEffect">
                                      <p:stCondLst>
                                        <p:cond delay="4200"/>
                                      </p:stCondLst>
                                      <p:childTnLst>
                                        <p:set>
                                          <p:cBhvr>
                                            <p:cTn id="87" dur="1" fill="hold">
                                              <p:stCondLst>
                                                <p:cond delay="0"/>
                                              </p:stCondLst>
                                            </p:cTn>
                                            <p:tgtEl>
                                              <p:spTgt spid="49"/>
                                            </p:tgtEl>
                                            <p:attrNameLst>
                                              <p:attrName>style.visibility</p:attrName>
                                            </p:attrNameLst>
                                          </p:cBhvr>
                                          <p:to>
                                            <p:strVal val="visible"/>
                                          </p:to>
                                        </p:set>
                                        <p:animEffect transition="in" filter="fade">
                                          <p:cBhvr>
                                            <p:cTn id="88" dur="500"/>
                                            <p:tgtEl>
                                              <p:spTgt spid="49"/>
                                            </p:tgtEl>
                                          </p:cBhvr>
                                        </p:animEffect>
                                      </p:childTnLst>
                                    </p:cTn>
                                  </p:par>
                                  <p:par>
                                    <p:cTn id="89" presetID="22" presetClass="entr" presetSubtype="8" fill="hold" nodeType="withEffect">
                                      <p:stCondLst>
                                        <p:cond delay="4300"/>
                                      </p:stCondLst>
                                      <p:childTnLst>
                                        <p:set>
                                          <p:cBhvr>
                                            <p:cTn id="90" dur="1" fill="hold">
                                              <p:stCondLst>
                                                <p:cond delay="0"/>
                                              </p:stCondLst>
                                            </p:cTn>
                                            <p:tgtEl>
                                              <p:spTgt spid="51"/>
                                            </p:tgtEl>
                                            <p:attrNameLst>
                                              <p:attrName>style.visibility</p:attrName>
                                            </p:attrNameLst>
                                          </p:cBhvr>
                                          <p:to>
                                            <p:strVal val="visible"/>
                                          </p:to>
                                        </p:set>
                                        <p:animEffect transition="in" filter="wipe(left)">
                                          <p:cBhvr>
                                            <p:cTn id="91" dur="500"/>
                                            <p:tgtEl>
                                              <p:spTgt spid="51"/>
                                            </p:tgtEl>
                                          </p:cBhvr>
                                        </p:animEffect>
                                      </p:childTnLst>
                                    </p:cTn>
                                  </p:par>
                                  <p:par>
                                    <p:cTn id="92" presetID="10" presetClass="entr" presetSubtype="0" fill="hold" grpId="0" nodeType="withEffect">
                                      <p:stCondLst>
                                        <p:cond delay="4000"/>
                                      </p:stCondLst>
                                      <p:childTnLst>
                                        <p:set>
                                          <p:cBhvr>
                                            <p:cTn id="93" dur="1" fill="hold">
                                              <p:stCondLst>
                                                <p:cond delay="0"/>
                                              </p:stCondLst>
                                            </p:cTn>
                                            <p:tgtEl>
                                              <p:spTgt spid="5"/>
                                            </p:tgtEl>
                                            <p:attrNameLst>
                                              <p:attrName>style.visibility</p:attrName>
                                            </p:attrNameLst>
                                          </p:cBhvr>
                                          <p:to>
                                            <p:strVal val="visible"/>
                                          </p:to>
                                        </p:set>
                                        <p:animEffect transition="in" filter="fade">
                                          <p:cBhvr>
                                            <p:cTn id="94" dur="500"/>
                                            <p:tgtEl>
                                              <p:spTgt spid="5"/>
                                            </p:tgtEl>
                                          </p:cBhvr>
                                        </p:animEffect>
                                      </p:childTnLst>
                                    </p:cTn>
                                  </p:par>
                                </p:childTnLst>
                              </p:cTn>
                            </p:par>
                            <p:par>
                              <p:cTn id="95" fill="hold">
                                <p:stCondLst>
                                  <p:cond delay="4800"/>
                                </p:stCondLst>
                                <p:childTnLst>
                                  <p:par>
                                    <p:cTn id="96" presetID="10" presetClass="entr" presetSubtype="0" fill="hold" grpId="0" nodeType="afterEffect">
                                      <p:stCondLst>
                                        <p:cond delay="0"/>
                                      </p:stCondLst>
                                      <p:childTnLst>
                                        <p:set>
                                          <p:cBhvr>
                                            <p:cTn id="97" dur="1" fill="hold">
                                              <p:stCondLst>
                                                <p:cond delay="0"/>
                                              </p:stCondLst>
                                            </p:cTn>
                                            <p:tgtEl>
                                              <p:spTgt spid="7"/>
                                            </p:tgtEl>
                                            <p:attrNameLst>
                                              <p:attrName>style.visibility</p:attrName>
                                            </p:attrNameLst>
                                          </p:cBhvr>
                                          <p:to>
                                            <p:strVal val="visible"/>
                                          </p:to>
                                        </p:set>
                                        <p:animEffect transition="in" filter="fade">
                                          <p:cBhvr>
                                            <p:cTn id="98" dur="500"/>
                                            <p:tgtEl>
                                              <p:spTgt spid="7"/>
                                            </p:tgtEl>
                                          </p:cBhvr>
                                        </p:animEffect>
                                      </p:childTnLst>
                                    </p:cTn>
                                  </p:par>
                                </p:childTnLst>
                              </p:cTn>
                            </p:par>
                            <p:par>
                              <p:cTn id="99" fill="hold">
                                <p:stCondLst>
                                  <p:cond delay="5300"/>
                                </p:stCondLst>
                                <p:childTnLst>
                                  <p:par>
                                    <p:cTn id="100" presetID="10" presetClass="entr" presetSubtype="0" fill="hold" grpId="0" nodeType="afterEffect">
                                      <p:stCondLst>
                                        <p:cond delay="0"/>
                                      </p:stCondLst>
                                      <p:childTnLst>
                                        <p:set>
                                          <p:cBhvr>
                                            <p:cTn id="101" dur="1" fill="hold">
                                              <p:stCondLst>
                                                <p:cond delay="0"/>
                                              </p:stCondLst>
                                            </p:cTn>
                                            <p:tgtEl>
                                              <p:spTgt spid="9"/>
                                            </p:tgtEl>
                                            <p:attrNameLst>
                                              <p:attrName>style.visibility</p:attrName>
                                            </p:attrNameLst>
                                          </p:cBhvr>
                                          <p:to>
                                            <p:strVal val="visible"/>
                                          </p:to>
                                        </p:set>
                                        <p:animEffect transition="in" filter="fade">
                                          <p:cBhvr>
                                            <p:cTn id="102" dur="500"/>
                                            <p:tgtEl>
                                              <p:spTgt spid="9"/>
                                            </p:tgtEl>
                                          </p:cBhvr>
                                        </p:animEffect>
                                      </p:childTnLst>
                                    </p:cTn>
                                  </p:par>
                                </p:childTnLst>
                              </p:cTn>
                            </p:par>
                            <p:par>
                              <p:cTn id="103" fill="hold">
                                <p:stCondLst>
                                  <p:cond delay="5800"/>
                                </p:stCondLst>
                                <p:childTnLst>
                                  <p:par>
                                    <p:cTn id="104" presetID="10" presetClass="entr" presetSubtype="0" fill="hold" grpId="0" nodeType="afterEffect">
                                      <p:stCondLst>
                                        <p:cond delay="0"/>
                                      </p:stCondLst>
                                      <p:childTnLst>
                                        <p:set>
                                          <p:cBhvr>
                                            <p:cTn id="105" dur="1" fill="hold">
                                              <p:stCondLst>
                                                <p:cond delay="0"/>
                                              </p:stCondLst>
                                            </p:cTn>
                                            <p:tgtEl>
                                              <p:spTgt spid="10"/>
                                            </p:tgtEl>
                                            <p:attrNameLst>
                                              <p:attrName>style.visibility</p:attrName>
                                            </p:attrNameLst>
                                          </p:cBhvr>
                                          <p:to>
                                            <p:strVal val="visible"/>
                                          </p:to>
                                        </p:set>
                                        <p:animEffect transition="in" filter="fade">
                                          <p:cBhvr>
                                            <p:cTn id="106" dur="500"/>
                                            <p:tgtEl>
                                              <p:spTgt spid="10"/>
                                            </p:tgtEl>
                                          </p:cBhvr>
                                        </p:animEffect>
                                      </p:childTnLst>
                                    </p:cTn>
                                  </p:par>
                                </p:childTnLst>
                              </p:cTn>
                            </p:par>
                            <p:par>
                              <p:cTn id="107" fill="hold">
                                <p:stCondLst>
                                  <p:cond delay="6300"/>
                                </p:stCondLst>
                                <p:childTnLst>
                                  <p:par>
                                    <p:cTn id="108" presetID="10" presetClass="entr" presetSubtype="0" fill="hold" grpId="0" nodeType="afterEffect">
                                      <p:stCondLst>
                                        <p:cond delay="0"/>
                                      </p:stCondLst>
                                      <p:childTnLst>
                                        <p:set>
                                          <p:cBhvr>
                                            <p:cTn id="109" dur="1" fill="hold">
                                              <p:stCondLst>
                                                <p:cond delay="0"/>
                                              </p:stCondLst>
                                            </p:cTn>
                                            <p:tgtEl>
                                              <p:spTgt spid="11"/>
                                            </p:tgtEl>
                                            <p:attrNameLst>
                                              <p:attrName>style.visibility</p:attrName>
                                            </p:attrNameLst>
                                          </p:cBhvr>
                                          <p:to>
                                            <p:strVal val="visible"/>
                                          </p:to>
                                        </p:set>
                                        <p:animEffect transition="in" filter="fade">
                                          <p:cBhvr>
                                            <p:cTn id="110" dur="500"/>
                                            <p:tgtEl>
                                              <p:spTgt spid="11"/>
                                            </p:tgtEl>
                                          </p:cBhvr>
                                        </p:animEffect>
                                      </p:childTnLst>
                                    </p:cTn>
                                  </p:par>
                                </p:childTnLst>
                              </p:cTn>
                            </p:par>
                            <p:par>
                              <p:cTn id="111" fill="hold">
                                <p:stCondLst>
                                  <p:cond delay="6800"/>
                                </p:stCondLst>
                                <p:childTnLst>
                                  <p:par>
                                    <p:cTn id="112" presetID="22" presetClass="entr" presetSubtype="4" fill="hold" grpId="0" nodeType="afterEffect">
                                      <p:stCondLst>
                                        <p:cond delay="0"/>
                                      </p:stCondLst>
                                      <p:childTnLst>
                                        <p:set>
                                          <p:cBhvr>
                                            <p:cTn id="113" dur="1" fill="hold">
                                              <p:stCondLst>
                                                <p:cond delay="0"/>
                                              </p:stCondLst>
                                            </p:cTn>
                                            <p:tgtEl>
                                              <p:spTgt spid="4"/>
                                            </p:tgtEl>
                                            <p:attrNameLst>
                                              <p:attrName>style.visibility</p:attrName>
                                            </p:attrNameLst>
                                          </p:cBhvr>
                                          <p:to>
                                            <p:strVal val="visible"/>
                                          </p:to>
                                        </p:set>
                                        <p:animEffect transition="in" filter="wipe(down)">
                                          <p:cBhvr>
                                            <p:cTn id="1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4" grpId="0" animBg="1"/>
          <p:bldP spid="23" grpId="0" animBg="1"/>
          <p:bldP spid="8" grpId="0" animBg="1"/>
          <p:bldP spid="32" grpId="0" animBg="1"/>
          <p:bldP spid="35" grpId="0" animBg="1"/>
          <p:bldP spid="36" grpId="0" animBg="1"/>
          <p:bldP spid="37" grpId="0" animBg="1"/>
          <p:bldP spid="38" grpId="0" animBg="1"/>
          <p:bldP spid="39" grpId="0"/>
          <p:bldP spid="40" grpId="0"/>
          <p:bldP spid="42" grpId="0"/>
          <p:bldP spid="43" grpId="0"/>
          <p:bldP spid="44" grpId="0"/>
          <p:bldP spid="45" grpId="0"/>
          <p:bldP spid="47" grpId="0"/>
          <p:bldP spid="48" grpId="0"/>
          <p:bldP spid="49" grpId="0"/>
          <p:bldP spid="4" grpId="0"/>
          <p:bldP spid="5" grpId="0"/>
          <p:bldP spid="7" grpId="0" animBg="1"/>
          <p:bldP spid="9" grpId="0" animBg="1"/>
          <p:bldP spid="10" grpId="0"/>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50" fill="hold"/>
                                            <p:tgtEl>
                                              <p:spTgt spid="8"/>
                                            </p:tgtEl>
                                            <p:attrNameLst>
                                              <p:attrName>ppt_w</p:attrName>
                                            </p:attrNameLst>
                                          </p:cBhvr>
                                          <p:tavLst>
                                            <p:tav tm="0">
                                              <p:val>
                                                <p:fltVal val="0"/>
                                              </p:val>
                                            </p:tav>
                                            <p:tav tm="100000">
                                              <p:val>
                                                <p:strVal val="#ppt_w"/>
                                              </p:val>
                                            </p:tav>
                                          </p:tavLst>
                                        </p:anim>
                                        <p:anim calcmode="lin" valueType="num">
                                          <p:cBhvr>
                                            <p:cTn id="8" dur="250" fill="hold"/>
                                            <p:tgtEl>
                                              <p:spTgt spid="8"/>
                                            </p:tgtEl>
                                            <p:attrNameLst>
                                              <p:attrName>ppt_h</p:attrName>
                                            </p:attrNameLst>
                                          </p:cBhvr>
                                          <p:tavLst>
                                            <p:tav tm="0">
                                              <p:val>
                                                <p:fltVal val="0"/>
                                              </p:val>
                                            </p:tav>
                                            <p:tav tm="100000">
                                              <p:val>
                                                <p:strVal val="#ppt_h"/>
                                              </p:val>
                                            </p:tav>
                                          </p:tavLst>
                                        </p:anim>
                                        <p:animEffect transition="in" filter="fade">
                                          <p:cBhvr>
                                            <p:cTn id="9" dur="25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500" fill="hold"/>
                                            <p:tgtEl>
                                              <p:spTgt spid="23"/>
                                            </p:tgtEl>
                                            <p:attrNameLst>
                                              <p:attrName>ppt_w</p:attrName>
                                            </p:attrNameLst>
                                          </p:cBhvr>
                                          <p:tavLst>
                                            <p:tav tm="0">
                                              <p:val>
                                                <p:fltVal val="0"/>
                                              </p:val>
                                            </p:tav>
                                            <p:tav tm="100000">
                                              <p:val>
                                                <p:strVal val="#ppt_w"/>
                                              </p:val>
                                            </p:tav>
                                          </p:tavLst>
                                        </p:anim>
                                        <p:anim calcmode="lin" valueType="num">
                                          <p:cBhvr>
                                            <p:cTn id="13" dur="500" fill="hold"/>
                                            <p:tgtEl>
                                              <p:spTgt spid="23"/>
                                            </p:tgtEl>
                                            <p:attrNameLst>
                                              <p:attrName>ppt_h</p:attrName>
                                            </p:attrNameLst>
                                          </p:cBhvr>
                                          <p:tavLst>
                                            <p:tav tm="0">
                                              <p:val>
                                                <p:fltVal val="0"/>
                                              </p:val>
                                            </p:tav>
                                            <p:tav tm="100000">
                                              <p:val>
                                                <p:strVal val="#ppt_h"/>
                                              </p:val>
                                            </p:tav>
                                          </p:tavLst>
                                        </p:anim>
                                        <p:animEffect transition="in" filter="fade">
                                          <p:cBhvr>
                                            <p:cTn id="14" dur="500"/>
                                            <p:tgtEl>
                                              <p:spTgt spid="2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p:cTn id="17" dur="750" fill="hold"/>
                                            <p:tgtEl>
                                              <p:spTgt spid="24"/>
                                            </p:tgtEl>
                                            <p:attrNameLst>
                                              <p:attrName>ppt_w</p:attrName>
                                            </p:attrNameLst>
                                          </p:cBhvr>
                                          <p:tavLst>
                                            <p:tav tm="0">
                                              <p:val>
                                                <p:fltVal val="0"/>
                                              </p:val>
                                            </p:tav>
                                            <p:tav tm="100000">
                                              <p:val>
                                                <p:strVal val="#ppt_w"/>
                                              </p:val>
                                            </p:tav>
                                          </p:tavLst>
                                        </p:anim>
                                        <p:anim calcmode="lin" valueType="num">
                                          <p:cBhvr>
                                            <p:cTn id="18" dur="750" fill="hold"/>
                                            <p:tgtEl>
                                              <p:spTgt spid="24"/>
                                            </p:tgtEl>
                                            <p:attrNameLst>
                                              <p:attrName>ppt_h</p:attrName>
                                            </p:attrNameLst>
                                          </p:cBhvr>
                                          <p:tavLst>
                                            <p:tav tm="0">
                                              <p:val>
                                                <p:fltVal val="0"/>
                                              </p:val>
                                            </p:tav>
                                            <p:tav tm="100000">
                                              <p:val>
                                                <p:strVal val="#ppt_h"/>
                                              </p:val>
                                            </p:tav>
                                          </p:tavLst>
                                        </p:anim>
                                        <p:animEffect transition="in" filter="fade">
                                          <p:cBhvr>
                                            <p:cTn id="19" dur="750"/>
                                            <p:tgtEl>
                                              <p:spTgt spid="24"/>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2"/>
                                            </p:tgtEl>
                                            <p:attrNameLst>
                                              <p:attrName>style.visibility</p:attrName>
                                            </p:attrNameLst>
                                          </p:cBhvr>
                                          <p:to>
                                            <p:strVal val="visible"/>
                                          </p:to>
                                        </p:set>
                                        <p:anim calcmode="lin" valueType="num">
                                          <p:cBhvr>
                                            <p:cTn id="22" dur="700" fill="hold"/>
                                            <p:tgtEl>
                                              <p:spTgt spid="32"/>
                                            </p:tgtEl>
                                            <p:attrNameLst>
                                              <p:attrName>ppt_w</p:attrName>
                                            </p:attrNameLst>
                                          </p:cBhvr>
                                          <p:tavLst>
                                            <p:tav tm="0">
                                              <p:val>
                                                <p:fltVal val="0"/>
                                              </p:val>
                                            </p:tav>
                                            <p:tav tm="100000">
                                              <p:val>
                                                <p:strVal val="#ppt_w"/>
                                              </p:val>
                                            </p:tav>
                                          </p:tavLst>
                                        </p:anim>
                                        <p:anim calcmode="lin" valueType="num">
                                          <p:cBhvr>
                                            <p:cTn id="23" dur="700" fill="hold"/>
                                            <p:tgtEl>
                                              <p:spTgt spid="32"/>
                                            </p:tgtEl>
                                            <p:attrNameLst>
                                              <p:attrName>ppt_h</p:attrName>
                                            </p:attrNameLst>
                                          </p:cBhvr>
                                          <p:tavLst>
                                            <p:tav tm="0">
                                              <p:val>
                                                <p:fltVal val="0"/>
                                              </p:val>
                                            </p:tav>
                                            <p:tav tm="100000">
                                              <p:val>
                                                <p:strVal val="#ppt_h"/>
                                              </p:val>
                                            </p:tav>
                                          </p:tavLst>
                                        </p:anim>
                                        <p:animEffect transition="in" filter="fade">
                                          <p:cBhvr>
                                            <p:cTn id="24" dur="700"/>
                                            <p:tgtEl>
                                              <p:spTgt spid="32"/>
                                            </p:tgtEl>
                                          </p:cBhvr>
                                        </p:animEffect>
                                      </p:childTnLst>
                                    </p:cTn>
                                  </p:par>
                                  <p:par>
                                    <p:cTn id="25" presetID="22" presetClass="entr" presetSubtype="4" fill="hold" nodeType="withEffect">
                                      <p:stCondLst>
                                        <p:cond delay="300"/>
                                      </p:stCondLst>
                                      <p:childTnLst>
                                        <p:set>
                                          <p:cBhvr>
                                            <p:cTn id="26" dur="1" fill="hold">
                                              <p:stCondLst>
                                                <p:cond delay="0"/>
                                              </p:stCondLst>
                                            </p:cTn>
                                            <p:tgtEl>
                                              <p:spTgt spid="20"/>
                                            </p:tgtEl>
                                            <p:attrNameLst>
                                              <p:attrName>style.visibility</p:attrName>
                                            </p:attrNameLst>
                                          </p:cBhvr>
                                          <p:to>
                                            <p:strVal val="visible"/>
                                          </p:to>
                                        </p:set>
                                        <p:animEffect transition="in" filter="wipe(down)">
                                          <p:cBhvr>
                                            <p:cTn id="27" dur="750"/>
                                            <p:tgtEl>
                                              <p:spTgt spid="20"/>
                                            </p:tgtEl>
                                          </p:cBhvr>
                                        </p:animEffect>
                                      </p:childTnLst>
                                    </p:cTn>
                                  </p:par>
                                  <p:par>
                                    <p:cTn id="28" presetID="10" presetClass="entr" presetSubtype="0" fill="hold" grpId="0" nodeType="withEffect">
                                      <p:stCondLst>
                                        <p:cond delay="90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1000"/>
                                            <p:tgtEl>
                                              <p:spTgt spid="17"/>
                                            </p:tgtEl>
                                          </p:cBhvr>
                                        </p:animEffect>
                                      </p:childTnLst>
                                    </p:cTn>
                                  </p:par>
                                  <p:par>
                                    <p:cTn id="31" presetID="22" presetClass="entr" presetSubtype="8" fill="hold" nodeType="withEffect">
                                      <p:stCondLst>
                                        <p:cond delay="1000"/>
                                      </p:stCondLst>
                                      <p:childTnLst>
                                        <p:set>
                                          <p:cBhvr>
                                            <p:cTn id="32" dur="1" fill="hold">
                                              <p:stCondLst>
                                                <p:cond delay="0"/>
                                              </p:stCondLst>
                                            </p:cTn>
                                            <p:tgtEl>
                                              <p:spTgt spid="34"/>
                                            </p:tgtEl>
                                            <p:attrNameLst>
                                              <p:attrName>style.visibility</p:attrName>
                                            </p:attrNameLst>
                                          </p:cBhvr>
                                          <p:to>
                                            <p:strVal val="visible"/>
                                          </p:to>
                                        </p:set>
                                        <p:animEffect transition="in" filter="wipe(left)">
                                          <p:cBhvr>
                                            <p:cTn id="33" dur="800"/>
                                            <p:tgtEl>
                                              <p:spTgt spid="34"/>
                                            </p:tgtEl>
                                          </p:cBhvr>
                                        </p:animEffect>
                                      </p:childTnLst>
                                    </p:cTn>
                                  </p:par>
                                  <p:par>
                                    <p:cTn id="34" presetID="10" presetClass="entr" presetSubtype="0" fill="hold" grpId="0" nodeType="withEffect">
                                      <p:stCondLst>
                                        <p:cond delay="1700"/>
                                      </p:stCondLst>
                                      <p:childTnLst>
                                        <p:set>
                                          <p:cBhvr>
                                            <p:cTn id="35" dur="1" fill="hold">
                                              <p:stCondLst>
                                                <p:cond delay="0"/>
                                              </p:stCondLst>
                                            </p:cTn>
                                            <p:tgtEl>
                                              <p:spTgt spid="35"/>
                                            </p:tgtEl>
                                            <p:attrNameLst>
                                              <p:attrName>style.visibility</p:attrName>
                                            </p:attrNameLst>
                                          </p:cBhvr>
                                          <p:to>
                                            <p:strVal val="visible"/>
                                          </p:to>
                                        </p:set>
                                        <p:animEffect transition="in" filter="fade">
                                          <p:cBhvr>
                                            <p:cTn id="36" dur="500"/>
                                            <p:tgtEl>
                                              <p:spTgt spid="35"/>
                                            </p:tgtEl>
                                          </p:cBhvr>
                                        </p:animEffect>
                                      </p:childTnLst>
                                    </p:cTn>
                                  </p:par>
                                  <p:par>
                                    <p:cTn id="37" presetID="10" presetClass="entr" presetSubtype="0" fill="hold" grpId="0" nodeType="withEffect">
                                      <p:stCondLst>
                                        <p:cond delay="200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500"/>
                                            <p:tgtEl>
                                              <p:spTgt spid="36"/>
                                            </p:tgtEl>
                                          </p:cBhvr>
                                        </p:animEffect>
                                      </p:childTnLst>
                                    </p:cTn>
                                  </p:par>
                                  <p:par>
                                    <p:cTn id="40" presetID="10" presetClass="entr" presetSubtype="0" fill="hold" grpId="0" nodeType="withEffect">
                                      <p:stCondLst>
                                        <p:cond delay="2300"/>
                                      </p:stCondLst>
                                      <p:childTnLst>
                                        <p:set>
                                          <p:cBhvr>
                                            <p:cTn id="41" dur="1" fill="hold">
                                              <p:stCondLst>
                                                <p:cond delay="0"/>
                                              </p:stCondLst>
                                            </p:cTn>
                                            <p:tgtEl>
                                              <p:spTgt spid="37"/>
                                            </p:tgtEl>
                                            <p:attrNameLst>
                                              <p:attrName>style.visibility</p:attrName>
                                            </p:attrNameLst>
                                          </p:cBhvr>
                                          <p:to>
                                            <p:strVal val="visible"/>
                                          </p:to>
                                        </p:set>
                                        <p:animEffect transition="in" filter="fade">
                                          <p:cBhvr>
                                            <p:cTn id="42" dur="500"/>
                                            <p:tgtEl>
                                              <p:spTgt spid="37"/>
                                            </p:tgtEl>
                                          </p:cBhvr>
                                        </p:animEffect>
                                      </p:childTnLst>
                                    </p:cTn>
                                  </p:par>
                                  <p:par>
                                    <p:cTn id="43" presetID="10" presetClass="entr" presetSubtype="0" fill="hold" grpId="0" nodeType="withEffect">
                                      <p:stCondLst>
                                        <p:cond delay="2500"/>
                                      </p:stCondLst>
                                      <p:childTnLst>
                                        <p:set>
                                          <p:cBhvr>
                                            <p:cTn id="44" dur="1" fill="hold">
                                              <p:stCondLst>
                                                <p:cond delay="0"/>
                                              </p:stCondLst>
                                            </p:cTn>
                                            <p:tgtEl>
                                              <p:spTgt spid="38"/>
                                            </p:tgtEl>
                                            <p:attrNameLst>
                                              <p:attrName>style.visibility</p:attrName>
                                            </p:attrNameLst>
                                          </p:cBhvr>
                                          <p:to>
                                            <p:strVal val="visible"/>
                                          </p:to>
                                        </p:set>
                                        <p:animEffect transition="in" filter="fade">
                                          <p:cBhvr>
                                            <p:cTn id="45" dur="500"/>
                                            <p:tgtEl>
                                              <p:spTgt spid="38"/>
                                            </p:tgtEl>
                                          </p:cBhvr>
                                        </p:animEffect>
                                      </p:childTnLst>
                                    </p:cTn>
                                  </p:par>
                                  <p:par>
                                    <p:cTn id="46" presetID="2" presetClass="entr" presetSubtype="1" fill="hold" nodeType="withEffect">
                                      <p:stCondLst>
                                        <p:cond delay="2600"/>
                                      </p:stCondLst>
                                      <p:childTnLst>
                                        <p:set>
                                          <p:cBhvr>
                                            <p:cTn id="47" dur="1" fill="hold">
                                              <p:stCondLst>
                                                <p:cond delay="0"/>
                                              </p:stCondLst>
                                            </p:cTn>
                                            <p:tgtEl>
                                              <p:spTgt spid="46"/>
                                            </p:tgtEl>
                                            <p:attrNameLst>
                                              <p:attrName>style.visibility</p:attrName>
                                            </p:attrNameLst>
                                          </p:cBhvr>
                                          <p:to>
                                            <p:strVal val="visible"/>
                                          </p:to>
                                        </p:set>
                                        <p:anim calcmode="lin" valueType="num">
                                          <p:cBhvr additive="base">
                                            <p:cTn id="48" dur="750" fill="hold"/>
                                            <p:tgtEl>
                                              <p:spTgt spid="46"/>
                                            </p:tgtEl>
                                            <p:attrNameLst>
                                              <p:attrName>ppt_x</p:attrName>
                                            </p:attrNameLst>
                                          </p:cBhvr>
                                          <p:tavLst>
                                            <p:tav tm="0">
                                              <p:val>
                                                <p:strVal val="#ppt_x"/>
                                              </p:val>
                                            </p:tav>
                                            <p:tav tm="100000">
                                              <p:val>
                                                <p:strVal val="#ppt_x"/>
                                              </p:val>
                                            </p:tav>
                                          </p:tavLst>
                                        </p:anim>
                                        <p:anim calcmode="lin" valueType="num">
                                          <p:cBhvr additive="base">
                                            <p:cTn id="49" dur="750" fill="hold"/>
                                            <p:tgtEl>
                                              <p:spTgt spid="46"/>
                                            </p:tgtEl>
                                            <p:attrNameLst>
                                              <p:attrName>ppt_y</p:attrName>
                                            </p:attrNameLst>
                                          </p:cBhvr>
                                          <p:tavLst>
                                            <p:tav tm="0">
                                              <p:val>
                                                <p:strVal val="0-#ppt_h/2"/>
                                              </p:val>
                                            </p:tav>
                                            <p:tav tm="100000">
                                              <p:val>
                                                <p:strVal val="#ppt_y"/>
                                              </p:val>
                                            </p:tav>
                                          </p:tavLst>
                                        </p:anim>
                                      </p:childTnLst>
                                    </p:cTn>
                                  </p:par>
                                  <p:par>
                                    <p:cTn id="50" presetID="2" presetClass="entr" presetSubtype="1" fill="hold" nodeType="withEffect">
                                      <p:stCondLst>
                                        <p:cond delay="2800"/>
                                      </p:stCondLst>
                                      <p:childTnLst>
                                        <p:set>
                                          <p:cBhvr>
                                            <p:cTn id="51" dur="1" fill="hold">
                                              <p:stCondLst>
                                                <p:cond delay="0"/>
                                              </p:stCondLst>
                                            </p:cTn>
                                            <p:tgtEl>
                                              <p:spTgt spid="56"/>
                                            </p:tgtEl>
                                            <p:attrNameLst>
                                              <p:attrName>style.visibility</p:attrName>
                                            </p:attrNameLst>
                                          </p:cBhvr>
                                          <p:to>
                                            <p:strVal val="visible"/>
                                          </p:to>
                                        </p:set>
                                        <p:anim calcmode="lin" valueType="num">
                                          <p:cBhvr additive="base">
                                            <p:cTn id="52" dur="750" fill="hold"/>
                                            <p:tgtEl>
                                              <p:spTgt spid="56"/>
                                            </p:tgtEl>
                                            <p:attrNameLst>
                                              <p:attrName>ppt_x</p:attrName>
                                            </p:attrNameLst>
                                          </p:cBhvr>
                                          <p:tavLst>
                                            <p:tav tm="0">
                                              <p:val>
                                                <p:strVal val="#ppt_x"/>
                                              </p:val>
                                            </p:tav>
                                            <p:tav tm="100000">
                                              <p:val>
                                                <p:strVal val="#ppt_x"/>
                                              </p:val>
                                            </p:tav>
                                          </p:tavLst>
                                        </p:anim>
                                        <p:anim calcmode="lin" valueType="num">
                                          <p:cBhvr additive="base">
                                            <p:cTn id="53" dur="750" fill="hold"/>
                                            <p:tgtEl>
                                              <p:spTgt spid="56"/>
                                            </p:tgtEl>
                                            <p:attrNameLst>
                                              <p:attrName>ppt_y</p:attrName>
                                            </p:attrNameLst>
                                          </p:cBhvr>
                                          <p:tavLst>
                                            <p:tav tm="0">
                                              <p:val>
                                                <p:strVal val="0-#ppt_h/2"/>
                                              </p:val>
                                            </p:tav>
                                            <p:tav tm="100000">
                                              <p:val>
                                                <p:strVal val="#ppt_y"/>
                                              </p:val>
                                            </p:tav>
                                          </p:tavLst>
                                        </p:anim>
                                      </p:childTnLst>
                                    </p:cTn>
                                  </p:par>
                                  <p:par>
                                    <p:cTn id="54" presetID="2" presetClass="entr" presetSubtype="1" fill="hold" nodeType="withEffect">
                                      <p:stCondLst>
                                        <p:cond delay="3100"/>
                                      </p:stCondLst>
                                      <p:childTnLst>
                                        <p:set>
                                          <p:cBhvr>
                                            <p:cTn id="55" dur="1" fill="hold">
                                              <p:stCondLst>
                                                <p:cond delay="0"/>
                                              </p:stCondLst>
                                            </p:cTn>
                                            <p:tgtEl>
                                              <p:spTgt spid="57"/>
                                            </p:tgtEl>
                                            <p:attrNameLst>
                                              <p:attrName>style.visibility</p:attrName>
                                            </p:attrNameLst>
                                          </p:cBhvr>
                                          <p:to>
                                            <p:strVal val="visible"/>
                                          </p:to>
                                        </p:set>
                                        <p:anim calcmode="lin" valueType="num">
                                          <p:cBhvr additive="base">
                                            <p:cTn id="56" dur="750" fill="hold"/>
                                            <p:tgtEl>
                                              <p:spTgt spid="57"/>
                                            </p:tgtEl>
                                            <p:attrNameLst>
                                              <p:attrName>ppt_x</p:attrName>
                                            </p:attrNameLst>
                                          </p:cBhvr>
                                          <p:tavLst>
                                            <p:tav tm="0">
                                              <p:val>
                                                <p:strVal val="#ppt_x"/>
                                              </p:val>
                                            </p:tav>
                                            <p:tav tm="100000">
                                              <p:val>
                                                <p:strVal val="#ppt_x"/>
                                              </p:val>
                                            </p:tav>
                                          </p:tavLst>
                                        </p:anim>
                                        <p:anim calcmode="lin" valueType="num">
                                          <p:cBhvr additive="base">
                                            <p:cTn id="57" dur="750" fill="hold"/>
                                            <p:tgtEl>
                                              <p:spTgt spid="57"/>
                                            </p:tgtEl>
                                            <p:attrNameLst>
                                              <p:attrName>ppt_y</p:attrName>
                                            </p:attrNameLst>
                                          </p:cBhvr>
                                          <p:tavLst>
                                            <p:tav tm="0">
                                              <p:val>
                                                <p:strVal val="0-#ppt_h/2"/>
                                              </p:val>
                                            </p:tav>
                                            <p:tav tm="100000">
                                              <p:val>
                                                <p:strVal val="#ppt_y"/>
                                              </p:val>
                                            </p:tav>
                                          </p:tavLst>
                                        </p:anim>
                                      </p:childTnLst>
                                    </p:cTn>
                                  </p:par>
                                  <p:par>
                                    <p:cTn id="58" presetID="2" presetClass="entr" presetSubtype="1" fill="hold" nodeType="withEffect">
                                      <p:stCondLst>
                                        <p:cond delay="3200"/>
                                      </p:stCondLst>
                                      <p:childTnLst>
                                        <p:set>
                                          <p:cBhvr>
                                            <p:cTn id="59" dur="1" fill="hold">
                                              <p:stCondLst>
                                                <p:cond delay="0"/>
                                              </p:stCondLst>
                                            </p:cTn>
                                            <p:tgtEl>
                                              <p:spTgt spid="58"/>
                                            </p:tgtEl>
                                            <p:attrNameLst>
                                              <p:attrName>style.visibility</p:attrName>
                                            </p:attrNameLst>
                                          </p:cBhvr>
                                          <p:to>
                                            <p:strVal val="visible"/>
                                          </p:to>
                                        </p:set>
                                        <p:anim calcmode="lin" valueType="num">
                                          <p:cBhvr additive="base">
                                            <p:cTn id="60" dur="750" fill="hold"/>
                                            <p:tgtEl>
                                              <p:spTgt spid="58"/>
                                            </p:tgtEl>
                                            <p:attrNameLst>
                                              <p:attrName>ppt_x</p:attrName>
                                            </p:attrNameLst>
                                          </p:cBhvr>
                                          <p:tavLst>
                                            <p:tav tm="0">
                                              <p:val>
                                                <p:strVal val="#ppt_x"/>
                                              </p:val>
                                            </p:tav>
                                            <p:tav tm="100000">
                                              <p:val>
                                                <p:strVal val="#ppt_x"/>
                                              </p:val>
                                            </p:tav>
                                          </p:tavLst>
                                        </p:anim>
                                        <p:anim calcmode="lin" valueType="num">
                                          <p:cBhvr additive="base">
                                            <p:cTn id="61" dur="750" fill="hold"/>
                                            <p:tgtEl>
                                              <p:spTgt spid="58"/>
                                            </p:tgtEl>
                                            <p:attrNameLst>
                                              <p:attrName>ppt_y</p:attrName>
                                            </p:attrNameLst>
                                          </p:cBhvr>
                                          <p:tavLst>
                                            <p:tav tm="0">
                                              <p:val>
                                                <p:strVal val="0-#ppt_h/2"/>
                                              </p:val>
                                            </p:tav>
                                            <p:tav tm="100000">
                                              <p:val>
                                                <p:strVal val="#ppt_y"/>
                                              </p:val>
                                            </p:tav>
                                          </p:tavLst>
                                        </p:anim>
                                      </p:childTnLst>
                                    </p:cTn>
                                  </p:par>
                                  <p:par>
                                    <p:cTn id="62" presetID="10" presetClass="entr" presetSubtype="0" fill="hold" grpId="0" nodeType="withEffect">
                                      <p:stCondLst>
                                        <p:cond delay="3000"/>
                                      </p:stCondLst>
                                      <p:childTnLst>
                                        <p:set>
                                          <p:cBhvr>
                                            <p:cTn id="63" dur="1" fill="hold">
                                              <p:stCondLst>
                                                <p:cond delay="0"/>
                                              </p:stCondLst>
                                            </p:cTn>
                                            <p:tgtEl>
                                              <p:spTgt spid="39"/>
                                            </p:tgtEl>
                                            <p:attrNameLst>
                                              <p:attrName>style.visibility</p:attrName>
                                            </p:attrNameLst>
                                          </p:cBhvr>
                                          <p:to>
                                            <p:strVal val="visible"/>
                                          </p:to>
                                        </p:set>
                                        <p:animEffect transition="in" filter="fade">
                                          <p:cBhvr>
                                            <p:cTn id="64" dur="500"/>
                                            <p:tgtEl>
                                              <p:spTgt spid="39"/>
                                            </p:tgtEl>
                                          </p:cBhvr>
                                        </p:animEffect>
                                      </p:childTnLst>
                                    </p:cTn>
                                  </p:par>
                                  <p:par>
                                    <p:cTn id="65" presetID="10" presetClass="entr" presetSubtype="0" fill="hold" grpId="0" nodeType="withEffect">
                                      <p:stCondLst>
                                        <p:cond delay="3200"/>
                                      </p:stCondLst>
                                      <p:childTnLst>
                                        <p:set>
                                          <p:cBhvr>
                                            <p:cTn id="66" dur="1" fill="hold">
                                              <p:stCondLst>
                                                <p:cond delay="0"/>
                                              </p:stCondLst>
                                            </p:cTn>
                                            <p:tgtEl>
                                              <p:spTgt spid="40"/>
                                            </p:tgtEl>
                                            <p:attrNameLst>
                                              <p:attrName>style.visibility</p:attrName>
                                            </p:attrNameLst>
                                          </p:cBhvr>
                                          <p:to>
                                            <p:strVal val="visible"/>
                                          </p:to>
                                        </p:set>
                                        <p:animEffect transition="in" filter="fade">
                                          <p:cBhvr>
                                            <p:cTn id="67" dur="500"/>
                                            <p:tgtEl>
                                              <p:spTgt spid="40"/>
                                            </p:tgtEl>
                                          </p:cBhvr>
                                        </p:animEffect>
                                      </p:childTnLst>
                                    </p:cTn>
                                  </p:par>
                                  <p:par>
                                    <p:cTn id="68" presetID="10" presetClass="entr" presetSubtype="0" fill="hold" grpId="0" nodeType="withEffect">
                                      <p:stCondLst>
                                        <p:cond delay="3400"/>
                                      </p:stCondLst>
                                      <p:childTnLst>
                                        <p:set>
                                          <p:cBhvr>
                                            <p:cTn id="69" dur="1" fill="hold">
                                              <p:stCondLst>
                                                <p:cond delay="0"/>
                                              </p:stCondLst>
                                            </p:cTn>
                                            <p:tgtEl>
                                              <p:spTgt spid="42"/>
                                            </p:tgtEl>
                                            <p:attrNameLst>
                                              <p:attrName>style.visibility</p:attrName>
                                            </p:attrNameLst>
                                          </p:cBhvr>
                                          <p:to>
                                            <p:strVal val="visible"/>
                                          </p:to>
                                        </p:set>
                                        <p:animEffect transition="in" filter="fade">
                                          <p:cBhvr>
                                            <p:cTn id="70" dur="400"/>
                                            <p:tgtEl>
                                              <p:spTgt spid="42"/>
                                            </p:tgtEl>
                                          </p:cBhvr>
                                        </p:animEffect>
                                      </p:childTnLst>
                                    </p:cTn>
                                  </p:par>
                                  <p:par>
                                    <p:cTn id="71" presetID="10" presetClass="entr" presetSubtype="0" fill="hold" grpId="0" nodeType="withEffect">
                                      <p:stCondLst>
                                        <p:cond delay="3500"/>
                                      </p:stCondLst>
                                      <p:childTnLst>
                                        <p:set>
                                          <p:cBhvr>
                                            <p:cTn id="72" dur="1" fill="hold">
                                              <p:stCondLst>
                                                <p:cond delay="0"/>
                                              </p:stCondLst>
                                            </p:cTn>
                                            <p:tgtEl>
                                              <p:spTgt spid="43"/>
                                            </p:tgtEl>
                                            <p:attrNameLst>
                                              <p:attrName>style.visibility</p:attrName>
                                            </p:attrNameLst>
                                          </p:cBhvr>
                                          <p:to>
                                            <p:strVal val="visible"/>
                                          </p:to>
                                        </p:set>
                                        <p:animEffect transition="in" filter="fade">
                                          <p:cBhvr>
                                            <p:cTn id="73" dur="500"/>
                                            <p:tgtEl>
                                              <p:spTgt spid="43"/>
                                            </p:tgtEl>
                                          </p:cBhvr>
                                        </p:animEffect>
                                      </p:childTnLst>
                                    </p:cTn>
                                  </p:par>
                                  <p:par>
                                    <p:cTn id="74" presetID="10" presetClass="entr" presetSubtype="0" fill="hold" grpId="0" nodeType="withEffect">
                                      <p:stCondLst>
                                        <p:cond delay="3600"/>
                                      </p:stCondLst>
                                      <p:childTnLst>
                                        <p:set>
                                          <p:cBhvr>
                                            <p:cTn id="75" dur="1" fill="hold">
                                              <p:stCondLst>
                                                <p:cond delay="0"/>
                                              </p:stCondLst>
                                            </p:cTn>
                                            <p:tgtEl>
                                              <p:spTgt spid="44"/>
                                            </p:tgtEl>
                                            <p:attrNameLst>
                                              <p:attrName>style.visibility</p:attrName>
                                            </p:attrNameLst>
                                          </p:cBhvr>
                                          <p:to>
                                            <p:strVal val="visible"/>
                                          </p:to>
                                        </p:set>
                                        <p:animEffect transition="in" filter="fade">
                                          <p:cBhvr>
                                            <p:cTn id="76" dur="500"/>
                                            <p:tgtEl>
                                              <p:spTgt spid="44"/>
                                            </p:tgtEl>
                                          </p:cBhvr>
                                        </p:animEffect>
                                      </p:childTnLst>
                                    </p:cTn>
                                  </p:par>
                                  <p:par>
                                    <p:cTn id="77" presetID="10" presetClass="entr" presetSubtype="0" fill="hold" grpId="0" nodeType="withEffect">
                                      <p:stCondLst>
                                        <p:cond delay="3800"/>
                                      </p:stCondLst>
                                      <p:childTnLst>
                                        <p:set>
                                          <p:cBhvr>
                                            <p:cTn id="78" dur="1" fill="hold">
                                              <p:stCondLst>
                                                <p:cond delay="0"/>
                                              </p:stCondLst>
                                            </p:cTn>
                                            <p:tgtEl>
                                              <p:spTgt spid="45"/>
                                            </p:tgtEl>
                                            <p:attrNameLst>
                                              <p:attrName>style.visibility</p:attrName>
                                            </p:attrNameLst>
                                          </p:cBhvr>
                                          <p:to>
                                            <p:strVal val="visible"/>
                                          </p:to>
                                        </p:set>
                                        <p:animEffect transition="in" filter="fade">
                                          <p:cBhvr>
                                            <p:cTn id="79" dur="500"/>
                                            <p:tgtEl>
                                              <p:spTgt spid="45"/>
                                            </p:tgtEl>
                                          </p:cBhvr>
                                        </p:animEffect>
                                      </p:childTnLst>
                                    </p:cTn>
                                  </p:par>
                                  <p:par>
                                    <p:cTn id="80" presetID="10" presetClass="entr" presetSubtype="0" fill="hold" grpId="0" nodeType="withEffect">
                                      <p:stCondLst>
                                        <p:cond delay="3900"/>
                                      </p:stCondLst>
                                      <p:childTnLst>
                                        <p:set>
                                          <p:cBhvr>
                                            <p:cTn id="81" dur="1" fill="hold">
                                              <p:stCondLst>
                                                <p:cond delay="0"/>
                                              </p:stCondLst>
                                            </p:cTn>
                                            <p:tgtEl>
                                              <p:spTgt spid="47"/>
                                            </p:tgtEl>
                                            <p:attrNameLst>
                                              <p:attrName>style.visibility</p:attrName>
                                            </p:attrNameLst>
                                          </p:cBhvr>
                                          <p:to>
                                            <p:strVal val="visible"/>
                                          </p:to>
                                        </p:set>
                                        <p:animEffect transition="in" filter="fade">
                                          <p:cBhvr>
                                            <p:cTn id="82" dur="500"/>
                                            <p:tgtEl>
                                              <p:spTgt spid="47"/>
                                            </p:tgtEl>
                                          </p:cBhvr>
                                        </p:animEffect>
                                      </p:childTnLst>
                                    </p:cTn>
                                  </p:par>
                                  <p:par>
                                    <p:cTn id="83" presetID="10" presetClass="entr" presetSubtype="0" fill="hold" grpId="0" nodeType="withEffect">
                                      <p:stCondLst>
                                        <p:cond delay="4000"/>
                                      </p:stCondLst>
                                      <p:childTnLst>
                                        <p:set>
                                          <p:cBhvr>
                                            <p:cTn id="84" dur="1" fill="hold">
                                              <p:stCondLst>
                                                <p:cond delay="0"/>
                                              </p:stCondLst>
                                            </p:cTn>
                                            <p:tgtEl>
                                              <p:spTgt spid="48"/>
                                            </p:tgtEl>
                                            <p:attrNameLst>
                                              <p:attrName>style.visibility</p:attrName>
                                            </p:attrNameLst>
                                          </p:cBhvr>
                                          <p:to>
                                            <p:strVal val="visible"/>
                                          </p:to>
                                        </p:set>
                                        <p:animEffect transition="in" filter="fade">
                                          <p:cBhvr>
                                            <p:cTn id="85" dur="500"/>
                                            <p:tgtEl>
                                              <p:spTgt spid="48"/>
                                            </p:tgtEl>
                                          </p:cBhvr>
                                        </p:animEffect>
                                      </p:childTnLst>
                                    </p:cTn>
                                  </p:par>
                                  <p:par>
                                    <p:cTn id="86" presetID="10" presetClass="entr" presetSubtype="0" fill="hold" grpId="0" nodeType="withEffect">
                                      <p:stCondLst>
                                        <p:cond delay="4200"/>
                                      </p:stCondLst>
                                      <p:childTnLst>
                                        <p:set>
                                          <p:cBhvr>
                                            <p:cTn id="87" dur="1" fill="hold">
                                              <p:stCondLst>
                                                <p:cond delay="0"/>
                                              </p:stCondLst>
                                            </p:cTn>
                                            <p:tgtEl>
                                              <p:spTgt spid="49"/>
                                            </p:tgtEl>
                                            <p:attrNameLst>
                                              <p:attrName>style.visibility</p:attrName>
                                            </p:attrNameLst>
                                          </p:cBhvr>
                                          <p:to>
                                            <p:strVal val="visible"/>
                                          </p:to>
                                        </p:set>
                                        <p:animEffect transition="in" filter="fade">
                                          <p:cBhvr>
                                            <p:cTn id="88" dur="500"/>
                                            <p:tgtEl>
                                              <p:spTgt spid="49"/>
                                            </p:tgtEl>
                                          </p:cBhvr>
                                        </p:animEffect>
                                      </p:childTnLst>
                                    </p:cTn>
                                  </p:par>
                                  <p:par>
                                    <p:cTn id="89" presetID="22" presetClass="entr" presetSubtype="8" fill="hold" nodeType="withEffect">
                                      <p:stCondLst>
                                        <p:cond delay="4300"/>
                                      </p:stCondLst>
                                      <p:childTnLst>
                                        <p:set>
                                          <p:cBhvr>
                                            <p:cTn id="90" dur="1" fill="hold">
                                              <p:stCondLst>
                                                <p:cond delay="0"/>
                                              </p:stCondLst>
                                            </p:cTn>
                                            <p:tgtEl>
                                              <p:spTgt spid="51"/>
                                            </p:tgtEl>
                                            <p:attrNameLst>
                                              <p:attrName>style.visibility</p:attrName>
                                            </p:attrNameLst>
                                          </p:cBhvr>
                                          <p:to>
                                            <p:strVal val="visible"/>
                                          </p:to>
                                        </p:set>
                                        <p:animEffect transition="in" filter="wipe(left)">
                                          <p:cBhvr>
                                            <p:cTn id="91" dur="500"/>
                                            <p:tgtEl>
                                              <p:spTgt spid="51"/>
                                            </p:tgtEl>
                                          </p:cBhvr>
                                        </p:animEffect>
                                      </p:childTnLst>
                                    </p:cTn>
                                  </p:par>
                                  <p:par>
                                    <p:cTn id="92" presetID="10" presetClass="entr" presetSubtype="0" fill="hold" grpId="0" nodeType="withEffect">
                                      <p:stCondLst>
                                        <p:cond delay="4000"/>
                                      </p:stCondLst>
                                      <p:childTnLst>
                                        <p:set>
                                          <p:cBhvr>
                                            <p:cTn id="93" dur="1" fill="hold">
                                              <p:stCondLst>
                                                <p:cond delay="0"/>
                                              </p:stCondLst>
                                            </p:cTn>
                                            <p:tgtEl>
                                              <p:spTgt spid="5"/>
                                            </p:tgtEl>
                                            <p:attrNameLst>
                                              <p:attrName>style.visibility</p:attrName>
                                            </p:attrNameLst>
                                          </p:cBhvr>
                                          <p:to>
                                            <p:strVal val="visible"/>
                                          </p:to>
                                        </p:set>
                                        <p:animEffect transition="in" filter="fade">
                                          <p:cBhvr>
                                            <p:cTn id="94" dur="500"/>
                                            <p:tgtEl>
                                              <p:spTgt spid="5"/>
                                            </p:tgtEl>
                                          </p:cBhvr>
                                        </p:animEffect>
                                      </p:childTnLst>
                                    </p:cTn>
                                  </p:par>
                                </p:childTnLst>
                              </p:cTn>
                            </p:par>
                            <p:par>
                              <p:cTn id="95" fill="hold">
                                <p:stCondLst>
                                  <p:cond delay="4800"/>
                                </p:stCondLst>
                                <p:childTnLst>
                                  <p:par>
                                    <p:cTn id="96" presetID="10" presetClass="entr" presetSubtype="0" fill="hold" grpId="0" nodeType="afterEffect">
                                      <p:stCondLst>
                                        <p:cond delay="0"/>
                                      </p:stCondLst>
                                      <p:childTnLst>
                                        <p:set>
                                          <p:cBhvr>
                                            <p:cTn id="97" dur="1" fill="hold">
                                              <p:stCondLst>
                                                <p:cond delay="0"/>
                                              </p:stCondLst>
                                            </p:cTn>
                                            <p:tgtEl>
                                              <p:spTgt spid="7"/>
                                            </p:tgtEl>
                                            <p:attrNameLst>
                                              <p:attrName>style.visibility</p:attrName>
                                            </p:attrNameLst>
                                          </p:cBhvr>
                                          <p:to>
                                            <p:strVal val="visible"/>
                                          </p:to>
                                        </p:set>
                                        <p:animEffect transition="in" filter="fade">
                                          <p:cBhvr>
                                            <p:cTn id="98" dur="500"/>
                                            <p:tgtEl>
                                              <p:spTgt spid="7"/>
                                            </p:tgtEl>
                                          </p:cBhvr>
                                        </p:animEffect>
                                      </p:childTnLst>
                                    </p:cTn>
                                  </p:par>
                                </p:childTnLst>
                              </p:cTn>
                            </p:par>
                            <p:par>
                              <p:cTn id="99" fill="hold">
                                <p:stCondLst>
                                  <p:cond delay="5300"/>
                                </p:stCondLst>
                                <p:childTnLst>
                                  <p:par>
                                    <p:cTn id="100" presetID="10" presetClass="entr" presetSubtype="0" fill="hold" grpId="0" nodeType="afterEffect">
                                      <p:stCondLst>
                                        <p:cond delay="0"/>
                                      </p:stCondLst>
                                      <p:childTnLst>
                                        <p:set>
                                          <p:cBhvr>
                                            <p:cTn id="101" dur="1" fill="hold">
                                              <p:stCondLst>
                                                <p:cond delay="0"/>
                                              </p:stCondLst>
                                            </p:cTn>
                                            <p:tgtEl>
                                              <p:spTgt spid="9"/>
                                            </p:tgtEl>
                                            <p:attrNameLst>
                                              <p:attrName>style.visibility</p:attrName>
                                            </p:attrNameLst>
                                          </p:cBhvr>
                                          <p:to>
                                            <p:strVal val="visible"/>
                                          </p:to>
                                        </p:set>
                                        <p:animEffect transition="in" filter="fade">
                                          <p:cBhvr>
                                            <p:cTn id="102" dur="500"/>
                                            <p:tgtEl>
                                              <p:spTgt spid="9"/>
                                            </p:tgtEl>
                                          </p:cBhvr>
                                        </p:animEffect>
                                      </p:childTnLst>
                                    </p:cTn>
                                  </p:par>
                                </p:childTnLst>
                              </p:cTn>
                            </p:par>
                            <p:par>
                              <p:cTn id="103" fill="hold">
                                <p:stCondLst>
                                  <p:cond delay="5800"/>
                                </p:stCondLst>
                                <p:childTnLst>
                                  <p:par>
                                    <p:cTn id="104" presetID="10" presetClass="entr" presetSubtype="0" fill="hold" grpId="0" nodeType="afterEffect">
                                      <p:stCondLst>
                                        <p:cond delay="0"/>
                                      </p:stCondLst>
                                      <p:childTnLst>
                                        <p:set>
                                          <p:cBhvr>
                                            <p:cTn id="105" dur="1" fill="hold">
                                              <p:stCondLst>
                                                <p:cond delay="0"/>
                                              </p:stCondLst>
                                            </p:cTn>
                                            <p:tgtEl>
                                              <p:spTgt spid="10"/>
                                            </p:tgtEl>
                                            <p:attrNameLst>
                                              <p:attrName>style.visibility</p:attrName>
                                            </p:attrNameLst>
                                          </p:cBhvr>
                                          <p:to>
                                            <p:strVal val="visible"/>
                                          </p:to>
                                        </p:set>
                                        <p:animEffect transition="in" filter="fade">
                                          <p:cBhvr>
                                            <p:cTn id="106" dur="500"/>
                                            <p:tgtEl>
                                              <p:spTgt spid="10"/>
                                            </p:tgtEl>
                                          </p:cBhvr>
                                        </p:animEffect>
                                      </p:childTnLst>
                                    </p:cTn>
                                  </p:par>
                                </p:childTnLst>
                              </p:cTn>
                            </p:par>
                            <p:par>
                              <p:cTn id="107" fill="hold">
                                <p:stCondLst>
                                  <p:cond delay="6300"/>
                                </p:stCondLst>
                                <p:childTnLst>
                                  <p:par>
                                    <p:cTn id="108" presetID="10" presetClass="entr" presetSubtype="0" fill="hold" grpId="0" nodeType="afterEffect">
                                      <p:stCondLst>
                                        <p:cond delay="0"/>
                                      </p:stCondLst>
                                      <p:childTnLst>
                                        <p:set>
                                          <p:cBhvr>
                                            <p:cTn id="109" dur="1" fill="hold">
                                              <p:stCondLst>
                                                <p:cond delay="0"/>
                                              </p:stCondLst>
                                            </p:cTn>
                                            <p:tgtEl>
                                              <p:spTgt spid="11"/>
                                            </p:tgtEl>
                                            <p:attrNameLst>
                                              <p:attrName>style.visibility</p:attrName>
                                            </p:attrNameLst>
                                          </p:cBhvr>
                                          <p:to>
                                            <p:strVal val="visible"/>
                                          </p:to>
                                        </p:set>
                                        <p:animEffect transition="in" filter="fade">
                                          <p:cBhvr>
                                            <p:cTn id="110" dur="500"/>
                                            <p:tgtEl>
                                              <p:spTgt spid="11"/>
                                            </p:tgtEl>
                                          </p:cBhvr>
                                        </p:animEffect>
                                      </p:childTnLst>
                                    </p:cTn>
                                  </p:par>
                                </p:childTnLst>
                              </p:cTn>
                            </p:par>
                            <p:par>
                              <p:cTn id="111" fill="hold">
                                <p:stCondLst>
                                  <p:cond delay="6800"/>
                                </p:stCondLst>
                                <p:childTnLst>
                                  <p:par>
                                    <p:cTn id="112" presetID="22" presetClass="entr" presetSubtype="4" fill="hold" grpId="0" nodeType="afterEffect">
                                      <p:stCondLst>
                                        <p:cond delay="0"/>
                                      </p:stCondLst>
                                      <p:childTnLst>
                                        <p:set>
                                          <p:cBhvr>
                                            <p:cTn id="113" dur="1" fill="hold">
                                              <p:stCondLst>
                                                <p:cond delay="0"/>
                                              </p:stCondLst>
                                            </p:cTn>
                                            <p:tgtEl>
                                              <p:spTgt spid="4"/>
                                            </p:tgtEl>
                                            <p:attrNameLst>
                                              <p:attrName>style.visibility</p:attrName>
                                            </p:attrNameLst>
                                          </p:cBhvr>
                                          <p:to>
                                            <p:strVal val="visible"/>
                                          </p:to>
                                        </p:set>
                                        <p:animEffect transition="in" filter="wipe(down)">
                                          <p:cBhvr>
                                            <p:cTn id="1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4" grpId="0" animBg="1"/>
          <p:bldP spid="23" grpId="0" animBg="1"/>
          <p:bldP spid="8" grpId="0" animBg="1"/>
          <p:bldP spid="32" grpId="0" animBg="1"/>
          <p:bldP spid="35" grpId="0" animBg="1"/>
          <p:bldP spid="36" grpId="0" animBg="1"/>
          <p:bldP spid="37" grpId="0" animBg="1"/>
          <p:bldP spid="38" grpId="0" animBg="1"/>
          <p:bldP spid="39" grpId="0"/>
          <p:bldP spid="40" grpId="0"/>
          <p:bldP spid="42" grpId="0"/>
          <p:bldP spid="43" grpId="0"/>
          <p:bldP spid="44" grpId="0"/>
          <p:bldP spid="45" grpId="0"/>
          <p:bldP spid="47" grpId="0"/>
          <p:bldP spid="48" grpId="0"/>
          <p:bldP spid="49" grpId="0"/>
          <p:bldP spid="4" grpId="0"/>
          <p:bldP spid="5" grpId="0"/>
          <p:bldP spid="7" grpId="0" animBg="1"/>
          <p:bldP spid="9" grpId="0" animBg="1"/>
          <p:bldP spid="10" grpId="0"/>
          <p:bldP spid="11" grpId="0"/>
        </p:bldLst>
      </p:timing>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DC5EE1-C208-64F3-12B5-CF19DE49A67A}"/>
              </a:ext>
            </a:extLst>
          </p:cNvPr>
          <p:cNvPicPr>
            <a:picLocks noChangeAspect="1"/>
          </p:cNvPicPr>
          <p:nvPr/>
        </p:nvPicPr>
        <p:blipFill>
          <a:blip r:embed="rId4"/>
          <a:stretch>
            <a:fillRect/>
          </a:stretch>
        </p:blipFill>
        <p:spPr>
          <a:xfrm>
            <a:off x="0" y="269207"/>
            <a:ext cx="4614928" cy="5883442"/>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 name="Object 5"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8"/>
          <p:cNvSpPr txBox="1"/>
          <p:nvPr/>
        </p:nvSpPr>
        <p:spPr>
          <a:xfrm>
            <a:off x="5096263" y="1228081"/>
            <a:ext cx="6932989" cy="3910420"/>
          </a:xfrm>
          <a:prstGeom prst="rect">
            <a:avLst/>
          </a:prstGeom>
          <a:noFill/>
        </p:spPr>
        <p:txBody>
          <a:bodyPr wrap="square" lIns="0" tIns="0" rIns="0" bIns="0" rtlCol="0">
            <a:noAutofit/>
          </a:bodyPr>
          <a:lstStyle/>
          <a:p>
            <a:pPr>
              <a:lnSpc>
                <a:spcPts val="2000"/>
              </a:lnSpc>
            </a:pPr>
            <a:r>
              <a:rPr lang="ru-RU" sz="3200" dirty="0">
                <a:solidFill>
                  <a:srgbClr val="14CE9F"/>
                </a:solidFill>
                <a:latin typeface="Montserrat SemiBold" panose="00000700000000000000" pitchFamily="2" charset="-18"/>
              </a:rPr>
              <a:t>1. Делитесь фактами</a:t>
            </a:r>
          </a:p>
          <a:p>
            <a:pPr>
              <a:lnSpc>
                <a:spcPts val="2000"/>
              </a:lnSpc>
            </a:pPr>
            <a:endParaRPr lang="ru-RU" sz="2000" dirty="0">
              <a:solidFill>
                <a:srgbClr val="14CE9F"/>
              </a:solidFill>
              <a:latin typeface="Montserrat SemiBold" panose="00000700000000000000" pitchFamily="2" charset="-18"/>
            </a:endParaRPr>
          </a:p>
          <a:p>
            <a:pPr>
              <a:lnSpc>
                <a:spcPts val="2000"/>
              </a:lnSpc>
            </a:pPr>
            <a:r>
              <a:rPr lang="ru-RU" dirty="0">
                <a:solidFill>
                  <a:srgbClr val="5D5B6F">
                    <a:alpha val="60000"/>
                  </a:srgbClr>
                </a:solidFill>
                <a:latin typeface="Montserrat Light" panose="00000400000000000000" pitchFamily="2" charset="-18"/>
              </a:rPr>
              <a:t>Наилучший способ поделиться своим видением с другим человеком заключается в том, чтобы вместе с ним пройти по своему Пути к действию – точно так же, как вы по нему уже сами проходили, от начала до конца. </a:t>
            </a:r>
          </a:p>
          <a:p>
            <a:pPr>
              <a:lnSpc>
                <a:spcPts val="2000"/>
              </a:lnSpc>
            </a:pPr>
            <a:r>
              <a:rPr lang="ru-RU" dirty="0">
                <a:solidFill>
                  <a:srgbClr val="5D5B6F">
                    <a:alpha val="60000"/>
                  </a:srgbClr>
                </a:solidFill>
                <a:latin typeface="Montserrat Light" panose="00000400000000000000" pitchFamily="2" charset="-18"/>
              </a:rPr>
              <a:t>К сожалению, </a:t>
            </a:r>
            <a:r>
              <a:rPr lang="ru-RU" b="1" dirty="0">
                <a:solidFill>
                  <a:srgbClr val="5D5B6F">
                    <a:alpha val="60000"/>
                  </a:srgbClr>
                </a:solidFill>
                <a:latin typeface="Montserrat Light" panose="00000400000000000000" pitchFamily="2" charset="-18"/>
              </a:rPr>
              <a:t>одержимость собственными историями и эмоциями приводит к тому, что мы начинаем именно с них. </a:t>
            </a:r>
          </a:p>
          <a:p>
            <a:pPr>
              <a:lnSpc>
                <a:spcPts val="2000"/>
              </a:lnSpc>
            </a:pPr>
            <a:r>
              <a:rPr lang="ru-RU" dirty="0">
                <a:solidFill>
                  <a:srgbClr val="5D5B6F">
                    <a:alpha val="60000"/>
                  </a:srgbClr>
                </a:solidFill>
                <a:latin typeface="Montserrat Light" panose="00000400000000000000" pitchFamily="2" charset="-18"/>
              </a:rPr>
              <a:t>Мы так спешим высказать свои нелицеприятные выводы, что делаем это самым неэффективным способом. Затем, получив негативные результаты, мы убеждаемся, что невозможно высказать рискованную точку зрения, не создав проблем. Невысказанное накапливается внутри, эмоции доходят до точки кипения, и когда мы делимся своей ужасной историей, то делаем это чаще всего из мести. Круг замыкается, и цикл повторяется.</a:t>
            </a:r>
            <a:endParaRPr lang="en-US" dirty="0">
              <a:solidFill>
                <a:srgbClr val="5D5B6F">
                  <a:alpha val="60000"/>
                </a:srgbClr>
              </a:solidFill>
              <a:latin typeface="Montserrat Light" panose="00000400000000000000" pitchFamily="2" charset="-18"/>
            </a:endParaRPr>
          </a:p>
        </p:txBody>
      </p:sp>
      <p:sp>
        <p:nvSpPr>
          <p:cNvPr id="5" name="Arrow: Down 4">
            <a:extLst>
              <a:ext uri="{FF2B5EF4-FFF2-40B4-BE49-F238E27FC236}">
                <a16:creationId xmlns:a16="http://schemas.microsoft.com/office/drawing/2014/main" id="{9FEF3437-A46F-8ECB-3E1D-F6B21BDD26F0}"/>
              </a:ext>
            </a:extLst>
          </p:cNvPr>
          <p:cNvSpPr/>
          <p:nvPr/>
        </p:nvSpPr>
        <p:spPr>
          <a:xfrm rot="16200000">
            <a:off x="10262774" y="5264955"/>
            <a:ext cx="802033" cy="2220958"/>
          </a:xfrm>
          <a:prstGeom prst="downArrow">
            <a:avLst>
              <a:gd name="adj1" fmla="val 94376"/>
              <a:gd name="adj2" fmla="val 50000"/>
            </a:avLst>
          </a:prstGeom>
          <a:solidFill>
            <a:srgbClr val="17E9B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Pentagon 6">
            <a:extLst>
              <a:ext uri="{FF2B5EF4-FFF2-40B4-BE49-F238E27FC236}">
                <a16:creationId xmlns:a16="http://schemas.microsoft.com/office/drawing/2014/main" id="{A8E2D464-4708-EF2A-5239-A9E753790074}"/>
              </a:ext>
            </a:extLst>
          </p:cNvPr>
          <p:cNvSpPr/>
          <p:nvPr/>
        </p:nvSpPr>
        <p:spPr>
          <a:xfrm>
            <a:off x="8110714" y="5974419"/>
            <a:ext cx="1860328" cy="802033"/>
          </a:xfrm>
          <a:prstGeom prst="homePlate">
            <a:avLst/>
          </a:prstGeom>
          <a:solidFill>
            <a:srgbClr val="57EFC7"/>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Pentagon 7">
            <a:extLst>
              <a:ext uri="{FF2B5EF4-FFF2-40B4-BE49-F238E27FC236}">
                <a16:creationId xmlns:a16="http://schemas.microsoft.com/office/drawing/2014/main" id="{D681E3D0-38FB-4E28-B915-38174C40A536}"/>
              </a:ext>
            </a:extLst>
          </p:cNvPr>
          <p:cNvSpPr/>
          <p:nvPr/>
        </p:nvSpPr>
        <p:spPr>
          <a:xfrm>
            <a:off x="6571580" y="5974417"/>
            <a:ext cx="1976620" cy="802033"/>
          </a:xfrm>
          <a:prstGeom prst="homePlate">
            <a:avLst/>
          </a:prstGeom>
          <a:solidFill>
            <a:srgbClr val="81F3D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Pentagon 8">
            <a:extLst>
              <a:ext uri="{FF2B5EF4-FFF2-40B4-BE49-F238E27FC236}">
                <a16:creationId xmlns:a16="http://schemas.microsoft.com/office/drawing/2014/main" id="{87623B26-639C-1DCF-472B-D59ED77CE0F3}"/>
              </a:ext>
            </a:extLst>
          </p:cNvPr>
          <p:cNvSpPr/>
          <p:nvPr/>
        </p:nvSpPr>
        <p:spPr>
          <a:xfrm>
            <a:off x="5543862" y="5980890"/>
            <a:ext cx="1403390" cy="802032"/>
          </a:xfrm>
          <a:prstGeom prst="homePlate">
            <a:avLst/>
          </a:prstGeom>
          <a:solidFill>
            <a:srgbClr val="AFF7E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B8F1B3"/>
              </a:solidFill>
            </a:endParaRPr>
          </a:p>
        </p:txBody>
      </p:sp>
      <p:sp>
        <p:nvSpPr>
          <p:cNvPr id="10" name="TextBox 9">
            <a:extLst>
              <a:ext uri="{FF2B5EF4-FFF2-40B4-BE49-F238E27FC236}">
                <a16:creationId xmlns:a16="http://schemas.microsoft.com/office/drawing/2014/main" id="{B1C5AEAD-B313-3968-C60E-E405FE29D0E1}"/>
              </a:ext>
            </a:extLst>
          </p:cNvPr>
          <p:cNvSpPr txBox="1"/>
          <p:nvPr/>
        </p:nvSpPr>
        <p:spPr>
          <a:xfrm>
            <a:off x="5488770" y="6297336"/>
            <a:ext cx="1343517" cy="261610"/>
          </a:xfrm>
          <a:prstGeom prst="rect">
            <a:avLst/>
          </a:prstGeom>
          <a:noFill/>
        </p:spPr>
        <p:txBody>
          <a:bodyPr wrap="square">
            <a:spAutoFit/>
          </a:bodyPr>
          <a:lstStyle/>
          <a:p>
            <a:r>
              <a:rPr lang="ru-RU" sz="1100" dirty="0">
                <a:latin typeface="+mj-lt"/>
              </a:rPr>
              <a:t>ВИЖУ / СЛЫШУ</a:t>
            </a:r>
            <a:endParaRPr lang="en-US" sz="1100" dirty="0">
              <a:latin typeface="+mj-lt"/>
            </a:endParaRPr>
          </a:p>
        </p:txBody>
      </p:sp>
      <p:sp>
        <p:nvSpPr>
          <p:cNvPr id="11" name="TextBox 10">
            <a:extLst>
              <a:ext uri="{FF2B5EF4-FFF2-40B4-BE49-F238E27FC236}">
                <a16:creationId xmlns:a16="http://schemas.microsoft.com/office/drawing/2014/main" id="{BA158C53-61B9-C074-24B8-71C9AF6379FC}"/>
              </a:ext>
            </a:extLst>
          </p:cNvPr>
          <p:cNvSpPr txBox="1"/>
          <p:nvPr/>
        </p:nvSpPr>
        <p:spPr>
          <a:xfrm>
            <a:off x="7002215" y="6214767"/>
            <a:ext cx="1343517" cy="430887"/>
          </a:xfrm>
          <a:prstGeom prst="rect">
            <a:avLst/>
          </a:prstGeom>
          <a:noFill/>
        </p:spPr>
        <p:txBody>
          <a:bodyPr wrap="square">
            <a:spAutoFit/>
          </a:bodyPr>
          <a:lstStyle/>
          <a:p>
            <a:r>
              <a:rPr lang="ru-RU" sz="1100" dirty="0">
                <a:latin typeface="+mj-lt"/>
              </a:rPr>
              <a:t>РАССКАЗЫВАЮ ИСТОРИЮ</a:t>
            </a:r>
            <a:endParaRPr lang="en-US" sz="1100" dirty="0">
              <a:latin typeface="+mj-lt"/>
            </a:endParaRPr>
          </a:p>
        </p:txBody>
      </p:sp>
      <p:sp>
        <p:nvSpPr>
          <p:cNvPr id="12" name="TextBox 11">
            <a:extLst>
              <a:ext uri="{FF2B5EF4-FFF2-40B4-BE49-F238E27FC236}">
                <a16:creationId xmlns:a16="http://schemas.microsoft.com/office/drawing/2014/main" id="{E5B30693-98B6-BB52-F450-2E3C53614722}"/>
              </a:ext>
            </a:extLst>
          </p:cNvPr>
          <p:cNvSpPr txBox="1"/>
          <p:nvPr/>
        </p:nvSpPr>
        <p:spPr>
          <a:xfrm>
            <a:off x="8613327" y="6236937"/>
            <a:ext cx="1343517" cy="276999"/>
          </a:xfrm>
          <a:prstGeom prst="rect">
            <a:avLst/>
          </a:prstGeom>
          <a:noFill/>
        </p:spPr>
        <p:txBody>
          <a:bodyPr wrap="square">
            <a:spAutoFit/>
          </a:bodyPr>
          <a:lstStyle/>
          <a:p>
            <a:r>
              <a:rPr lang="ru-RU" sz="1200" dirty="0">
                <a:latin typeface="+mj-lt"/>
              </a:rPr>
              <a:t>ЧУВСТВУЮ</a:t>
            </a:r>
            <a:endParaRPr lang="en-US" sz="1200" dirty="0">
              <a:latin typeface="+mj-lt"/>
            </a:endParaRPr>
          </a:p>
        </p:txBody>
      </p:sp>
      <p:sp>
        <p:nvSpPr>
          <p:cNvPr id="13" name="TextBox 12">
            <a:extLst>
              <a:ext uri="{FF2B5EF4-FFF2-40B4-BE49-F238E27FC236}">
                <a16:creationId xmlns:a16="http://schemas.microsoft.com/office/drawing/2014/main" id="{0134FDA8-4CCE-1A6F-69BF-541A534FEBC0}"/>
              </a:ext>
            </a:extLst>
          </p:cNvPr>
          <p:cNvSpPr txBox="1"/>
          <p:nvPr/>
        </p:nvSpPr>
        <p:spPr>
          <a:xfrm>
            <a:off x="10055924" y="6214767"/>
            <a:ext cx="1343517" cy="276999"/>
          </a:xfrm>
          <a:prstGeom prst="rect">
            <a:avLst/>
          </a:prstGeom>
          <a:noFill/>
        </p:spPr>
        <p:txBody>
          <a:bodyPr wrap="square">
            <a:spAutoFit/>
          </a:bodyPr>
          <a:lstStyle/>
          <a:p>
            <a:r>
              <a:rPr lang="ru-RU" sz="1200" dirty="0">
                <a:latin typeface="+mj-lt"/>
              </a:rPr>
              <a:t>ДЕЙСТВУЮ</a:t>
            </a:r>
            <a:endParaRPr lang="en-US" sz="1200" dirty="0">
              <a:latin typeface="+mj-lt"/>
            </a:endParaRPr>
          </a:p>
        </p:txBody>
      </p:sp>
      <p:sp>
        <p:nvSpPr>
          <p:cNvPr id="15" name="TextBox 14">
            <a:extLst>
              <a:ext uri="{FF2B5EF4-FFF2-40B4-BE49-F238E27FC236}">
                <a16:creationId xmlns:a16="http://schemas.microsoft.com/office/drawing/2014/main" id="{6998B12B-9E98-7E0A-CB16-09CD25C90D6D}"/>
              </a:ext>
            </a:extLst>
          </p:cNvPr>
          <p:cNvSpPr txBox="1"/>
          <p:nvPr/>
        </p:nvSpPr>
        <p:spPr>
          <a:xfrm>
            <a:off x="3177505" y="6207248"/>
            <a:ext cx="2196300" cy="369332"/>
          </a:xfrm>
          <a:prstGeom prst="rect">
            <a:avLst/>
          </a:prstGeom>
          <a:noFill/>
        </p:spPr>
        <p:txBody>
          <a:bodyPr wrap="square">
            <a:spAutoFit/>
          </a:bodyPr>
          <a:lstStyle/>
          <a:p>
            <a:r>
              <a:rPr lang="ru-RU" sz="1800" dirty="0">
                <a:solidFill>
                  <a:srgbClr val="14CE9F"/>
                </a:solidFill>
                <a:latin typeface="Gabriela" panose="00000500000000000000" pitchFamily="2" charset="0"/>
              </a:rPr>
              <a:t>Пути к действию</a:t>
            </a:r>
            <a:endParaRPr lang="en-US" dirty="0"/>
          </a:p>
        </p:txBody>
      </p:sp>
      <p:sp>
        <p:nvSpPr>
          <p:cNvPr id="2" name="TextBox 1">
            <a:extLst>
              <a:ext uri="{FF2B5EF4-FFF2-40B4-BE49-F238E27FC236}">
                <a16:creationId xmlns:a16="http://schemas.microsoft.com/office/drawing/2014/main" id="{01FAA6BB-0327-303D-F006-F3ECC1673BCC}"/>
              </a:ext>
            </a:extLst>
          </p:cNvPr>
          <p:cNvSpPr txBox="1"/>
          <p:nvPr/>
        </p:nvSpPr>
        <p:spPr>
          <a:xfrm>
            <a:off x="5096263" y="212346"/>
            <a:ext cx="6515258" cy="615553"/>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Во время Диалога </a:t>
            </a:r>
            <a:r>
              <a:rPr lang="ru-RU" sz="2000" dirty="0">
                <a:solidFill>
                  <a:srgbClr val="5D5B6F"/>
                </a:solidFill>
                <a:latin typeface="Gabriela" panose="00000500000000000000" pitchFamily="2" charset="0"/>
              </a:rPr>
              <a:t>(мой смысл)</a:t>
            </a:r>
            <a:endParaRPr lang="en-US" sz="4000" dirty="0">
              <a:solidFill>
                <a:srgbClr val="5D5B6F"/>
              </a:solidFill>
              <a:latin typeface="Gabriela" panose="00000500000000000000" pitchFamily="2" charset="0"/>
            </a:endParaRPr>
          </a:p>
        </p:txBody>
      </p:sp>
    </p:spTree>
    <p:extLst>
      <p:ext uri="{BB962C8B-B14F-4D97-AF65-F5344CB8AC3E}">
        <p14:creationId xmlns:p14="http://schemas.microsoft.com/office/powerpoint/2010/main" val="86583354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par>
                          <p:cTn id="14" fill="hold">
                            <p:stCondLst>
                              <p:cond delay="2000"/>
                            </p:stCondLst>
                            <p:childTnLst>
                              <p:par>
                                <p:cTn id="15" presetID="10" presetClass="entr" presetSubtype="0"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par>
                          <p:cTn id="18" fill="hold">
                            <p:stCondLst>
                              <p:cond delay="2500"/>
                            </p:stCondLst>
                            <p:childTnLst>
                              <p:par>
                                <p:cTn id="19" presetID="10"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par>
                          <p:cTn id="22" fill="hold">
                            <p:stCondLst>
                              <p:cond delay="3000"/>
                            </p:stCondLst>
                            <p:childTnLst>
                              <p:par>
                                <p:cTn id="23" presetID="10" presetClass="entr" presetSubtype="0"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par>
                          <p:cTn id="26" fill="hold">
                            <p:stCondLst>
                              <p:cond delay="3500"/>
                            </p:stCondLst>
                            <p:childTnLst>
                              <p:par>
                                <p:cTn id="27" presetID="10" presetClass="entr" presetSubtype="0" fill="hold" grpId="0" nodeType="after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P spid="5" grpId="0" animBg="1"/>
      <p:bldP spid="7" grpId="0" animBg="1"/>
      <p:bldP spid="8" grpId="0" animBg="1"/>
      <p:bldP spid="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57F96D2-B25A-560F-6919-CBE9784C4B3A}"/>
              </a:ext>
            </a:extLst>
          </p:cNvPr>
          <p:cNvPicPr>
            <a:picLocks noChangeAspect="1"/>
          </p:cNvPicPr>
          <p:nvPr/>
        </p:nvPicPr>
        <p:blipFill rotWithShape="1">
          <a:blip r:embed="rId4"/>
          <a:srcRect l="3810"/>
          <a:stretch/>
        </p:blipFill>
        <p:spPr>
          <a:xfrm>
            <a:off x="8110654" y="-19143"/>
            <a:ext cx="4076699" cy="4238171"/>
          </a:xfrm>
          <a:prstGeom prst="rect">
            <a:avLst/>
          </a:prstGeom>
        </p:spPr>
      </p:pic>
      <p:pic>
        <p:nvPicPr>
          <p:cNvPr id="8" name="Picture 7">
            <a:extLst>
              <a:ext uri="{FF2B5EF4-FFF2-40B4-BE49-F238E27FC236}">
                <a16:creationId xmlns:a16="http://schemas.microsoft.com/office/drawing/2014/main" id="{62C1578A-A9C6-EDAF-A363-BE37594C3130}"/>
              </a:ext>
            </a:extLst>
          </p:cNvPr>
          <p:cNvPicPr>
            <a:picLocks noChangeAspect="1"/>
          </p:cNvPicPr>
          <p:nvPr/>
        </p:nvPicPr>
        <p:blipFill rotWithShape="1">
          <a:blip r:embed="rId5"/>
          <a:srcRect r="4347" b="1316"/>
          <a:stretch/>
        </p:blipFill>
        <p:spPr>
          <a:xfrm>
            <a:off x="4041269" y="-12674"/>
            <a:ext cx="4072234" cy="4201252"/>
          </a:xfrm>
          <a:prstGeom prst="rect">
            <a:avLst/>
          </a:prstGeom>
        </p:spPr>
      </p:pic>
      <p:pic>
        <p:nvPicPr>
          <p:cNvPr id="4" name="Picture 3">
            <a:extLst>
              <a:ext uri="{FF2B5EF4-FFF2-40B4-BE49-F238E27FC236}">
                <a16:creationId xmlns:a16="http://schemas.microsoft.com/office/drawing/2014/main" id="{A3F4CF33-EF07-FEB6-6993-C19B6C1D899E}"/>
              </a:ext>
            </a:extLst>
          </p:cNvPr>
          <p:cNvPicPr>
            <a:picLocks noChangeAspect="1"/>
          </p:cNvPicPr>
          <p:nvPr/>
        </p:nvPicPr>
        <p:blipFill rotWithShape="1">
          <a:blip r:embed="rId6"/>
          <a:srcRect r="3810"/>
          <a:stretch/>
        </p:blipFill>
        <p:spPr>
          <a:xfrm>
            <a:off x="-10432" y="-19142"/>
            <a:ext cx="4076699" cy="4238171"/>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 imgW="270" imgH="270" progId="TCLayout.ActiveDocument.1">
                  <p:embed/>
                </p:oleObj>
              </mc:Choice>
              <mc:Fallback>
                <p:oleObj name="think-cell Slide" r:id="rId7" imgW="270" imgH="270" progId="TCLayout.ActiveDocument.1">
                  <p:embed/>
                  <p:pic>
                    <p:nvPicPr>
                      <p:cNvPr id="6" name="Object 5" hidden="1"/>
                      <p:cNvPicPr/>
                      <p:nvPr/>
                    </p:nvPicPr>
                    <p:blipFill>
                      <a:blip r:embed="rId8"/>
                      <a:stretch>
                        <a:fillRect/>
                      </a:stretch>
                    </p:blipFill>
                    <p:spPr>
                      <a:xfrm>
                        <a:off x="1588" y="1588"/>
                        <a:ext cx="1587" cy="1587"/>
                      </a:xfrm>
                      <a:prstGeom prst="rect">
                        <a:avLst/>
                      </a:prstGeom>
                    </p:spPr>
                  </p:pic>
                </p:oleObj>
              </mc:Fallback>
            </mc:AlternateContent>
          </a:graphicData>
        </a:graphic>
      </p:graphicFrame>
      <p:sp>
        <p:nvSpPr>
          <p:cNvPr id="18" name="Rectangle 17"/>
          <p:cNvSpPr/>
          <p:nvPr/>
        </p:nvSpPr>
        <p:spPr>
          <a:xfrm>
            <a:off x="0" y="-31073"/>
            <a:ext cx="12192000" cy="4238172"/>
          </a:xfrm>
          <a:prstGeom prst="rect">
            <a:avLst/>
          </a:prstGeom>
          <a:gradFill>
            <a:gsLst>
              <a:gs pos="92000">
                <a:srgbClr val="14CE9F">
                  <a:alpha val="50000"/>
                </a:srgbClr>
              </a:gs>
              <a:gs pos="2000">
                <a:srgbClr val="DDF9B8">
                  <a:alpha val="50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1" name="TextBox 20"/>
          <p:cNvSpPr txBox="1"/>
          <p:nvPr/>
        </p:nvSpPr>
        <p:spPr>
          <a:xfrm>
            <a:off x="311150" y="4661892"/>
            <a:ext cx="3433536" cy="256480"/>
          </a:xfrm>
          <a:prstGeom prst="rect">
            <a:avLst/>
          </a:prstGeom>
          <a:noFill/>
        </p:spPr>
        <p:txBody>
          <a:bodyPr wrap="square" lIns="0" tIns="0" rIns="0" bIns="0" rtlCol="0">
            <a:spAutoFit/>
          </a:bodyPr>
          <a:lstStyle/>
          <a:p>
            <a:pPr>
              <a:lnSpc>
                <a:spcPts val="2000"/>
              </a:lnSpc>
            </a:pPr>
            <a:r>
              <a:rPr lang="ru-RU" dirty="0">
                <a:solidFill>
                  <a:srgbClr val="14CE9F"/>
                </a:solidFill>
                <a:latin typeface="Montserrat Medium" panose="00000600000000000000" pitchFamily="2" charset="-18"/>
              </a:rPr>
              <a:t>Факты наименее спорны</a:t>
            </a:r>
            <a:endParaRPr lang="en-US" dirty="0">
              <a:solidFill>
                <a:srgbClr val="14CE9F"/>
              </a:solidFill>
              <a:latin typeface="Montserrat Medium" panose="00000600000000000000" pitchFamily="2" charset="-18"/>
            </a:endParaRPr>
          </a:p>
        </p:txBody>
      </p:sp>
      <p:sp>
        <p:nvSpPr>
          <p:cNvPr id="23" name="TextBox 22"/>
          <p:cNvSpPr txBox="1"/>
          <p:nvPr/>
        </p:nvSpPr>
        <p:spPr>
          <a:xfrm>
            <a:off x="4331606" y="4661892"/>
            <a:ext cx="3779045" cy="256480"/>
          </a:xfrm>
          <a:prstGeom prst="rect">
            <a:avLst/>
          </a:prstGeom>
          <a:noFill/>
        </p:spPr>
        <p:txBody>
          <a:bodyPr wrap="square" lIns="0" tIns="0" rIns="0" bIns="0" rtlCol="0">
            <a:spAutoFit/>
          </a:bodyPr>
          <a:lstStyle/>
          <a:p>
            <a:pPr>
              <a:lnSpc>
                <a:spcPts val="2000"/>
              </a:lnSpc>
            </a:pPr>
            <a:r>
              <a:rPr lang="ru-RU" dirty="0">
                <a:solidFill>
                  <a:srgbClr val="14CE9F"/>
                </a:solidFill>
                <a:latin typeface="Montserrat Medium" panose="00000600000000000000" pitchFamily="2" charset="-18"/>
              </a:rPr>
              <a:t>Факты наиболее убедительны</a:t>
            </a:r>
            <a:endParaRPr lang="en-US" dirty="0">
              <a:solidFill>
                <a:srgbClr val="14CE9F"/>
              </a:solidFill>
              <a:latin typeface="Montserrat Medium" panose="00000600000000000000" pitchFamily="2" charset="-18"/>
            </a:endParaRPr>
          </a:p>
        </p:txBody>
      </p:sp>
      <p:sp>
        <p:nvSpPr>
          <p:cNvPr id="25" name="TextBox 24"/>
          <p:cNvSpPr txBox="1"/>
          <p:nvPr/>
        </p:nvSpPr>
        <p:spPr>
          <a:xfrm>
            <a:off x="8497207" y="4661892"/>
            <a:ext cx="3433536" cy="256480"/>
          </a:xfrm>
          <a:prstGeom prst="rect">
            <a:avLst/>
          </a:prstGeom>
          <a:noFill/>
        </p:spPr>
        <p:txBody>
          <a:bodyPr wrap="square" lIns="0" tIns="0" rIns="0" bIns="0" rtlCol="0">
            <a:spAutoFit/>
          </a:bodyPr>
          <a:lstStyle/>
          <a:p>
            <a:pPr>
              <a:lnSpc>
                <a:spcPts val="2000"/>
              </a:lnSpc>
            </a:pPr>
            <a:r>
              <a:rPr lang="ru-RU" dirty="0">
                <a:solidFill>
                  <a:srgbClr val="14CE9F"/>
                </a:solidFill>
                <a:latin typeface="Montserrat Medium" panose="00000600000000000000" pitchFamily="2" charset="-18"/>
              </a:rPr>
              <a:t>Факты наименее обидны</a:t>
            </a:r>
            <a:endParaRPr lang="en-US" dirty="0">
              <a:solidFill>
                <a:srgbClr val="14CE9F"/>
              </a:solidFill>
              <a:latin typeface="Montserrat Medium" panose="00000600000000000000" pitchFamily="2" charset="-18"/>
            </a:endParaRPr>
          </a:p>
        </p:txBody>
      </p:sp>
      <p:grpSp>
        <p:nvGrpSpPr>
          <p:cNvPr id="36" name="Group 35"/>
          <p:cNvGrpSpPr/>
          <p:nvPr/>
        </p:nvGrpSpPr>
        <p:grpSpPr>
          <a:xfrm>
            <a:off x="311150" y="4095296"/>
            <a:ext cx="285750" cy="285750"/>
            <a:chOff x="5838825" y="6267450"/>
            <a:chExt cx="285750" cy="285750"/>
          </a:xfrm>
        </p:grpSpPr>
        <p:sp>
          <p:nvSpPr>
            <p:cNvPr id="37" name="Oval 36"/>
            <p:cNvSpPr/>
            <p:nvPr/>
          </p:nvSpPr>
          <p:spPr>
            <a:xfrm>
              <a:off x="5838825" y="6267450"/>
              <a:ext cx="285750" cy="285750"/>
            </a:xfrm>
            <a:prstGeom prst="ellipse">
              <a:avLst/>
            </a:prstGeom>
            <a:solidFill>
              <a:srgbClr val="5D5B6F"/>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14"/>
            <p:cNvSpPr/>
            <p:nvPr/>
          </p:nvSpPr>
          <p:spPr>
            <a:xfrm rot="18900000">
              <a:off x="5929377" y="6339142"/>
              <a:ext cx="104646" cy="104082"/>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cap="rnd">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9" name="Group 38"/>
          <p:cNvGrpSpPr/>
          <p:nvPr/>
        </p:nvGrpSpPr>
        <p:grpSpPr>
          <a:xfrm>
            <a:off x="4331607" y="4095296"/>
            <a:ext cx="285750" cy="285750"/>
            <a:chOff x="5838825" y="6267450"/>
            <a:chExt cx="285750" cy="285750"/>
          </a:xfrm>
        </p:grpSpPr>
        <p:sp>
          <p:nvSpPr>
            <p:cNvPr id="40" name="Oval 39"/>
            <p:cNvSpPr/>
            <p:nvPr/>
          </p:nvSpPr>
          <p:spPr>
            <a:xfrm>
              <a:off x="5838825" y="6267450"/>
              <a:ext cx="285750" cy="285750"/>
            </a:xfrm>
            <a:prstGeom prst="ellipse">
              <a:avLst/>
            </a:prstGeom>
            <a:solidFill>
              <a:srgbClr val="5D5B6F"/>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14"/>
            <p:cNvSpPr/>
            <p:nvPr/>
          </p:nvSpPr>
          <p:spPr>
            <a:xfrm rot="18900000">
              <a:off x="5929377" y="6339142"/>
              <a:ext cx="104646" cy="104082"/>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cap="rnd">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2" name="Group 41"/>
          <p:cNvGrpSpPr/>
          <p:nvPr/>
        </p:nvGrpSpPr>
        <p:grpSpPr>
          <a:xfrm>
            <a:off x="8497207" y="4095296"/>
            <a:ext cx="285750" cy="285750"/>
            <a:chOff x="5838825" y="6267450"/>
            <a:chExt cx="285750" cy="285750"/>
          </a:xfrm>
        </p:grpSpPr>
        <p:sp>
          <p:nvSpPr>
            <p:cNvPr id="43" name="Oval 42"/>
            <p:cNvSpPr/>
            <p:nvPr/>
          </p:nvSpPr>
          <p:spPr>
            <a:xfrm>
              <a:off x="5838825" y="6267450"/>
              <a:ext cx="285750" cy="285750"/>
            </a:xfrm>
            <a:prstGeom prst="ellipse">
              <a:avLst/>
            </a:prstGeom>
            <a:solidFill>
              <a:srgbClr val="5D5B6F"/>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14"/>
            <p:cNvSpPr/>
            <p:nvPr/>
          </p:nvSpPr>
          <p:spPr>
            <a:xfrm rot="18900000">
              <a:off x="5929377" y="6339142"/>
              <a:ext cx="104646" cy="104082"/>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cap="rnd">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Rectangle 14"/>
          <p:cNvSpPr/>
          <p:nvPr/>
        </p:nvSpPr>
        <p:spPr>
          <a:xfrm rot="5400000">
            <a:off x="1571866" y="-1187152"/>
            <a:ext cx="782386" cy="3563258"/>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14"/>
          <p:cNvSpPr/>
          <p:nvPr/>
        </p:nvSpPr>
        <p:spPr>
          <a:xfrm rot="5400000" flipH="1" flipV="1">
            <a:off x="10565618" y="2622843"/>
            <a:ext cx="782386" cy="210162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p:nvSpPr>
        <p:spPr>
          <a:xfrm>
            <a:off x="0" y="4918372"/>
            <a:ext cx="12192000" cy="1939628"/>
          </a:xfrm>
          <a:prstGeom prst="rect">
            <a:avLst/>
          </a:prstGeom>
          <a:solidFill>
            <a:srgbClr val="F6F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p:cNvSpPr txBox="1"/>
          <p:nvPr/>
        </p:nvSpPr>
        <p:spPr>
          <a:xfrm>
            <a:off x="311150" y="4960063"/>
            <a:ext cx="3433536" cy="1509580"/>
          </a:xfrm>
          <a:prstGeom prst="rect">
            <a:avLst/>
          </a:prstGeom>
          <a:noFill/>
        </p:spPr>
        <p:txBody>
          <a:bodyPr wrap="square" lIns="0" tIns="0" rIns="0" bIns="0" rtlCol="0">
            <a:spAutoFit/>
          </a:bodyPr>
          <a:lstStyle/>
          <a:p>
            <a:pPr>
              <a:lnSpc>
                <a:spcPts val="2000"/>
              </a:lnSpc>
            </a:pPr>
            <a:r>
              <a:rPr lang="ru-RU" sz="1100" dirty="0">
                <a:solidFill>
                  <a:srgbClr val="5D5B6F">
                    <a:alpha val="60000"/>
                  </a:srgbClr>
                </a:solidFill>
                <a:latin typeface="Montserrat Light" panose="00000400000000000000" pitchFamily="2" charset="-18"/>
              </a:rPr>
              <a:t>Скажем, с фразой «Вчера вы на двадцать минут опоздали на работу» не поспоришь. А вот выводы, напротив, спорны. Например, вы говорите кому-то: «Тебе вообще нельзя доверять». Вряд ли можно считать этот вывод фактом. </a:t>
            </a:r>
            <a:endParaRPr lang="en-US" sz="1100" dirty="0">
              <a:solidFill>
                <a:srgbClr val="5D5B6F">
                  <a:alpha val="60000"/>
                </a:srgbClr>
              </a:solidFill>
              <a:latin typeface="Montserrat Light" panose="00000400000000000000" pitchFamily="2" charset="-18"/>
            </a:endParaRPr>
          </a:p>
        </p:txBody>
      </p:sp>
      <p:sp>
        <p:nvSpPr>
          <p:cNvPr id="22" name="TextBox 21"/>
          <p:cNvSpPr txBox="1"/>
          <p:nvPr/>
        </p:nvSpPr>
        <p:spPr>
          <a:xfrm>
            <a:off x="4131238" y="4960063"/>
            <a:ext cx="4033946" cy="1766061"/>
          </a:xfrm>
          <a:prstGeom prst="rect">
            <a:avLst/>
          </a:prstGeom>
          <a:noFill/>
        </p:spPr>
        <p:txBody>
          <a:bodyPr wrap="square" lIns="0" tIns="0" rIns="0" bIns="0" rtlCol="0">
            <a:spAutoFit/>
          </a:bodyPr>
          <a:lstStyle/>
          <a:p>
            <a:pPr>
              <a:lnSpc>
                <a:spcPts val="2000"/>
              </a:lnSpc>
            </a:pPr>
            <a:r>
              <a:rPr lang="ru-RU" sz="1100" dirty="0">
                <a:solidFill>
                  <a:srgbClr val="5D5B6F">
                    <a:alpha val="60000"/>
                  </a:srgbClr>
                </a:solidFill>
                <a:latin typeface="Montserrat Light" panose="00000400000000000000" pitchFamily="2" charset="-18"/>
              </a:rPr>
              <a:t>Факты служат фундаментом для выводов и суждений. Начните со своих наблюдений. Например, какое из двух заявлений кажется вам более убедительным?</a:t>
            </a:r>
          </a:p>
          <a:p>
            <a:pPr>
              <a:lnSpc>
                <a:spcPts val="2000"/>
              </a:lnSpc>
            </a:pPr>
            <a:r>
              <a:rPr lang="ru-RU" sz="1100" dirty="0">
                <a:solidFill>
                  <a:srgbClr val="5D5B6F">
                    <a:alpha val="60000"/>
                  </a:srgbClr>
                </a:solidFill>
                <a:latin typeface="Montserrat Light" panose="00000400000000000000" pitchFamily="2" charset="-18"/>
              </a:rPr>
              <a:t> –  Такого жуткого неуважения к моему времени, я никогда не встречал! или </a:t>
            </a:r>
          </a:p>
          <a:p>
            <a:pPr>
              <a:lnSpc>
                <a:spcPts val="2000"/>
              </a:lnSpc>
            </a:pPr>
            <a:r>
              <a:rPr lang="ru-RU" sz="1100" dirty="0">
                <a:solidFill>
                  <a:srgbClr val="5D5B6F">
                    <a:alpha val="60000"/>
                  </a:srgbClr>
                </a:solidFill>
                <a:latin typeface="Montserrat Light" panose="00000400000000000000" pitchFamily="2" charset="-18"/>
              </a:rPr>
              <a:t>- На этой недели вы опаздываете уже третий раз. На это есть какие-то рациональные объяснения?</a:t>
            </a:r>
          </a:p>
        </p:txBody>
      </p:sp>
      <p:sp>
        <p:nvSpPr>
          <p:cNvPr id="24" name="TextBox 23"/>
          <p:cNvSpPr txBox="1"/>
          <p:nvPr/>
        </p:nvSpPr>
        <p:spPr>
          <a:xfrm>
            <a:off x="8207938" y="4948086"/>
            <a:ext cx="3936657" cy="1766061"/>
          </a:xfrm>
          <a:prstGeom prst="rect">
            <a:avLst/>
          </a:prstGeom>
          <a:noFill/>
        </p:spPr>
        <p:txBody>
          <a:bodyPr wrap="square" lIns="0" tIns="0" rIns="0" bIns="0" rtlCol="0">
            <a:spAutoFit/>
          </a:bodyPr>
          <a:lstStyle/>
          <a:p>
            <a:pPr>
              <a:lnSpc>
                <a:spcPts val="2000"/>
              </a:lnSpc>
            </a:pPr>
            <a:r>
              <a:rPr lang="ru-RU" sz="1100" dirty="0">
                <a:solidFill>
                  <a:srgbClr val="5D5B6F">
                    <a:alpha val="60000"/>
                  </a:srgbClr>
                </a:solidFill>
                <a:latin typeface="Montserrat Light" panose="00000400000000000000" pitchFamily="2" charset="-18"/>
              </a:rPr>
              <a:t>Если вы хотите поделиться своей историей, никогда не начинайте прямо с нее. Ваша история (особенно если она ведет к довольно негативным</a:t>
            </a:r>
          </a:p>
          <a:p>
            <a:pPr>
              <a:lnSpc>
                <a:spcPts val="2000"/>
              </a:lnSpc>
            </a:pPr>
            <a:r>
              <a:rPr lang="ru-RU" sz="1100" dirty="0">
                <a:solidFill>
                  <a:srgbClr val="5D5B6F">
                    <a:alpha val="60000"/>
                  </a:srgbClr>
                </a:solidFill>
                <a:latin typeface="Montserrat Light" panose="00000400000000000000" pitchFamily="2" charset="-18"/>
              </a:rPr>
              <a:t>выводам) может неприятно удивить и оскорбить человека.</a:t>
            </a:r>
          </a:p>
          <a:p>
            <a:pPr>
              <a:lnSpc>
                <a:spcPts val="2000"/>
              </a:lnSpc>
            </a:pPr>
            <a:r>
              <a:rPr lang="ru-RU" sz="1100" dirty="0">
                <a:solidFill>
                  <a:srgbClr val="5D5B6F">
                    <a:alpha val="60000"/>
                  </a:srgbClr>
                </a:solidFill>
                <a:latin typeface="Montserrat Light" panose="00000400000000000000" pitchFamily="2" charset="-18"/>
              </a:rPr>
              <a:t>Помните, что уничтожить безопасность диалога можно одной-единственной необдуманной фразой</a:t>
            </a:r>
            <a:endParaRPr lang="en-US" sz="1100" dirty="0">
              <a:solidFill>
                <a:srgbClr val="5D5B6F">
                  <a:alpha val="60000"/>
                </a:srgbClr>
              </a:solidFill>
              <a:latin typeface="Montserrat Light" panose="00000400000000000000" pitchFamily="2" charset="-18"/>
            </a:endParaRPr>
          </a:p>
        </p:txBody>
      </p:sp>
      <p:cxnSp>
        <p:nvCxnSpPr>
          <p:cNvPr id="47" name="Straight Connector 46"/>
          <p:cNvCxnSpPr/>
          <p:nvPr/>
        </p:nvCxnSpPr>
        <p:spPr>
          <a:xfrm>
            <a:off x="4076699" y="4489747"/>
            <a:ext cx="0" cy="1711028"/>
          </a:xfrm>
          <a:prstGeom prst="line">
            <a:avLst/>
          </a:prstGeom>
          <a:ln>
            <a:solidFill>
              <a:srgbClr val="5D5B6F">
                <a:alpha val="20000"/>
              </a:srgb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8110654" y="4489747"/>
            <a:ext cx="0" cy="1711028"/>
          </a:xfrm>
          <a:prstGeom prst="line">
            <a:avLst/>
          </a:prstGeom>
          <a:ln>
            <a:solidFill>
              <a:srgbClr val="5D5B6F">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1981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anim calcmode="lin" valueType="num">
                                      <p:cBhvr>
                                        <p:cTn id="8" dur="500" fill="hold"/>
                                        <p:tgtEl>
                                          <p:spTgt spid="36"/>
                                        </p:tgtEl>
                                        <p:attrNameLst>
                                          <p:attrName>ppt_x</p:attrName>
                                        </p:attrNameLst>
                                      </p:cBhvr>
                                      <p:tavLst>
                                        <p:tav tm="0">
                                          <p:val>
                                            <p:strVal val="#ppt_x"/>
                                          </p:val>
                                        </p:tav>
                                        <p:tav tm="100000">
                                          <p:val>
                                            <p:strVal val="#ppt_x"/>
                                          </p:val>
                                        </p:tav>
                                      </p:tavLst>
                                    </p:anim>
                                    <p:anim calcmode="lin" valueType="num">
                                      <p:cBhvr>
                                        <p:cTn id="9" dur="500" fill="hold"/>
                                        <p:tgtEl>
                                          <p:spTgt spid="3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20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anim calcmode="lin" valueType="num">
                                      <p:cBhvr>
                                        <p:cTn id="13" dur="500" fill="hold"/>
                                        <p:tgtEl>
                                          <p:spTgt spid="21"/>
                                        </p:tgtEl>
                                        <p:attrNameLst>
                                          <p:attrName>ppt_x</p:attrName>
                                        </p:attrNameLst>
                                      </p:cBhvr>
                                      <p:tavLst>
                                        <p:tav tm="0">
                                          <p:val>
                                            <p:strVal val="#ppt_x"/>
                                          </p:val>
                                        </p:tav>
                                        <p:tav tm="100000">
                                          <p:val>
                                            <p:strVal val="#ppt_x"/>
                                          </p:val>
                                        </p:tav>
                                      </p:tavLst>
                                    </p:anim>
                                    <p:anim calcmode="lin" valueType="num">
                                      <p:cBhvr>
                                        <p:cTn id="14" dur="500" fill="hold"/>
                                        <p:tgtEl>
                                          <p:spTgt spid="2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300"/>
                                  </p:stCondLst>
                                  <p:childTnLst>
                                    <p:set>
                                      <p:cBhvr>
                                        <p:cTn id="16" dur="1" fill="hold">
                                          <p:stCondLst>
                                            <p:cond delay="0"/>
                                          </p:stCondLst>
                                        </p:cTn>
                                        <p:tgtEl>
                                          <p:spTgt spid="39"/>
                                        </p:tgtEl>
                                        <p:attrNameLst>
                                          <p:attrName>style.visibility</p:attrName>
                                        </p:attrNameLst>
                                      </p:cBhvr>
                                      <p:to>
                                        <p:strVal val="visible"/>
                                      </p:to>
                                    </p:set>
                                    <p:animEffect transition="in" filter="fade">
                                      <p:cBhvr>
                                        <p:cTn id="17" dur="500"/>
                                        <p:tgtEl>
                                          <p:spTgt spid="39"/>
                                        </p:tgtEl>
                                      </p:cBhvr>
                                    </p:animEffect>
                                    <p:anim calcmode="lin" valueType="num">
                                      <p:cBhvr>
                                        <p:cTn id="18" dur="500" fill="hold"/>
                                        <p:tgtEl>
                                          <p:spTgt spid="39"/>
                                        </p:tgtEl>
                                        <p:attrNameLst>
                                          <p:attrName>ppt_x</p:attrName>
                                        </p:attrNameLst>
                                      </p:cBhvr>
                                      <p:tavLst>
                                        <p:tav tm="0">
                                          <p:val>
                                            <p:strVal val="#ppt_x"/>
                                          </p:val>
                                        </p:tav>
                                        <p:tav tm="100000">
                                          <p:val>
                                            <p:strVal val="#ppt_x"/>
                                          </p:val>
                                        </p:tav>
                                      </p:tavLst>
                                    </p:anim>
                                    <p:anim calcmode="lin" valueType="num">
                                      <p:cBhvr>
                                        <p:cTn id="19" dur="500" fill="hold"/>
                                        <p:tgtEl>
                                          <p:spTgt spid="3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50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anim calcmode="lin" valueType="num">
                                      <p:cBhvr>
                                        <p:cTn id="23" dur="500" fill="hold"/>
                                        <p:tgtEl>
                                          <p:spTgt spid="23"/>
                                        </p:tgtEl>
                                        <p:attrNameLst>
                                          <p:attrName>ppt_x</p:attrName>
                                        </p:attrNameLst>
                                      </p:cBhvr>
                                      <p:tavLst>
                                        <p:tav tm="0">
                                          <p:val>
                                            <p:strVal val="#ppt_x"/>
                                          </p:val>
                                        </p:tav>
                                        <p:tav tm="100000">
                                          <p:val>
                                            <p:strVal val="#ppt_x"/>
                                          </p:val>
                                        </p:tav>
                                      </p:tavLst>
                                    </p:anim>
                                    <p:anim calcmode="lin" valueType="num">
                                      <p:cBhvr>
                                        <p:cTn id="24" dur="500" fill="hold"/>
                                        <p:tgtEl>
                                          <p:spTgt spid="2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700"/>
                                  </p:stCondLst>
                                  <p:childTnLst>
                                    <p:set>
                                      <p:cBhvr>
                                        <p:cTn id="26" dur="1" fill="hold">
                                          <p:stCondLst>
                                            <p:cond delay="0"/>
                                          </p:stCondLst>
                                        </p:cTn>
                                        <p:tgtEl>
                                          <p:spTgt spid="42"/>
                                        </p:tgtEl>
                                        <p:attrNameLst>
                                          <p:attrName>style.visibility</p:attrName>
                                        </p:attrNameLst>
                                      </p:cBhvr>
                                      <p:to>
                                        <p:strVal val="visible"/>
                                      </p:to>
                                    </p:set>
                                    <p:animEffect transition="in" filter="fade">
                                      <p:cBhvr>
                                        <p:cTn id="27" dur="500"/>
                                        <p:tgtEl>
                                          <p:spTgt spid="42"/>
                                        </p:tgtEl>
                                      </p:cBhvr>
                                    </p:animEffect>
                                    <p:anim calcmode="lin" valueType="num">
                                      <p:cBhvr>
                                        <p:cTn id="28" dur="500" fill="hold"/>
                                        <p:tgtEl>
                                          <p:spTgt spid="42"/>
                                        </p:tgtEl>
                                        <p:attrNameLst>
                                          <p:attrName>ppt_x</p:attrName>
                                        </p:attrNameLst>
                                      </p:cBhvr>
                                      <p:tavLst>
                                        <p:tav tm="0">
                                          <p:val>
                                            <p:strVal val="#ppt_x"/>
                                          </p:val>
                                        </p:tav>
                                        <p:tav tm="100000">
                                          <p:val>
                                            <p:strVal val="#ppt_x"/>
                                          </p:val>
                                        </p:tav>
                                      </p:tavLst>
                                    </p:anim>
                                    <p:anim calcmode="lin" valueType="num">
                                      <p:cBhvr>
                                        <p:cTn id="29" dur="500" fill="hold"/>
                                        <p:tgtEl>
                                          <p:spTgt spid="4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90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anim calcmode="lin" valueType="num">
                                      <p:cBhvr>
                                        <p:cTn id="33" dur="500" fill="hold"/>
                                        <p:tgtEl>
                                          <p:spTgt spid="25"/>
                                        </p:tgtEl>
                                        <p:attrNameLst>
                                          <p:attrName>ppt_x</p:attrName>
                                        </p:attrNameLst>
                                      </p:cBhvr>
                                      <p:tavLst>
                                        <p:tav tm="0">
                                          <p:val>
                                            <p:strVal val="#ppt_x"/>
                                          </p:val>
                                        </p:tav>
                                        <p:tav tm="100000">
                                          <p:val>
                                            <p:strVal val="#ppt_x"/>
                                          </p:val>
                                        </p:tav>
                                      </p:tavLst>
                                    </p:anim>
                                    <p:anim calcmode="lin" valueType="num">
                                      <p:cBhvr>
                                        <p:cTn id="34" dur="500" fill="hold"/>
                                        <p:tgtEl>
                                          <p:spTgt spid="25"/>
                                        </p:tgtEl>
                                        <p:attrNameLst>
                                          <p:attrName>ppt_y</p:attrName>
                                        </p:attrNameLst>
                                      </p:cBhvr>
                                      <p:tavLst>
                                        <p:tav tm="0">
                                          <p:val>
                                            <p:strVal val="#ppt_y+.1"/>
                                          </p:val>
                                        </p:tav>
                                        <p:tav tm="100000">
                                          <p:val>
                                            <p:strVal val="#ppt_y"/>
                                          </p:val>
                                        </p:tav>
                                      </p:tavLst>
                                    </p:anim>
                                  </p:childTnLst>
                                </p:cTn>
                              </p:par>
                              <p:par>
                                <p:cTn id="35" presetID="10" presetClass="entr" presetSubtype="0" fill="hold" grpId="0" nodeType="withEffect">
                                  <p:stCondLst>
                                    <p:cond delay="110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par>
                                <p:cTn id="38" presetID="10" presetClass="entr" presetSubtype="0" fill="hold" grpId="0" nodeType="withEffect">
                                  <p:stCondLst>
                                    <p:cond delay="120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par>
                                <p:cTn id="41" presetID="10" presetClass="entr" presetSubtype="0" fill="hold" grpId="0" nodeType="withEffect">
                                  <p:stCondLst>
                                    <p:cond delay="130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5" grpId="0"/>
      <p:bldP spid="20" grpId="0"/>
      <p:bldP spid="22" grpId="0"/>
      <p:bldP spid="2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C4BE41-E4D2-D05C-D425-60F256C35EAF}"/>
              </a:ext>
            </a:extLst>
          </p:cNvPr>
          <p:cNvPicPr>
            <a:picLocks noChangeAspect="1"/>
          </p:cNvPicPr>
          <p:nvPr/>
        </p:nvPicPr>
        <p:blipFill>
          <a:blip r:embed="rId4"/>
          <a:stretch>
            <a:fillRect/>
          </a:stretch>
        </p:blipFill>
        <p:spPr>
          <a:xfrm>
            <a:off x="0" y="0"/>
            <a:ext cx="4724400" cy="6200775"/>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 name="Object 5"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8"/>
          <p:cNvSpPr txBox="1"/>
          <p:nvPr/>
        </p:nvSpPr>
        <p:spPr>
          <a:xfrm>
            <a:off x="5096263" y="1153650"/>
            <a:ext cx="6932989" cy="3910420"/>
          </a:xfrm>
          <a:prstGeom prst="rect">
            <a:avLst/>
          </a:prstGeom>
          <a:noFill/>
        </p:spPr>
        <p:txBody>
          <a:bodyPr wrap="square" lIns="0" tIns="0" rIns="0" bIns="0" rtlCol="0">
            <a:noAutofit/>
          </a:bodyPr>
          <a:lstStyle/>
          <a:p>
            <a:pPr>
              <a:lnSpc>
                <a:spcPts val="2000"/>
              </a:lnSpc>
            </a:pPr>
            <a:r>
              <a:rPr lang="ru-RU" sz="3200" dirty="0">
                <a:solidFill>
                  <a:srgbClr val="14CE9F"/>
                </a:solidFill>
                <a:latin typeface="Montserrat SemiBold" panose="00000700000000000000" pitchFamily="2" charset="-18"/>
              </a:rPr>
              <a:t>2. Описывайте свою историю</a:t>
            </a:r>
          </a:p>
          <a:p>
            <a:pPr>
              <a:lnSpc>
                <a:spcPts val="2000"/>
              </a:lnSpc>
            </a:pPr>
            <a:endParaRPr lang="ru-RU" sz="2000" dirty="0">
              <a:solidFill>
                <a:srgbClr val="14CE9F"/>
              </a:solidFill>
              <a:latin typeface="Montserrat SemiBold" panose="00000700000000000000" pitchFamily="2" charset="-18"/>
            </a:endParaRPr>
          </a:p>
          <a:p>
            <a:pPr>
              <a:lnSpc>
                <a:spcPts val="2000"/>
              </a:lnSpc>
            </a:pPr>
            <a:r>
              <a:rPr lang="ru-RU" dirty="0">
                <a:solidFill>
                  <a:srgbClr val="5D5B6F">
                    <a:alpha val="60000"/>
                  </a:srgbClr>
                </a:solidFill>
                <a:latin typeface="Montserrat Light" panose="00000400000000000000" pitchFamily="2" charset="-18"/>
              </a:rPr>
              <a:t>Поделиться своей историей может быть не просто. Даже если вы начинаете с фактов, собеседник все  равно может занять оборонительную позицию, едва вы перейдете к истории. </a:t>
            </a:r>
          </a:p>
          <a:p>
            <a:pPr>
              <a:lnSpc>
                <a:spcPts val="2000"/>
              </a:lnSpc>
            </a:pPr>
            <a:endParaRPr lang="ru-RU" dirty="0">
              <a:solidFill>
                <a:srgbClr val="5D5B6F">
                  <a:alpha val="60000"/>
                </a:srgbClr>
              </a:solidFill>
              <a:latin typeface="Montserrat Light" panose="00000400000000000000" pitchFamily="2" charset="-18"/>
            </a:endParaRPr>
          </a:p>
          <a:p>
            <a:pPr>
              <a:lnSpc>
                <a:spcPts val="2000"/>
              </a:lnSpc>
            </a:pPr>
            <a:r>
              <a:rPr lang="ru-RU" b="1" dirty="0">
                <a:solidFill>
                  <a:srgbClr val="5D5B6F">
                    <a:alpha val="60000"/>
                  </a:srgbClr>
                </a:solidFill>
                <a:latin typeface="Montserrat Light" panose="00000400000000000000" pitchFamily="2" charset="-18"/>
              </a:rPr>
              <a:t>Зачем тогда вообще нужно делиться своей историей? </a:t>
            </a:r>
          </a:p>
          <a:p>
            <a:pPr>
              <a:lnSpc>
                <a:spcPts val="2000"/>
              </a:lnSpc>
            </a:pPr>
            <a:endParaRPr lang="ru-RU" b="1" dirty="0">
              <a:solidFill>
                <a:srgbClr val="5D5B6F">
                  <a:alpha val="60000"/>
                </a:srgbClr>
              </a:solidFill>
              <a:latin typeface="Montserrat Light" panose="00000400000000000000" pitchFamily="2" charset="-18"/>
            </a:endParaRPr>
          </a:p>
          <a:p>
            <a:pPr>
              <a:lnSpc>
                <a:spcPts val="2000"/>
              </a:lnSpc>
            </a:pPr>
            <a:r>
              <a:rPr lang="ru-RU" dirty="0">
                <a:solidFill>
                  <a:srgbClr val="5D5B6F">
                    <a:alpha val="60000"/>
                  </a:srgbClr>
                </a:solidFill>
                <a:latin typeface="Montserrat Light" panose="00000400000000000000" pitchFamily="2" charset="-18"/>
              </a:rPr>
              <a:t>Это необходимо потому, что факты сами по себе редко достойны упоминания. Только в сопровождении истории факты становятся призывом к дискуссии. Если привести голые факты, собеседник может не понять, насколько серьезно обстоит дело.</a:t>
            </a:r>
          </a:p>
          <a:p>
            <a:pPr>
              <a:lnSpc>
                <a:spcPts val="2000"/>
              </a:lnSpc>
            </a:pPr>
            <a:r>
              <a:rPr lang="ru-RU" dirty="0">
                <a:solidFill>
                  <a:srgbClr val="5D5B6F">
                    <a:alpha val="60000"/>
                  </a:srgbClr>
                </a:solidFill>
                <a:latin typeface="Montserrat Light" panose="00000400000000000000" pitchFamily="2" charset="-18"/>
              </a:rPr>
              <a:t>Несколько советов тут:</a:t>
            </a:r>
          </a:p>
          <a:p>
            <a:pPr>
              <a:lnSpc>
                <a:spcPts val="2000"/>
              </a:lnSpc>
            </a:pPr>
            <a:endParaRPr lang="ru-RU" dirty="0">
              <a:solidFill>
                <a:srgbClr val="5D5B6F">
                  <a:alpha val="60000"/>
                </a:srgbClr>
              </a:solidFill>
              <a:latin typeface="Montserrat Light" panose="00000400000000000000" pitchFamily="2" charset="-18"/>
            </a:endParaRPr>
          </a:p>
          <a:p>
            <a:pPr marL="742950" lvl="1" indent="-285750">
              <a:lnSpc>
                <a:spcPts val="2000"/>
              </a:lnSpc>
              <a:buFont typeface="Wingdings" panose="05000000000000000000" pitchFamily="2" charset="2"/>
              <a:buChar char="§"/>
            </a:pPr>
            <a:r>
              <a:rPr lang="ru-RU" dirty="0">
                <a:solidFill>
                  <a:srgbClr val="5D5B6F">
                    <a:alpha val="60000"/>
                  </a:srgbClr>
                </a:solidFill>
                <a:latin typeface="Montserrat Light" panose="00000400000000000000" pitchFamily="2" charset="-18"/>
              </a:rPr>
              <a:t>Необходима уверенность (проработка фактов и истории ДО диалога)</a:t>
            </a:r>
          </a:p>
          <a:p>
            <a:pPr marL="742950" lvl="1" indent="-285750">
              <a:lnSpc>
                <a:spcPts val="2000"/>
              </a:lnSpc>
              <a:buFont typeface="Wingdings" panose="05000000000000000000" pitchFamily="2" charset="2"/>
              <a:buChar char="§"/>
            </a:pPr>
            <a:r>
              <a:rPr lang="ru-RU" dirty="0">
                <a:solidFill>
                  <a:srgbClr val="5D5B6F">
                    <a:alpha val="60000"/>
                  </a:srgbClr>
                </a:solidFill>
                <a:latin typeface="Montserrat Light" panose="00000400000000000000" pitchFamily="2" charset="-18"/>
              </a:rPr>
              <a:t>Не стоит копить негативные эмоции (это приводит нас к истории «злодея»)</a:t>
            </a:r>
          </a:p>
          <a:p>
            <a:pPr marL="742950" lvl="1" indent="-285750">
              <a:lnSpc>
                <a:spcPts val="2000"/>
              </a:lnSpc>
              <a:buFont typeface="Wingdings" panose="05000000000000000000" pitchFamily="2" charset="2"/>
              <a:buChar char="§"/>
            </a:pPr>
            <a:r>
              <a:rPr lang="ru-RU" dirty="0">
                <a:solidFill>
                  <a:srgbClr val="5D5B6F">
                    <a:alpha val="60000"/>
                  </a:srgbClr>
                </a:solidFill>
                <a:latin typeface="Montserrat Light" panose="00000400000000000000" pitchFamily="2" charset="-18"/>
              </a:rPr>
              <a:t>Следите за безопасностью (подробнее далее)</a:t>
            </a:r>
            <a:endParaRPr lang="en-US" dirty="0">
              <a:solidFill>
                <a:srgbClr val="5D5B6F">
                  <a:alpha val="60000"/>
                </a:srgbClr>
              </a:solidFill>
              <a:latin typeface="Montserrat Light" panose="00000400000000000000" pitchFamily="2" charset="-18"/>
            </a:endParaRPr>
          </a:p>
        </p:txBody>
      </p:sp>
      <p:sp>
        <p:nvSpPr>
          <p:cNvPr id="14" name="Rectangle 13">
            <a:extLst>
              <a:ext uri="{FF2B5EF4-FFF2-40B4-BE49-F238E27FC236}">
                <a16:creationId xmlns:a16="http://schemas.microsoft.com/office/drawing/2014/main" id="{CC314E43-09D1-A370-C76B-A873AB8CDE51}"/>
              </a:ext>
            </a:extLst>
          </p:cNvPr>
          <p:cNvSpPr/>
          <p:nvPr/>
        </p:nvSpPr>
        <p:spPr>
          <a:xfrm>
            <a:off x="-3544" y="4752753"/>
            <a:ext cx="4724400" cy="2105247"/>
          </a:xfrm>
          <a:prstGeom prst="rect">
            <a:avLst/>
          </a:prstGeom>
          <a:solidFill>
            <a:srgbClr val="02100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40AAEBE-932B-8BDB-C31C-14D98770A282}"/>
              </a:ext>
            </a:extLst>
          </p:cNvPr>
          <p:cNvSpPr txBox="1"/>
          <p:nvPr/>
        </p:nvSpPr>
        <p:spPr>
          <a:xfrm>
            <a:off x="5096263" y="148048"/>
            <a:ext cx="6515258" cy="615553"/>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Во время Диалога </a:t>
            </a:r>
            <a:r>
              <a:rPr lang="ru-RU" sz="2000" dirty="0">
                <a:solidFill>
                  <a:srgbClr val="5D5B6F"/>
                </a:solidFill>
                <a:latin typeface="Gabriela" panose="00000500000000000000" pitchFamily="2" charset="0"/>
              </a:rPr>
              <a:t>(мой смысл)</a:t>
            </a:r>
            <a:endParaRPr lang="en-US" sz="4000" dirty="0">
              <a:solidFill>
                <a:srgbClr val="5D5B6F"/>
              </a:solidFill>
              <a:latin typeface="Gabriela" panose="00000500000000000000" pitchFamily="2" charset="0"/>
            </a:endParaRPr>
          </a:p>
        </p:txBody>
      </p:sp>
    </p:spTree>
    <p:extLst>
      <p:ext uri="{BB962C8B-B14F-4D97-AF65-F5344CB8AC3E}">
        <p14:creationId xmlns:p14="http://schemas.microsoft.com/office/powerpoint/2010/main" val="378738432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BF3F0"/>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D0428ED-DCBD-D681-C3C6-78B4F03AFEC4}"/>
              </a:ext>
            </a:extLst>
          </p:cNvPr>
          <p:cNvPicPr>
            <a:picLocks noChangeAspect="1"/>
          </p:cNvPicPr>
          <p:nvPr/>
        </p:nvPicPr>
        <p:blipFill>
          <a:blip r:embed="rId4"/>
          <a:stretch>
            <a:fillRect/>
          </a:stretch>
        </p:blipFill>
        <p:spPr>
          <a:xfrm>
            <a:off x="0" y="0"/>
            <a:ext cx="4446217" cy="5592726"/>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 name="Object 5"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8"/>
          <p:cNvSpPr txBox="1"/>
          <p:nvPr/>
        </p:nvSpPr>
        <p:spPr>
          <a:xfrm>
            <a:off x="5096263" y="1153650"/>
            <a:ext cx="6932989" cy="3910420"/>
          </a:xfrm>
          <a:prstGeom prst="rect">
            <a:avLst/>
          </a:prstGeom>
          <a:noFill/>
        </p:spPr>
        <p:txBody>
          <a:bodyPr wrap="square" lIns="0" tIns="0" rIns="0" bIns="0" rtlCol="0">
            <a:noAutofit/>
          </a:bodyPr>
          <a:lstStyle/>
          <a:p>
            <a:r>
              <a:rPr lang="ru-RU" sz="3200" dirty="0">
                <a:solidFill>
                  <a:srgbClr val="14CE9F"/>
                </a:solidFill>
                <a:latin typeface="Montserrat SemiBold" panose="00000700000000000000" pitchFamily="2" charset="-18"/>
              </a:rPr>
              <a:t>3. Спрашивайте собеседника </a:t>
            </a:r>
          </a:p>
          <a:p>
            <a:r>
              <a:rPr lang="ru-RU" sz="3200" dirty="0">
                <a:solidFill>
                  <a:srgbClr val="14CE9F"/>
                </a:solidFill>
                <a:latin typeface="Montserrat SemiBold" panose="00000700000000000000" pitchFamily="2" charset="-18"/>
              </a:rPr>
              <a:t>о его видении</a:t>
            </a:r>
          </a:p>
          <a:p>
            <a:pPr>
              <a:lnSpc>
                <a:spcPts val="2000"/>
              </a:lnSpc>
            </a:pPr>
            <a:endParaRPr lang="ru-RU" sz="2000" dirty="0">
              <a:solidFill>
                <a:srgbClr val="14CE9F"/>
              </a:solidFill>
              <a:latin typeface="Montserrat SemiBold" panose="00000700000000000000" pitchFamily="2" charset="-18"/>
            </a:endParaRPr>
          </a:p>
          <a:p>
            <a:pPr>
              <a:lnSpc>
                <a:spcPts val="2000"/>
              </a:lnSpc>
            </a:pPr>
            <a:r>
              <a:rPr lang="ru-RU" dirty="0">
                <a:solidFill>
                  <a:srgbClr val="5D5B6F">
                    <a:alpha val="60000"/>
                  </a:srgbClr>
                </a:solidFill>
                <a:latin typeface="Montserrat Light" panose="00000400000000000000" pitchFamily="2" charset="-18"/>
              </a:rPr>
              <a:t>Ключом к эффективному сообщению мнений по деликатным и чувствительным вопросам является сочетание </a:t>
            </a:r>
            <a:r>
              <a:rPr lang="ru-RU" b="1" dirty="0">
                <a:solidFill>
                  <a:srgbClr val="5D5B6F">
                    <a:alpha val="60000"/>
                  </a:srgbClr>
                </a:solidFill>
                <a:latin typeface="Montserrat Light" panose="00000400000000000000" pitchFamily="2" charset="-18"/>
              </a:rPr>
              <a:t>уверенности и скромности</a:t>
            </a:r>
            <a:r>
              <a:rPr lang="ru-RU" dirty="0">
                <a:solidFill>
                  <a:srgbClr val="5D5B6F">
                    <a:alpha val="60000"/>
                  </a:srgbClr>
                </a:solidFill>
                <a:latin typeface="Montserrat Light" panose="00000400000000000000" pitchFamily="2" charset="-18"/>
              </a:rPr>
              <a:t>. </a:t>
            </a:r>
          </a:p>
          <a:p>
            <a:pPr>
              <a:lnSpc>
                <a:spcPts val="2000"/>
              </a:lnSpc>
            </a:pPr>
            <a:r>
              <a:rPr lang="ru-RU" b="1" dirty="0">
                <a:solidFill>
                  <a:srgbClr val="14CE9F">
                    <a:alpha val="60000"/>
                  </a:srgbClr>
                </a:solidFill>
                <a:latin typeface="Montserrat Light" panose="00000400000000000000" pitchFamily="2" charset="-18"/>
              </a:rPr>
              <a:t>Уверенность</a:t>
            </a:r>
            <a:r>
              <a:rPr lang="ru-RU" dirty="0">
                <a:solidFill>
                  <a:srgbClr val="5D5B6F">
                    <a:alpha val="60000"/>
                  </a:srgbClr>
                </a:solidFill>
                <a:latin typeface="Montserrat Light" panose="00000400000000000000" pitchFamily="2" charset="-18"/>
              </a:rPr>
              <a:t> выражается в открытом обмене фактами и историями. </a:t>
            </a:r>
          </a:p>
          <a:p>
            <a:pPr>
              <a:lnSpc>
                <a:spcPts val="2000"/>
              </a:lnSpc>
            </a:pPr>
            <a:r>
              <a:rPr lang="ru-RU" b="1" dirty="0">
                <a:solidFill>
                  <a:srgbClr val="14CE9F">
                    <a:alpha val="60000"/>
                  </a:srgbClr>
                </a:solidFill>
                <a:latin typeface="Montserrat Light" panose="00000400000000000000" pitchFamily="2" charset="-18"/>
              </a:rPr>
              <a:t>Скромность</a:t>
            </a:r>
            <a:r>
              <a:rPr lang="ru-RU" dirty="0">
                <a:solidFill>
                  <a:srgbClr val="5D5B6F">
                    <a:alpha val="60000"/>
                  </a:srgbClr>
                </a:solidFill>
                <a:latin typeface="Montserrat Light" panose="00000400000000000000" pitchFamily="2" charset="-18"/>
              </a:rPr>
              <a:t> проявляется в просьбе к другим поделиться их мнением и в реальном интересе к этому мнению.</a:t>
            </a:r>
          </a:p>
          <a:p>
            <a:pPr>
              <a:lnSpc>
                <a:spcPts val="2000"/>
              </a:lnSpc>
            </a:pPr>
            <a:endParaRPr lang="ru-RU" dirty="0">
              <a:solidFill>
                <a:srgbClr val="5D5B6F">
                  <a:alpha val="60000"/>
                </a:srgbClr>
              </a:solidFill>
              <a:latin typeface="Montserrat Light" panose="00000400000000000000" pitchFamily="2" charset="-18"/>
            </a:endParaRPr>
          </a:p>
          <a:p>
            <a:pPr>
              <a:lnSpc>
                <a:spcPts val="2000"/>
              </a:lnSpc>
            </a:pPr>
            <a:r>
              <a:rPr lang="ru-RU" dirty="0">
                <a:solidFill>
                  <a:srgbClr val="5D5B6F">
                    <a:alpha val="60000"/>
                  </a:srgbClr>
                </a:solidFill>
                <a:latin typeface="Montserrat Light" panose="00000400000000000000" pitchFamily="2" charset="-18"/>
              </a:rPr>
              <a:t>Поделившись с собеседником своими взглядами, то есть представив ему факты и истории, попросите его сделать то же самое. </a:t>
            </a:r>
            <a:r>
              <a:rPr lang="ru-RU" dirty="0">
                <a:solidFill>
                  <a:schemeClr val="tx1">
                    <a:lumMod val="85000"/>
                    <a:lumOff val="15000"/>
                  </a:schemeClr>
                </a:solidFill>
                <a:highlight>
                  <a:srgbClr val="AFF7E4"/>
                </a:highlight>
                <a:latin typeface="Montserrat Light" panose="00000400000000000000" pitchFamily="2" charset="-18"/>
              </a:rPr>
              <a:t>Если ваша цель заключается в том, чтобы наполнить фонд общего смысла, а не быть правым; если вы действительно стремитесь выработать в итоге наилучшее решение, а не сделать все по-своему, то вы охотно выслушаете мнение другого человека. </a:t>
            </a:r>
            <a:r>
              <a:rPr lang="ru-RU" dirty="0">
                <a:solidFill>
                  <a:srgbClr val="5D5B6F">
                    <a:alpha val="60000"/>
                  </a:srgbClr>
                </a:solidFill>
                <a:latin typeface="Montserrat Light" panose="00000400000000000000" pitchFamily="2" charset="-18"/>
              </a:rPr>
              <a:t>Открытость для новых знаний – лучшее проявление скромности.</a:t>
            </a:r>
            <a:endParaRPr lang="en-US" dirty="0">
              <a:solidFill>
                <a:srgbClr val="5D5B6F">
                  <a:alpha val="60000"/>
                </a:srgbClr>
              </a:solidFill>
              <a:latin typeface="Montserrat Light" panose="00000400000000000000" pitchFamily="2" charset="-18"/>
            </a:endParaRPr>
          </a:p>
        </p:txBody>
      </p:sp>
      <p:sp>
        <p:nvSpPr>
          <p:cNvPr id="2" name="TextBox 1">
            <a:extLst>
              <a:ext uri="{FF2B5EF4-FFF2-40B4-BE49-F238E27FC236}">
                <a16:creationId xmlns:a16="http://schemas.microsoft.com/office/drawing/2014/main" id="{8BBA934A-F1F7-E38A-1D95-14797C392A3E}"/>
              </a:ext>
            </a:extLst>
          </p:cNvPr>
          <p:cNvSpPr txBox="1"/>
          <p:nvPr/>
        </p:nvSpPr>
        <p:spPr>
          <a:xfrm>
            <a:off x="5096263" y="269207"/>
            <a:ext cx="6515258" cy="615553"/>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Во время Диалога </a:t>
            </a:r>
            <a:r>
              <a:rPr lang="ru-RU" sz="2000" dirty="0">
                <a:solidFill>
                  <a:srgbClr val="5D5B6F"/>
                </a:solidFill>
                <a:latin typeface="Gabriela" panose="00000500000000000000" pitchFamily="2" charset="0"/>
              </a:rPr>
              <a:t>(мой смысл)</a:t>
            </a:r>
            <a:endParaRPr lang="en-US" sz="4000" dirty="0">
              <a:solidFill>
                <a:srgbClr val="5D5B6F"/>
              </a:solidFill>
              <a:latin typeface="Gabriela" panose="00000500000000000000" pitchFamily="2" charset="0"/>
            </a:endParaRPr>
          </a:p>
        </p:txBody>
      </p:sp>
    </p:spTree>
    <p:extLst>
      <p:ext uri="{BB962C8B-B14F-4D97-AF65-F5344CB8AC3E}">
        <p14:creationId xmlns:p14="http://schemas.microsoft.com/office/powerpoint/2010/main" val="68899643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 name="Object 5" hidden="1"/>
                      <p:cNvPicPr/>
                      <p:nvPr/>
                    </p:nvPicPr>
                    <p:blipFill>
                      <a:blip r:embed="rId7"/>
                      <a:stretch>
                        <a:fillRect/>
                      </a:stretch>
                    </p:blipFill>
                    <p:spPr>
                      <a:xfrm>
                        <a:off x="1588" y="1588"/>
                        <a:ext cx="1587" cy="1587"/>
                      </a:xfrm>
                      <a:prstGeom prst="rect">
                        <a:avLst/>
                      </a:prstGeom>
                    </p:spPr>
                  </p:pic>
                </p:oleObj>
              </mc:Fallback>
            </mc:AlternateContent>
          </a:graphicData>
        </a:graphic>
      </p:graphicFrame>
      <p:pic>
        <p:nvPicPr>
          <p:cNvPr id="3" name="Discussion - 8252">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0" y="0"/>
            <a:ext cx="12192000" cy="6858000"/>
          </a:xfrm>
          <a:prstGeom prst="rect">
            <a:avLst/>
          </a:prstGeom>
        </p:spPr>
      </p:pic>
      <p:sp>
        <p:nvSpPr>
          <p:cNvPr id="11" name="Rectangle 10"/>
          <p:cNvSpPr/>
          <p:nvPr/>
        </p:nvSpPr>
        <p:spPr>
          <a:xfrm>
            <a:off x="0" y="0"/>
            <a:ext cx="12192000" cy="6858000"/>
          </a:xfrm>
          <a:prstGeom prst="rect">
            <a:avLst/>
          </a:prstGeom>
          <a:gradFill>
            <a:gsLst>
              <a:gs pos="92000">
                <a:srgbClr val="14CE9F">
                  <a:alpha val="80000"/>
                </a:srgbClr>
              </a:gs>
              <a:gs pos="10000">
                <a:srgbClr val="DDF9B8">
                  <a:alpha val="80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
        <p:nvSpPr>
          <p:cNvPr id="19" name="TextBox 18"/>
          <p:cNvSpPr txBox="1"/>
          <p:nvPr/>
        </p:nvSpPr>
        <p:spPr>
          <a:xfrm>
            <a:off x="779480" y="5144393"/>
            <a:ext cx="10765768" cy="923330"/>
          </a:xfrm>
          <a:prstGeom prst="rect">
            <a:avLst/>
          </a:prstGeom>
          <a:noFill/>
          <a:ln>
            <a:noFill/>
          </a:ln>
          <a:effectLst/>
        </p:spPr>
        <p:txBody>
          <a:bodyPr wrap="none" lIns="0" tIns="0" rIns="0" bIns="0" rtlCol="0" anchor="b">
            <a:spAutoFit/>
          </a:bodyPr>
          <a:lstStyle/>
          <a:p>
            <a:r>
              <a:rPr lang="ru-RU" sz="6000" dirty="0">
                <a:solidFill>
                  <a:schemeClr val="lt1"/>
                </a:solidFill>
                <a:latin typeface="Gabriela" panose="00000500000000000000" pitchFamily="2" charset="0"/>
              </a:rPr>
              <a:t>Практика - </a:t>
            </a:r>
            <a:r>
              <a:rPr lang="ru-RU" sz="2800" b="1" u="sng" dirty="0"/>
              <a:t>РАЗДАТОЧНЫЙ МАТЕРИАЛ №</a:t>
            </a:r>
            <a:r>
              <a:rPr lang="en-US" sz="2800" b="1" u="sng" dirty="0"/>
              <a:t>5</a:t>
            </a:r>
            <a:endParaRPr lang="en-US" sz="6000" dirty="0">
              <a:solidFill>
                <a:schemeClr val="lt1"/>
              </a:solidFill>
              <a:latin typeface="Gabriela" panose="00000500000000000000" pitchFamily="2" charset="0"/>
            </a:endParaRPr>
          </a:p>
        </p:txBody>
      </p:sp>
      <p:grpSp>
        <p:nvGrpSpPr>
          <p:cNvPr id="20" name="Group 19"/>
          <p:cNvGrpSpPr/>
          <p:nvPr/>
        </p:nvGrpSpPr>
        <p:grpSpPr>
          <a:xfrm>
            <a:off x="623889" y="620712"/>
            <a:ext cx="10909299" cy="5580063"/>
            <a:chOff x="-1873250" y="-421223"/>
            <a:chExt cx="2190750" cy="2186523"/>
          </a:xfrm>
        </p:grpSpPr>
        <p:sp>
          <p:nvSpPr>
            <p:cNvPr id="21" name="Freeform 18"/>
            <p:cNvSpPr>
              <a:spLocks/>
            </p:cNvSpPr>
            <p:nvPr/>
          </p:nvSpPr>
          <p:spPr bwMode="auto">
            <a:xfrm>
              <a:off x="-1873250" y="-88900"/>
              <a:ext cx="1565275" cy="1854200"/>
            </a:xfrm>
            <a:custGeom>
              <a:avLst/>
              <a:gdLst>
                <a:gd name="T0" fmla="*/ 986 w 986"/>
                <a:gd name="T1" fmla="*/ 1168 h 1168"/>
                <a:gd name="T2" fmla="*/ 0 w 986"/>
                <a:gd name="T3" fmla="*/ 1168 h 1168"/>
                <a:gd name="T4" fmla="*/ 0 w 986"/>
                <a:gd name="T5" fmla="*/ 0 h 1168"/>
              </a:gdLst>
              <a:ahLst/>
              <a:cxnLst>
                <a:cxn ang="0">
                  <a:pos x="T0" y="T1"/>
                </a:cxn>
                <a:cxn ang="0">
                  <a:pos x="T2" y="T3"/>
                </a:cxn>
                <a:cxn ang="0">
                  <a:pos x="T4" y="T5"/>
                </a:cxn>
              </a:cxnLst>
              <a:rect l="0" t="0" r="r" b="b"/>
              <a:pathLst>
                <a:path w="986" h="1168">
                  <a:moveTo>
                    <a:pt x="986" y="1168"/>
                  </a:moveTo>
                  <a:lnTo>
                    <a:pt x="0" y="1168"/>
                  </a:lnTo>
                  <a:lnTo>
                    <a:pt x="0" y="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9"/>
            <p:cNvSpPr>
              <a:spLocks/>
            </p:cNvSpPr>
            <p:nvPr/>
          </p:nvSpPr>
          <p:spPr bwMode="auto">
            <a:xfrm>
              <a:off x="-60325" y="-416854"/>
              <a:ext cx="377825" cy="1349910"/>
            </a:xfrm>
            <a:custGeom>
              <a:avLst/>
              <a:gdLst>
                <a:gd name="T0" fmla="*/ 0 w 238"/>
                <a:gd name="T1" fmla="*/ 0 h 1172"/>
                <a:gd name="T2" fmla="*/ 238 w 238"/>
                <a:gd name="T3" fmla="*/ 0 h 1172"/>
                <a:gd name="T4" fmla="*/ 238 w 238"/>
                <a:gd name="T5" fmla="*/ 1172 h 1172"/>
              </a:gdLst>
              <a:ahLst/>
              <a:cxnLst>
                <a:cxn ang="0">
                  <a:pos x="T0" y="T1"/>
                </a:cxn>
                <a:cxn ang="0">
                  <a:pos x="T2" y="T3"/>
                </a:cxn>
                <a:cxn ang="0">
                  <a:pos x="T4" y="T5"/>
                </a:cxn>
              </a:cxnLst>
              <a:rect l="0" t="0" r="r" b="b"/>
              <a:pathLst>
                <a:path w="238" h="1172">
                  <a:moveTo>
                    <a:pt x="0" y="0"/>
                  </a:moveTo>
                  <a:lnTo>
                    <a:pt x="238" y="0"/>
                  </a:lnTo>
                  <a:lnTo>
                    <a:pt x="238" y="1172"/>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0"/>
            <p:cNvSpPr>
              <a:spLocks/>
            </p:cNvSpPr>
            <p:nvPr/>
          </p:nvSpPr>
          <p:spPr bwMode="auto">
            <a:xfrm>
              <a:off x="-1842005" y="-421223"/>
              <a:ext cx="1714500" cy="1248311"/>
            </a:xfrm>
            <a:custGeom>
              <a:avLst/>
              <a:gdLst>
                <a:gd name="T0" fmla="*/ 0 w 1080"/>
                <a:gd name="T1" fmla="*/ 1065 h 1065"/>
                <a:gd name="T2" fmla="*/ 0 w 1080"/>
                <a:gd name="T3" fmla="*/ 0 h 1065"/>
                <a:gd name="T4" fmla="*/ 1080 w 1080"/>
                <a:gd name="T5" fmla="*/ 0 h 1065"/>
              </a:gdLst>
              <a:ahLst/>
              <a:cxnLst>
                <a:cxn ang="0">
                  <a:pos x="T0" y="T1"/>
                </a:cxn>
                <a:cxn ang="0">
                  <a:pos x="T2" y="T3"/>
                </a:cxn>
                <a:cxn ang="0">
                  <a:pos x="T4" y="T5"/>
                </a:cxn>
              </a:cxnLst>
              <a:rect l="0" t="0" r="r" b="b"/>
              <a:pathLst>
                <a:path w="1080" h="1065">
                  <a:moveTo>
                    <a:pt x="0" y="1065"/>
                  </a:moveTo>
                  <a:lnTo>
                    <a:pt x="0" y="0"/>
                  </a:lnTo>
                  <a:lnTo>
                    <a:pt x="1080" y="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21"/>
            <p:cNvSpPr>
              <a:spLocks/>
            </p:cNvSpPr>
            <p:nvPr/>
          </p:nvSpPr>
          <p:spPr bwMode="auto">
            <a:xfrm>
              <a:off x="-60325" y="1146175"/>
              <a:ext cx="377825" cy="619125"/>
            </a:xfrm>
            <a:custGeom>
              <a:avLst/>
              <a:gdLst>
                <a:gd name="T0" fmla="*/ 238 w 238"/>
                <a:gd name="T1" fmla="*/ 0 h 390"/>
                <a:gd name="T2" fmla="*/ 238 w 238"/>
                <a:gd name="T3" fmla="*/ 390 h 390"/>
                <a:gd name="T4" fmla="*/ 0 w 238"/>
                <a:gd name="T5" fmla="*/ 390 h 390"/>
              </a:gdLst>
              <a:ahLst/>
              <a:cxnLst>
                <a:cxn ang="0">
                  <a:pos x="T0" y="T1"/>
                </a:cxn>
                <a:cxn ang="0">
                  <a:pos x="T2" y="T3"/>
                </a:cxn>
                <a:cxn ang="0">
                  <a:pos x="T4" y="T5"/>
                </a:cxn>
              </a:cxnLst>
              <a:rect l="0" t="0" r="r" b="b"/>
              <a:pathLst>
                <a:path w="238" h="390">
                  <a:moveTo>
                    <a:pt x="238" y="0"/>
                  </a:moveTo>
                  <a:lnTo>
                    <a:pt x="238" y="390"/>
                  </a:lnTo>
                  <a:lnTo>
                    <a:pt x="0" y="39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403718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lt">
                                    <p:tmAbs val="100"/>
                                  </p:iterate>
                                  <p:childTnLst>
                                    <p:set>
                                      <p:cBhvr>
                                        <p:cTn id="6" dur="1" fill="hold">
                                          <p:stCondLst>
                                            <p:cond delay="0"/>
                                          </p:stCondLst>
                                        </p:cTn>
                                        <p:tgtEl>
                                          <p:spTgt spid="19"/>
                                        </p:tgtEl>
                                        <p:attrNameLst>
                                          <p:attrName>style.visibility</p:attrName>
                                        </p:attrNameLst>
                                      </p:cBhvr>
                                      <p:to>
                                        <p:strVal val="visible"/>
                                      </p:to>
                                    </p:set>
                                  </p:childTnLst>
                                </p:cTn>
                              </p:par>
                            </p:childTnLst>
                          </p:cTn>
                        </p:par>
                        <p:par>
                          <p:cTn id="7" fill="hold">
                            <p:stCondLst>
                              <p:cond delay="2901"/>
                            </p:stCondLst>
                            <p:childTnLst>
                              <p:par>
                                <p:cTn id="8" presetID="1" presetClass="mediacall" presetSubtype="0" fill="hold" nodeType="afterEffect">
                                  <p:stCondLst>
                                    <p:cond delay="0"/>
                                  </p:stCondLst>
                                  <p:childTnLst>
                                    <p:cmd type="call" cmd="playFrom(0.0)">
                                      <p:cBhvr>
                                        <p:cTn id="9" dur="184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3"/>
                </p:tgtEl>
              </p:cMediaNode>
            </p:video>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3"/>
                                        </p:tgtEl>
                                      </p:cBhvr>
                                    </p:cmd>
                                  </p:childTnLst>
                                </p:cTn>
                              </p:par>
                            </p:childTnLst>
                          </p:cTn>
                        </p:par>
                      </p:childTnLst>
                    </p:cTn>
                  </p:par>
                </p:childTnLst>
              </p:cTn>
              <p:nextCondLst>
                <p:cond evt="onClick" delay="0">
                  <p:tgtEl>
                    <p:spTgt spid="3"/>
                  </p:tgtEl>
                </p:cond>
              </p:nextCondLst>
            </p:seq>
          </p:childTnLst>
        </p:cTn>
      </p:par>
    </p:tnLst>
    <p:bldLst>
      <p:bldP spid="19"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B42E6D-2AA9-EFFF-FB2E-E8FA57C30932}"/>
              </a:ext>
            </a:extLst>
          </p:cNvPr>
          <p:cNvPicPr>
            <a:picLocks noChangeAspect="1"/>
          </p:cNvPicPr>
          <p:nvPr/>
        </p:nvPicPr>
        <p:blipFill rotWithShape="1">
          <a:blip r:embed="rId4"/>
          <a:srcRect l="13293"/>
          <a:stretch/>
        </p:blipFill>
        <p:spPr>
          <a:xfrm>
            <a:off x="0" y="8040"/>
            <a:ext cx="4454554" cy="6849959"/>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 name="Object 5"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8"/>
          <p:cNvSpPr txBox="1"/>
          <p:nvPr/>
        </p:nvSpPr>
        <p:spPr>
          <a:xfrm>
            <a:off x="4823671" y="1153650"/>
            <a:ext cx="7205582" cy="3910420"/>
          </a:xfrm>
          <a:prstGeom prst="rect">
            <a:avLst/>
          </a:prstGeom>
          <a:noFill/>
        </p:spPr>
        <p:txBody>
          <a:bodyPr wrap="square" lIns="0" tIns="0" rIns="0" bIns="0" rtlCol="0">
            <a:noAutofit/>
          </a:bodyPr>
          <a:lstStyle/>
          <a:p>
            <a:r>
              <a:rPr lang="ru-RU" sz="3200" dirty="0">
                <a:solidFill>
                  <a:srgbClr val="14CE9F"/>
                </a:solidFill>
                <a:latin typeface="Montserrat SemiBold" panose="00000700000000000000" pitchFamily="2" charset="-18"/>
              </a:rPr>
              <a:t>4. Тактично избегайте категоричности</a:t>
            </a:r>
          </a:p>
          <a:p>
            <a:pPr>
              <a:lnSpc>
                <a:spcPts val="2000"/>
              </a:lnSpc>
            </a:pPr>
            <a:endParaRPr lang="ru-RU" sz="3200" dirty="0">
              <a:solidFill>
                <a:srgbClr val="14CE9F"/>
              </a:solidFill>
              <a:latin typeface="Montserrat SemiBold" panose="00000700000000000000" pitchFamily="2" charset="-18"/>
            </a:endParaRPr>
          </a:p>
          <a:p>
            <a:pPr>
              <a:lnSpc>
                <a:spcPts val="2000"/>
              </a:lnSpc>
            </a:pPr>
            <a:r>
              <a:rPr lang="ru-RU" dirty="0">
                <a:solidFill>
                  <a:srgbClr val="5D5B6F">
                    <a:alpha val="60000"/>
                  </a:srgbClr>
                </a:solidFill>
                <a:latin typeface="Montserrat Light" panose="00000400000000000000" pitchFamily="2" charset="-18"/>
              </a:rPr>
              <a:t>Избегать категоричности значит рассказывать свою историю именно как историю, не маскируя ее под неопровержимые факты. </a:t>
            </a:r>
          </a:p>
          <a:p>
            <a:pPr>
              <a:lnSpc>
                <a:spcPts val="2000"/>
              </a:lnSpc>
            </a:pPr>
            <a:r>
              <a:rPr lang="ru-RU" b="1" dirty="0">
                <a:solidFill>
                  <a:srgbClr val="5D5B6F">
                    <a:alpha val="60000"/>
                  </a:srgbClr>
                </a:solidFill>
                <a:latin typeface="Montserrat Light" panose="00000400000000000000" pitchFamily="2" charset="-18"/>
              </a:rPr>
              <a:t>Например, вводная фраза «На мой взгляд…» подразумевает, что это не более чем ваше мнение.</a:t>
            </a:r>
          </a:p>
          <a:p>
            <a:pPr>
              <a:lnSpc>
                <a:spcPts val="2000"/>
              </a:lnSpc>
            </a:pPr>
            <a:r>
              <a:rPr lang="ru-RU" b="1" dirty="0">
                <a:solidFill>
                  <a:srgbClr val="14CE9F">
                    <a:alpha val="60000"/>
                  </a:srgbClr>
                </a:solidFill>
                <a:latin typeface="Montserrat Light" panose="00000400000000000000" pitchFamily="2" charset="-18"/>
              </a:rPr>
              <a:t>Помните о балансе уверенности и скромности. </a:t>
            </a:r>
          </a:p>
          <a:p>
            <a:pPr>
              <a:lnSpc>
                <a:spcPts val="2000"/>
              </a:lnSpc>
            </a:pPr>
            <a:r>
              <a:rPr lang="ru-RU" dirty="0">
                <a:solidFill>
                  <a:srgbClr val="5D5B6F">
                    <a:alpha val="60000"/>
                  </a:srgbClr>
                </a:solidFill>
                <a:latin typeface="Montserrat Light" panose="00000400000000000000" pitchFamily="2" charset="-18"/>
              </a:rPr>
              <a:t>Измените: </a:t>
            </a:r>
          </a:p>
          <a:p>
            <a:pPr marL="285750" indent="-285750">
              <a:lnSpc>
                <a:spcPts val="2000"/>
              </a:lnSpc>
              <a:buFont typeface="Arial" panose="020B0604020202020204" pitchFamily="34" charset="0"/>
              <a:buChar char="•"/>
            </a:pPr>
            <a:r>
              <a:rPr lang="ru-RU" dirty="0">
                <a:solidFill>
                  <a:srgbClr val="5D5B6F">
                    <a:alpha val="60000"/>
                  </a:srgbClr>
                </a:solidFill>
                <a:latin typeface="Montserrat Light" panose="00000400000000000000" pitchFamily="2" charset="-18"/>
              </a:rPr>
              <a:t>«Дело в том, что…» - «На мой взгляд…» </a:t>
            </a:r>
          </a:p>
          <a:p>
            <a:pPr marL="285750" indent="-285750">
              <a:lnSpc>
                <a:spcPts val="2000"/>
              </a:lnSpc>
              <a:buFont typeface="Arial" panose="020B0604020202020204" pitchFamily="34" charset="0"/>
              <a:buChar char="•"/>
            </a:pPr>
            <a:r>
              <a:rPr lang="ru-RU" dirty="0">
                <a:solidFill>
                  <a:srgbClr val="5D5B6F">
                    <a:alpha val="60000"/>
                  </a:srgbClr>
                </a:solidFill>
                <a:latin typeface="Montserrat Light" panose="00000400000000000000" pitchFamily="2" charset="-18"/>
              </a:rPr>
              <a:t>«Всем известно» - «Я поговорил с тремя нашими коллегами, и они считают…» </a:t>
            </a:r>
          </a:p>
          <a:p>
            <a:pPr marL="285750" indent="-285750">
              <a:lnSpc>
                <a:spcPts val="2000"/>
              </a:lnSpc>
              <a:buFont typeface="Arial" panose="020B0604020202020204" pitchFamily="34" charset="0"/>
              <a:buChar char="•"/>
            </a:pPr>
            <a:r>
              <a:rPr lang="ru-RU" dirty="0">
                <a:solidFill>
                  <a:srgbClr val="5D5B6F">
                    <a:alpha val="60000"/>
                  </a:srgbClr>
                </a:solidFill>
                <a:latin typeface="Montserrat Light" panose="00000400000000000000" pitchFamily="2" charset="-18"/>
              </a:rPr>
              <a:t>«Мне совершенно ясно, что…» - «Я подумал, а что если…»</a:t>
            </a:r>
          </a:p>
          <a:p>
            <a:pPr>
              <a:lnSpc>
                <a:spcPts val="2000"/>
              </a:lnSpc>
            </a:pPr>
            <a:endParaRPr lang="ru-RU" dirty="0">
              <a:solidFill>
                <a:srgbClr val="5D5B6F">
                  <a:alpha val="60000"/>
                </a:srgbClr>
              </a:solidFill>
              <a:latin typeface="Montserrat Light" panose="00000400000000000000" pitchFamily="2" charset="-18"/>
            </a:endParaRPr>
          </a:p>
          <a:p>
            <a:pPr>
              <a:lnSpc>
                <a:spcPts val="2000"/>
              </a:lnSpc>
            </a:pPr>
            <a:r>
              <a:rPr lang="ru-RU" dirty="0">
                <a:solidFill>
                  <a:srgbClr val="5D5B6F">
                    <a:alpha val="60000"/>
                  </a:srgbClr>
                </a:solidFill>
                <a:latin typeface="Montserrat Light" panose="00000400000000000000" pitchFamily="2" charset="-18"/>
              </a:rPr>
              <a:t>Почему следует смягчать свои слова? - потому что мы с вами стараемся наполнить общий фонд смыслом, а не навязать свою точку зрения. Если действовать агрессивно, информация не попадет по назначению.</a:t>
            </a:r>
          </a:p>
        </p:txBody>
      </p:sp>
      <p:sp>
        <p:nvSpPr>
          <p:cNvPr id="4" name="TextBox 3">
            <a:extLst>
              <a:ext uri="{FF2B5EF4-FFF2-40B4-BE49-F238E27FC236}">
                <a16:creationId xmlns:a16="http://schemas.microsoft.com/office/drawing/2014/main" id="{A243ABA9-B16C-F284-C5F0-EB10378503E4}"/>
              </a:ext>
            </a:extLst>
          </p:cNvPr>
          <p:cNvSpPr txBox="1"/>
          <p:nvPr/>
        </p:nvSpPr>
        <p:spPr>
          <a:xfrm>
            <a:off x="4823671" y="267832"/>
            <a:ext cx="6515258" cy="615553"/>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Во время Диалога </a:t>
            </a:r>
            <a:r>
              <a:rPr lang="ru-RU" sz="2000" dirty="0">
                <a:solidFill>
                  <a:srgbClr val="5D5B6F"/>
                </a:solidFill>
                <a:latin typeface="Gabriela" panose="00000500000000000000" pitchFamily="2" charset="0"/>
              </a:rPr>
              <a:t>(мой смысл)</a:t>
            </a:r>
            <a:endParaRPr lang="en-US" sz="4000" dirty="0">
              <a:solidFill>
                <a:srgbClr val="5D5B6F"/>
              </a:solidFill>
              <a:latin typeface="Gabriela" panose="00000500000000000000" pitchFamily="2" charset="0"/>
            </a:endParaRPr>
          </a:p>
        </p:txBody>
      </p:sp>
    </p:spTree>
    <p:extLst>
      <p:ext uri="{BB962C8B-B14F-4D97-AF65-F5344CB8AC3E}">
        <p14:creationId xmlns:p14="http://schemas.microsoft.com/office/powerpoint/2010/main" val="243761988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p:cNvSpPr/>
          <p:nvPr/>
        </p:nvSpPr>
        <p:spPr>
          <a:xfrm>
            <a:off x="0" y="342933"/>
            <a:ext cx="12128500" cy="3907796"/>
          </a:xfrm>
          <a:custGeom>
            <a:avLst/>
            <a:gdLst>
              <a:gd name="connsiteX0" fmla="*/ 0 w 12128500"/>
              <a:gd name="connsiteY0" fmla="*/ 152400 h 3987800"/>
              <a:gd name="connsiteX1" fmla="*/ 177800 w 12128500"/>
              <a:gd name="connsiteY1" fmla="*/ 3987800 h 3987800"/>
              <a:gd name="connsiteX2" fmla="*/ 12128500 w 12128500"/>
              <a:gd name="connsiteY2" fmla="*/ 3835400 h 3987800"/>
              <a:gd name="connsiteX3" fmla="*/ 11874500 w 12128500"/>
              <a:gd name="connsiteY3" fmla="*/ 0 h 3987800"/>
              <a:gd name="connsiteX4" fmla="*/ 0 w 12128500"/>
              <a:gd name="connsiteY4" fmla="*/ 152400 h 398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28500" h="3987800">
                <a:moveTo>
                  <a:pt x="0" y="152400"/>
                </a:moveTo>
                <a:lnTo>
                  <a:pt x="177800" y="3987800"/>
                </a:lnTo>
                <a:lnTo>
                  <a:pt x="12128500" y="3835400"/>
                </a:lnTo>
                <a:lnTo>
                  <a:pt x="11874500" y="0"/>
                </a:lnTo>
                <a:lnTo>
                  <a:pt x="0" y="152400"/>
                </a:lnTo>
                <a:close/>
              </a:path>
            </a:pathLst>
          </a:custGeom>
          <a:solidFill>
            <a:srgbClr val="14C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6" name="Object 5"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TextBox 3"/>
          <p:cNvSpPr txBox="1"/>
          <p:nvPr/>
        </p:nvSpPr>
        <p:spPr>
          <a:xfrm>
            <a:off x="692684" y="4135500"/>
            <a:ext cx="10872788" cy="515407"/>
          </a:xfrm>
          <a:prstGeom prst="rect">
            <a:avLst/>
          </a:prstGeom>
          <a:noFill/>
          <a:ln>
            <a:noFill/>
          </a:ln>
          <a:effectLst/>
        </p:spPr>
        <p:txBody>
          <a:bodyPr wrap="square" lIns="0" tIns="0" rIns="0" bIns="0" rtlCol="0" anchor="b">
            <a:noAutofit/>
          </a:bodyPr>
          <a:lstStyle/>
          <a:p>
            <a:pPr algn="ctr"/>
            <a:r>
              <a:rPr lang="ru-RU" sz="2800" dirty="0">
                <a:solidFill>
                  <a:srgbClr val="14CE9F"/>
                </a:solidFill>
                <a:latin typeface="Gabriela" panose="00000500000000000000" pitchFamily="2" charset="0"/>
              </a:rPr>
              <a:t>Избегайте категоричности</a:t>
            </a:r>
            <a:endParaRPr lang="en-US" sz="2800" dirty="0">
              <a:solidFill>
                <a:srgbClr val="14CE9F"/>
              </a:solidFill>
              <a:latin typeface="Gabriela" panose="00000500000000000000" pitchFamily="2" charset="0"/>
            </a:endParaRPr>
          </a:p>
        </p:txBody>
      </p:sp>
      <p:sp>
        <p:nvSpPr>
          <p:cNvPr id="5" name="TextBox 4"/>
          <p:cNvSpPr txBox="1"/>
          <p:nvPr/>
        </p:nvSpPr>
        <p:spPr>
          <a:xfrm>
            <a:off x="0" y="4780679"/>
            <a:ext cx="12192000" cy="1782026"/>
          </a:xfrm>
          <a:prstGeom prst="rect">
            <a:avLst/>
          </a:prstGeom>
          <a:noFill/>
        </p:spPr>
        <p:txBody>
          <a:bodyPr wrap="square" lIns="0" tIns="0" rIns="0" bIns="0" rtlCol="0">
            <a:spAutoFit/>
          </a:bodyPr>
          <a:lstStyle/>
          <a:p>
            <a:pPr algn="ctr">
              <a:lnSpc>
                <a:spcPts val="2000"/>
              </a:lnSpc>
            </a:pPr>
            <a:r>
              <a:rPr lang="ru-RU" sz="1500" dirty="0">
                <a:solidFill>
                  <a:srgbClr val="5D5B6F">
                    <a:alpha val="60000"/>
                  </a:srgbClr>
                </a:solidFill>
                <a:latin typeface="Montserrat Light" panose="00000400000000000000" pitchFamily="2" charset="-18"/>
              </a:rPr>
              <a:t>Если вы только притворяетесь некатегоричным, никакого диалога не получится. Нужно избегать категоричности именно потому, что вы действительно не уверены, правильные ли вы сделали выводы и верно ли интерпретировали факты.</a:t>
            </a:r>
          </a:p>
          <a:p>
            <a:pPr algn="ctr">
              <a:lnSpc>
                <a:spcPts val="2000"/>
              </a:lnSpc>
            </a:pPr>
            <a:endParaRPr lang="ru-RU" sz="1500" dirty="0">
              <a:solidFill>
                <a:srgbClr val="5D5B6F">
                  <a:alpha val="60000"/>
                </a:srgbClr>
              </a:solidFill>
              <a:latin typeface="Montserrat Light" panose="00000400000000000000" pitchFamily="2" charset="-18"/>
            </a:endParaRPr>
          </a:p>
          <a:p>
            <a:pPr algn="ctr">
              <a:lnSpc>
                <a:spcPts val="2000"/>
              </a:lnSpc>
            </a:pPr>
            <a:r>
              <a:rPr lang="ru-RU" sz="1500" dirty="0">
                <a:solidFill>
                  <a:srgbClr val="5D5B6F">
                    <a:alpha val="60000"/>
                  </a:srgbClr>
                </a:solidFill>
                <a:latin typeface="Montserrat Light" panose="00000400000000000000" pitchFamily="2" charset="-18"/>
              </a:rPr>
              <a:t>Но, нужно учитывать, что </a:t>
            </a:r>
            <a:r>
              <a:rPr lang="ru-RU" b="1" dirty="0">
                <a:solidFill>
                  <a:srgbClr val="C00000">
                    <a:alpha val="60000"/>
                  </a:srgbClr>
                </a:solidFill>
                <a:latin typeface="Montserrat Light" panose="00000400000000000000" pitchFamily="2" charset="-18"/>
              </a:rPr>
              <a:t>не категоричность – это не бесхарактерность</a:t>
            </a:r>
            <a:r>
              <a:rPr lang="ru-RU" sz="1500" dirty="0">
                <a:solidFill>
                  <a:srgbClr val="5D5B6F">
                    <a:alpha val="60000"/>
                  </a:srgbClr>
                </a:solidFill>
                <a:latin typeface="Montserrat Light" panose="00000400000000000000" pitchFamily="2" charset="-18"/>
              </a:rPr>
              <a:t>. Некоторые люди так беспокоятся о том, чтобы не показаться собеседнику излишне агрессивными и настойчивыми, что совершают ошибку, двигаясь в противоположном направлении. По их мнению, единственный безопасный способ поделиться деликатной информацией или негативной оценкой – это преподнести факты так, будто все это совершенно не важно, просто сущие мелочи, например: «Я знаю, что это, скорее всего, полная ерунда, но…»</a:t>
            </a:r>
            <a:endParaRPr lang="en-US" sz="1500" dirty="0">
              <a:solidFill>
                <a:srgbClr val="5D5B6F">
                  <a:alpha val="60000"/>
                </a:srgbClr>
              </a:solidFill>
              <a:latin typeface="Montserrat Light" panose="00000400000000000000" pitchFamily="2" charset="-18"/>
            </a:endParaRPr>
          </a:p>
        </p:txBody>
      </p:sp>
      <p:sp>
        <p:nvSpPr>
          <p:cNvPr id="10" name="Rectangle 9"/>
          <p:cNvSpPr/>
          <p:nvPr/>
        </p:nvSpPr>
        <p:spPr>
          <a:xfrm>
            <a:off x="5529223" y="4658274"/>
            <a:ext cx="1133554" cy="61873"/>
          </a:xfrm>
          <a:prstGeom prst="rect">
            <a:avLst/>
          </a:prstGeom>
          <a:gradFill>
            <a:gsLst>
              <a:gs pos="77000">
                <a:srgbClr val="14CE9F"/>
              </a:gs>
              <a:gs pos="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
        <p:nvSpPr>
          <p:cNvPr id="8" name="Freeform 7"/>
          <p:cNvSpPr/>
          <p:nvPr/>
        </p:nvSpPr>
        <p:spPr>
          <a:xfrm>
            <a:off x="11025987" y="3775979"/>
            <a:ext cx="486562" cy="311547"/>
          </a:xfrm>
          <a:custGeom>
            <a:avLst/>
            <a:gdLst>
              <a:gd name="connsiteX0" fmla="*/ 6150209 w 7230006"/>
              <a:gd name="connsiteY0" fmla="*/ 1323803 h 4629393"/>
              <a:gd name="connsiteX1" fmla="*/ 6727342 w 7230006"/>
              <a:gd name="connsiteY1" fmla="*/ 1453798 h 4629393"/>
              <a:gd name="connsiteX2" fmla="*/ 7099686 w 7230006"/>
              <a:gd name="connsiteY2" fmla="*/ 1788071 h 4629393"/>
              <a:gd name="connsiteX3" fmla="*/ 7211389 w 7230006"/>
              <a:gd name="connsiteY3" fmla="*/ 2252340 h 4629393"/>
              <a:gd name="connsiteX4" fmla="*/ 7081069 w 7230006"/>
              <a:gd name="connsiteY4" fmla="*/ 2753749 h 4629393"/>
              <a:gd name="connsiteX5" fmla="*/ 6652873 w 7230006"/>
              <a:gd name="connsiteY5" fmla="*/ 3162305 h 4629393"/>
              <a:gd name="connsiteX6" fmla="*/ 6001272 w 7230006"/>
              <a:gd name="connsiteY6" fmla="*/ 3310871 h 4629393"/>
              <a:gd name="connsiteX7" fmla="*/ 5554459 w 7230006"/>
              <a:gd name="connsiteY7" fmla="*/ 3236588 h 4629393"/>
              <a:gd name="connsiteX8" fmla="*/ 5312436 w 7230006"/>
              <a:gd name="connsiteY8" fmla="*/ 3013740 h 4629393"/>
              <a:gd name="connsiteX9" fmla="*/ 5349670 w 7230006"/>
              <a:gd name="connsiteY9" fmla="*/ 2920886 h 4629393"/>
              <a:gd name="connsiteX10" fmla="*/ 5405522 w 7230006"/>
              <a:gd name="connsiteY10" fmla="*/ 2883745 h 4629393"/>
              <a:gd name="connsiteX11" fmla="*/ 5535842 w 7230006"/>
              <a:gd name="connsiteY11" fmla="*/ 2920886 h 4629393"/>
              <a:gd name="connsiteX12" fmla="*/ 5815100 w 7230006"/>
              <a:gd name="connsiteY12" fmla="*/ 2958027 h 4629393"/>
              <a:gd name="connsiteX13" fmla="*/ 6410850 w 7230006"/>
              <a:gd name="connsiteY13" fmla="*/ 2753749 h 4629393"/>
              <a:gd name="connsiteX14" fmla="*/ 6615639 w 7230006"/>
              <a:gd name="connsiteY14" fmla="*/ 2233769 h 4629393"/>
              <a:gd name="connsiteX15" fmla="*/ 6466701 w 7230006"/>
              <a:gd name="connsiteY15" fmla="*/ 1806642 h 4629393"/>
              <a:gd name="connsiteX16" fmla="*/ 6019889 w 7230006"/>
              <a:gd name="connsiteY16" fmla="*/ 1639506 h 4629393"/>
              <a:gd name="connsiteX17" fmla="*/ 5386905 w 7230006"/>
              <a:gd name="connsiteY17" fmla="*/ 1992349 h 4629393"/>
              <a:gd name="connsiteX18" fmla="*/ 5163499 w 7230006"/>
              <a:gd name="connsiteY18" fmla="*/ 3013740 h 4629393"/>
              <a:gd name="connsiteX19" fmla="*/ 5386905 w 7230006"/>
              <a:gd name="connsiteY19" fmla="*/ 3886564 h 4629393"/>
              <a:gd name="connsiteX20" fmla="*/ 6094358 w 7230006"/>
              <a:gd name="connsiteY20" fmla="*/ 4202266 h 4629393"/>
              <a:gd name="connsiteX21" fmla="*/ 7006600 w 7230006"/>
              <a:gd name="connsiteY21" fmla="*/ 3849422 h 4629393"/>
              <a:gd name="connsiteX22" fmla="*/ 7081069 w 7230006"/>
              <a:gd name="connsiteY22" fmla="*/ 3830852 h 4629393"/>
              <a:gd name="connsiteX23" fmla="*/ 7174155 w 7230006"/>
              <a:gd name="connsiteY23" fmla="*/ 3886564 h 4629393"/>
              <a:gd name="connsiteX24" fmla="*/ 7230006 w 7230006"/>
              <a:gd name="connsiteY24" fmla="*/ 4016559 h 4629393"/>
              <a:gd name="connsiteX25" fmla="*/ 7211389 w 7230006"/>
              <a:gd name="connsiteY25" fmla="*/ 4072271 h 4629393"/>
              <a:gd name="connsiteX26" fmla="*/ 6652873 w 7230006"/>
              <a:gd name="connsiteY26" fmla="*/ 4480827 h 4629393"/>
              <a:gd name="connsiteX27" fmla="*/ 5964037 w 7230006"/>
              <a:gd name="connsiteY27" fmla="*/ 4629393 h 4629393"/>
              <a:gd name="connsiteX28" fmla="*/ 5200733 w 7230006"/>
              <a:gd name="connsiteY28" fmla="*/ 4425115 h 4629393"/>
              <a:gd name="connsiteX29" fmla="*/ 4679452 w 7230006"/>
              <a:gd name="connsiteY29" fmla="*/ 3849422 h 4629393"/>
              <a:gd name="connsiteX30" fmla="*/ 4511897 w 7230006"/>
              <a:gd name="connsiteY30" fmla="*/ 3013740 h 4629393"/>
              <a:gd name="connsiteX31" fmla="*/ 4698069 w 7230006"/>
              <a:gd name="connsiteY31" fmla="*/ 2122345 h 4629393"/>
              <a:gd name="connsiteX32" fmla="*/ 5275202 w 7230006"/>
              <a:gd name="connsiteY32" fmla="*/ 1528081 h 4629393"/>
              <a:gd name="connsiteX33" fmla="*/ 6150209 w 7230006"/>
              <a:gd name="connsiteY33" fmla="*/ 1323803 h 4629393"/>
              <a:gd name="connsiteX34" fmla="*/ 185688 w 7230006"/>
              <a:gd name="connsiteY34" fmla="*/ 0 h 4629393"/>
              <a:gd name="connsiteX35" fmla="*/ 1689760 w 7230006"/>
              <a:gd name="connsiteY35" fmla="*/ 0 h 4629393"/>
              <a:gd name="connsiteX36" fmla="*/ 1764035 w 7230006"/>
              <a:gd name="connsiteY36" fmla="*/ 223053 h 4629393"/>
              <a:gd name="connsiteX37" fmla="*/ 1615485 w 7230006"/>
              <a:gd name="connsiteY37" fmla="*/ 260228 h 4629393"/>
              <a:gd name="connsiteX38" fmla="*/ 1374090 w 7230006"/>
              <a:gd name="connsiteY38" fmla="*/ 520456 h 4629393"/>
              <a:gd name="connsiteX39" fmla="*/ 1504072 w 7230006"/>
              <a:gd name="connsiteY39" fmla="*/ 892210 h 4629393"/>
              <a:gd name="connsiteX40" fmla="*/ 2153979 w 7230006"/>
              <a:gd name="connsiteY40" fmla="*/ 1821594 h 4629393"/>
              <a:gd name="connsiteX41" fmla="*/ 2803887 w 7230006"/>
              <a:gd name="connsiteY41" fmla="*/ 855034 h 4629393"/>
              <a:gd name="connsiteX42" fmla="*/ 2915299 w 7230006"/>
              <a:gd name="connsiteY42" fmla="*/ 650570 h 4629393"/>
              <a:gd name="connsiteX43" fmla="*/ 2933868 w 7230006"/>
              <a:gd name="connsiteY43" fmla="*/ 501868 h 4629393"/>
              <a:gd name="connsiteX44" fmla="*/ 2859593 w 7230006"/>
              <a:gd name="connsiteY44" fmla="*/ 223053 h 4629393"/>
              <a:gd name="connsiteX45" fmla="*/ 2803887 w 7230006"/>
              <a:gd name="connsiteY45" fmla="*/ 92939 h 4629393"/>
              <a:gd name="connsiteX46" fmla="*/ 2915299 w 7230006"/>
              <a:gd name="connsiteY46" fmla="*/ 0 h 4629393"/>
              <a:gd name="connsiteX47" fmla="*/ 4085133 w 7230006"/>
              <a:gd name="connsiteY47" fmla="*/ 0 h 4629393"/>
              <a:gd name="connsiteX48" fmla="*/ 4159408 w 7230006"/>
              <a:gd name="connsiteY48" fmla="*/ 223053 h 4629393"/>
              <a:gd name="connsiteX49" fmla="*/ 4010858 w 7230006"/>
              <a:gd name="connsiteY49" fmla="*/ 260228 h 4629393"/>
              <a:gd name="connsiteX50" fmla="*/ 3732326 w 7230006"/>
              <a:gd name="connsiteY50" fmla="*/ 371754 h 4629393"/>
              <a:gd name="connsiteX51" fmla="*/ 3528069 w 7230006"/>
              <a:gd name="connsiteY51" fmla="*/ 594806 h 4629393"/>
              <a:gd name="connsiteX52" fmla="*/ 2413942 w 7230006"/>
              <a:gd name="connsiteY52" fmla="*/ 2193348 h 4629393"/>
              <a:gd name="connsiteX53" fmla="*/ 3546638 w 7230006"/>
              <a:gd name="connsiteY53" fmla="*/ 3810478 h 4629393"/>
              <a:gd name="connsiteX54" fmla="*/ 3825170 w 7230006"/>
              <a:gd name="connsiteY54" fmla="*/ 4163644 h 4629393"/>
              <a:gd name="connsiteX55" fmla="*/ 4103702 w 7230006"/>
              <a:gd name="connsiteY55" fmla="*/ 4442460 h 4629393"/>
              <a:gd name="connsiteX56" fmla="*/ 4010858 w 7230006"/>
              <a:gd name="connsiteY56" fmla="*/ 4535398 h 4629393"/>
              <a:gd name="connsiteX57" fmla="*/ 2525355 w 7230006"/>
              <a:gd name="connsiteY57" fmla="*/ 4535398 h 4629393"/>
              <a:gd name="connsiteX58" fmla="*/ 2451080 w 7230006"/>
              <a:gd name="connsiteY58" fmla="*/ 4312346 h 4629393"/>
              <a:gd name="connsiteX59" fmla="*/ 2599630 w 7230006"/>
              <a:gd name="connsiteY59" fmla="*/ 4275170 h 4629393"/>
              <a:gd name="connsiteX60" fmla="*/ 2841024 w 7230006"/>
              <a:gd name="connsiteY60" fmla="*/ 4014943 h 4629393"/>
              <a:gd name="connsiteX61" fmla="*/ 2692474 w 7230006"/>
              <a:gd name="connsiteY61" fmla="*/ 3643189 h 4629393"/>
              <a:gd name="connsiteX62" fmla="*/ 2005429 w 7230006"/>
              <a:gd name="connsiteY62" fmla="*/ 2676628 h 4629393"/>
              <a:gd name="connsiteX63" fmla="*/ 1336953 w 7230006"/>
              <a:gd name="connsiteY63" fmla="*/ 3680364 h 4629393"/>
              <a:gd name="connsiteX64" fmla="*/ 1244109 w 7230006"/>
              <a:gd name="connsiteY64" fmla="*/ 3884829 h 4629393"/>
              <a:gd name="connsiteX65" fmla="*/ 1206971 w 7230006"/>
              <a:gd name="connsiteY65" fmla="*/ 4033530 h 4629393"/>
              <a:gd name="connsiteX66" fmla="*/ 1299815 w 7230006"/>
              <a:gd name="connsiteY66" fmla="*/ 4312346 h 4629393"/>
              <a:gd name="connsiteX67" fmla="*/ 1355522 w 7230006"/>
              <a:gd name="connsiteY67" fmla="*/ 4442460 h 4629393"/>
              <a:gd name="connsiteX68" fmla="*/ 1225540 w 7230006"/>
              <a:gd name="connsiteY68" fmla="*/ 4535398 h 4629393"/>
              <a:gd name="connsiteX69" fmla="*/ 74275 w 7230006"/>
              <a:gd name="connsiteY69" fmla="*/ 4535398 h 4629393"/>
              <a:gd name="connsiteX70" fmla="*/ 0 w 7230006"/>
              <a:gd name="connsiteY70" fmla="*/ 4312346 h 4629393"/>
              <a:gd name="connsiteX71" fmla="*/ 129982 w 7230006"/>
              <a:gd name="connsiteY71" fmla="*/ 4275170 h 4629393"/>
              <a:gd name="connsiteX72" fmla="*/ 408514 w 7230006"/>
              <a:gd name="connsiteY72" fmla="*/ 4163644 h 4629393"/>
              <a:gd name="connsiteX73" fmla="*/ 631339 w 7230006"/>
              <a:gd name="connsiteY73" fmla="*/ 3940592 h 4629393"/>
              <a:gd name="connsiteX74" fmla="*/ 1764035 w 7230006"/>
              <a:gd name="connsiteY74" fmla="*/ 2304875 h 4629393"/>
              <a:gd name="connsiteX75" fmla="*/ 687045 w 7230006"/>
              <a:gd name="connsiteY75" fmla="*/ 780683 h 4629393"/>
              <a:gd name="connsiteX76" fmla="*/ 111413 w 7230006"/>
              <a:gd name="connsiteY76" fmla="*/ 92939 h 4629393"/>
              <a:gd name="connsiteX77" fmla="*/ 185688 w 7230006"/>
              <a:gd name="connsiteY77" fmla="*/ 0 h 4629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7230006" h="4629393">
                <a:moveTo>
                  <a:pt x="6150209" y="1323803"/>
                </a:moveTo>
                <a:cubicBezTo>
                  <a:pt x="6373615" y="1323803"/>
                  <a:pt x="6578405" y="1360945"/>
                  <a:pt x="6727342" y="1453798"/>
                </a:cubicBezTo>
                <a:cubicBezTo>
                  <a:pt x="6894897" y="1528081"/>
                  <a:pt x="7025217" y="1639506"/>
                  <a:pt x="7099686" y="1788071"/>
                </a:cubicBezTo>
                <a:cubicBezTo>
                  <a:pt x="7174155" y="1936637"/>
                  <a:pt x="7211389" y="2085203"/>
                  <a:pt x="7211389" y="2252340"/>
                </a:cubicBezTo>
                <a:cubicBezTo>
                  <a:pt x="7211389" y="2419476"/>
                  <a:pt x="7174155" y="2586613"/>
                  <a:pt x="7081069" y="2753749"/>
                </a:cubicBezTo>
                <a:cubicBezTo>
                  <a:pt x="6987983" y="2920886"/>
                  <a:pt x="6839045" y="3050881"/>
                  <a:pt x="6652873" y="3162305"/>
                </a:cubicBezTo>
                <a:cubicBezTo>
                  <a:pt x="6485319" y="3255159"/>
                  <a:pt x="6261912" y="3310871"/>
                  <a:pt x="6001272" y="3310871"/>
                </a:cubicBezTo>
                <a:cubicBezTo>
                  <a:pt x="5870951" y="3310871"/>
                  <a:pt x="5722014" y="3292301"/>
                  <a:pt x="5554459" y="3236588"/>
                </a:cubicBezTo>
                <a:cubicBezTo>
                  <a:pt x="5386905" y="3180876"/>
                  <a:pt x="5312436" y="3106593"/>
                  <a:pt x="5312436" y="3013740"/>
                </a:cubicBezTo>
                <a:cubicBezTo>
                  <a:pt x="5312436" y="2976598"/>
                  <a:pt x="5331053" y="2958027"/>
                  <a:pt x="5349670" y="2920886"/>
                </a:cubicBezTo>
                <a:cubicBezTo>
                  <a:pt x="5368287" y="2883745"/>
                  <a:pt x="5386905" y="2883745"/>
                  <a:pt x="5405522" y="2883745"/>
                </a:cubicBezTo>
                <a:cubicBezTo>
                  <a:pt x="5424139" y="2883745"/>
                  <a:pt x="5461373" y="2883745"/>
                  <a:pt x="5535842" y="2920886"/>
                </a:cubicBezTo>
                <a:cubicBezTo>
                  <a:pt x="5610311" y="2939457"/>
                  <a:pt x="5703397" y="2958027"/>
                  <a:pt x="5815100" y="2958027"/>
                </a:cubicBezTo>
                <a:cubicBezTo>
                  <a:pt x="6075741" y="2958027"/>
                  <a:pt x="6261912" y="2883745"/>
                  <a:pt x="6410850" y="2753749"/>
                </a:cubicBezTo>
                <a:cubicBezTo>
                  <a:pt x="6541170" y="2605184"/>
                  <a:pt x="6615639" y="2438047"/>
                  <a:pt x="6615639" y="2233769"/>
                </a:cubicBezTo>
                <a:cubicBezTo>
                  <a:pt x="6615639" y="2085203"/>
                  <a:pt x="6559787" y="1936637"/>
                  <a:pt x="6466701" y="1806642"/>
                </a:cubicBezTo>
                <a:cubicBezTo>
                  <a:pt x="6354998" y="1695218"/>
                  <a:pt x="6206061" y="1639506"/>
                  <a:pt x="6019889" y="1639506"/>
                </a:cubicBezTo>
                <a:cubicBezTo>
                  <a:pt x="5740631" y="1639506"/>
                  <a:pt x="5535842" y="1750930"/>
                  <a:pt x="5386905" y="1992349"/>
                </a:cubicBezTo>
                <a:cubicBezTo>
                  <a:pt x="5237967" y="2233769"/>
                  <a:pt x="5163499" y="2568042"/>
                  <a:pt x="5163499" y="3013740"/>
                </a:cubicBezTo>
                <a:cubicBezTo>
                  <a:pt x="5163499" y="3385154"/>
                  <a:pt x="5237967" y="3682286"/>
                  <a:pt x="5386905" y="3886564"/>
                </a:cubicBezTo>
                <a:cubicBezTo>
                  <a:pt x="5554459" y="4109413"/>
                  <a:pt x="5796483" y="4202266"/>
                  <a:pt x="6094358" y="4202266"/>
                </a:cubicBezTo>
                <a:cubicBezTo>
                  <a:pt x="6466701" y="4202266"/>
                  <a:pt x="6764577" y="4090842"/>
                  <a:pt x="7006600" y="3849422"/>
                </a:cubicBezTo>
                <a:cubicBezTo>
                  <a:pt x="7025217" y="3830852"/>
                  <a:pt x="7043834" y="3830852"/>
                  <a:pt x="7081069" y="3830852"/>
                </a:cubicBezTo>
                <a:cubicBezTo>
                  <a:pt x="7099686" y="3830852"/>
                  <a:pt x="7136920" y="3849422"/>
                  <a:pt x="7174155" y="3886564"/>
                </a:cubicBezTo>
                <a:cubicBezTo>
                  <a:pt x="7211389" y="3923705"/>
                  <a:pt x="7230006" y="3960847"/>
                  <a:pt x="7230006" y="4016559"/>
                </a:cubicBezTo>
                <a:cubicBezTo>
                  <a:pt x="7230006" y="4035130"/>
                  <a:pt x="7230006" y="4053700"/>
                  <a:pt x="7211389" y="4072271"/>
                </a:cubicBezTo>
                <a:cubicBezTo>
                  <a:pt x="7062451" y="4239408"/>
                  <a:pt x="6876279" y="4387974"/>
                  <a:pt x="6652873" y="4480827"/>
                </a:cubicBezTo>
                <a:cubicBezTo>
                  <a:pt x="6448084" y="4573681"/>
                  <a:pt x="6206061" y="4629393"/>
                  <a:pt x="5964037" y="4629393"/>
                </a:cubicBezTo>
                <a:cubicBezTo>
                  <a:pt x="5666163" y="4629393"/>
                  <a:pt x="5405522" y="4555110"/>
                  <a:pt x="5200733" y="4425115"/>
                </a:cubicBezTo>
                <a:cubicBezTo>
                  <a:pt x="4977327" y="4295120"/>
                  <a:pt x="4809772" y="4090842"/>
                  <a:pt x="4679452" y="3849422"/>
                </a:cubicBezTo>
                <a:cubicBezTo>
                  <a:pt x="4567749" y="3608003"/>
                  <a:pt x="4511897" y="3329442"/>
                  <a:pt x="4511897" y="3013740"/>
                </a:cubicBezTo>
                <a:cubicBezTo>
                  <a:pt x="4511897" y="2679467"/>
                  <a:pt x="4567749" y="2382335"/>
                  <a:pt x="4698069" y="2122345"/>
                </a:cubicBezTo>
                <a:cubicBezTo>
                  <a:pt x="4847006" y="1862354"/>
                  <a:pt x="5033178" y="1676647"/>
                  <a:pt x="5275202" y="1528081"/>
                </a:cubicBezTo>
                <a:cubicBezTo>
                  <a:pt x="5517225" y="1398086"/>
                  <a:pt x="5815100" y="1323803"/>
                  <a:pt x="6150209" y="1323803"/>
                </a:cubicBezTo>
                <a:close/>
                <a:moveTo>
                  <a:pt x="185688" y="0"/>
                </a:moveTo>
                <a:cubicBezTo>
                  <a:pt x="1689760" y="0"/>
                  <a:pt x="1689760" y="0"/>
                  <a:pt x="1689760" y="0"/>
                </a:cubicBezTo>
                <a:cubicBezTo>
                  <a:pt x="1764035" y="223053"/>
                  <a:pt x="1764035" y="223053"/>
                  <a:pt x="1764035" y="223053"/>
                </a:cubicBezTo>
                <a:cubicBezTo>
                  <a:pt x="1615485" y="260228"/>
                  <a:pt x="1615485" y="260228"/>
                  <a:pt x="1615485" y="260228"/>
                </a:cubicBezTo>
                <a:cubicBezTo>
                  <a:pt x="1448365" y="297403"/>
                  <a:pt x="1374090" y="390342"/>
                  <a:pt x="1374090" y="520456"/>
                </a:cubicBezTo>
                <a:cubicBezTo>
                  <a:pt x="1374090" y="631982"/>
                  <a:pt x="1411228" y="762096"/>
                  <a:pt x="1504072" y="892210"/>
                </a:cubicBezTo>
                <a:cubicBezTo>
                  <a:pt x="2153979" y="1821594"/>
                  <a:pt x="2153979" y="1821594"/>
                  <a:pt x="2153979" y="1821594"/>
                </a:cubicBezTo>
                <a:lnTo>
                  <a:pt x="2803887" y="855034"/>
                </a:lnTo>
                <a:cubicBezTo>
                  <a:pt x="2859593" y="762096"/>
                  <a:pt x="2896731" y="706333"/>
                  <a:pt x="2915299" y="650570"/>
                </a:cubicBezTo>
                <a:cubicBezTo>
                  <a:pt x="2933868" y="613394"/>
                  <a:pt x="2933868" y="557631"/>
                  <a:pt x="2933868" y="501868"/>
                </a:cubicBezTo>
                <a:cubicBezTo>
                  <a:pt x="2933868" y="427517"/>
                  <a:pt x="2915299" y="334579"/>
                  <a:pt x="2859593" y="223053"/>
                </a:cubicBezTo>
                <a:cubicBezTo>
                  <a:pt x="2803887" y="92939"/>
                  <a:pt x="2803887" y="92939"/>
                  <a:pt x="2803887" y="92939"/>
                </a:cubicBezTo>
                <a:cubicBezTo>
                  <a:pt x="2915299" y="0"/>
                  <a:pt x="2915299" y="0"/>
                  <a:pt x="2915299" y="0"/>
                </a:cubicBezTo>
                <a:cubicBezTo>
                  <a:pt x="4085133" y="0"/>
                  <a:pt x="4085133" y="0"/>
                  <a:pt x="4085133" y="0"/>
                </a:cubicBezTo>
                <a:cubicBezTo>
                  <a:pt x="4159408" y="223053"/>
                  <a:pt x="4159408" y="223053"/>
                  <a:pt x="4159408" y="223053"/>
                </a:cubicBezTo>
                <a:cubicBezTo>
                  <a:pt x="4010858" y="260228"/>
                  <a:pt x="4010858" y="260228"/>
                  <a:pt x="4010858" y="260228"/>
                </a:cubicBezTo>
                <a:cubicBezTo>
                  <a:pt x="3899445" y="278816"/>
                  <a:pt x="3825170" y="315991"/>
                  <a:pt x="3732326" y="371754"/>
                </a:cubicBezTo>
                <a:cubicBezTo>
                  <a:pt x="3658051" y="427517"/>
                  <a:pt x="3583776" y="501868"/>
                  <a:pt x="3528069" y="594806"/>
                </a:cubicBezTo>
                <a:cubicBezTo>
                  <a:pt x="2413942" y="2193348"/>
                  <a:pt x="2413942" y="2193348"/>
                  <a:pt x="2413942" y="2193348"/>
                </a:cubicBezTo>
                <a:cubicBezTo>
                  <a:pt x="3546638" y="3810478"/>
                  <a:pt x="3546638" y="3810478"/>
                  <a:pt x="3546638" y="3810478"/>
                </a:cubicBezTo>
                <a:cubicBezTo>
                  <a:pt x="3658051" y="3959180"/>
                  <a:pt x="3750895" y="4089293"/>
                  <a:pt x="3825170" y="4163644"/>
                </a:cubicBezTo>
                <a:cubicBezTo>
                  <a:pt x="3899445" y="4256583"/>
                  <a:pt x="3992289" y="4349521"/>
                  <a:pt x="4103702" y="4442460"/>
                </a:cubicBezTo>
                <a:cubicBezTo>
                  <a:pt x="4010858" y="4535398"/>
                  <a:pt x="4010858" y="4535398"/>
                  <a:pt x="4010858" y="4535398"/>
                </a:cubicBezTo>
                <a:cubicBezTo>
                  <a:pt x="2525355" y="4535398"/>
                  <a:pt x="2525355" y="4535398"/>
                  <a:pt x="2525355" y="4535398"/>
                </a:cubicBezTo>
                <a:cubicBezTo>
                  <a:pt x="2451080" y="4312346"/>
                  <a:pt x="2451080" y="4312346"/>
                  <a:pt x="2451080" y="4312346"/>
                </a:cubicBezTo>
                <a:cubicBezTo>
                  <a:pt x="2599630" y="4275170"/>
                  <a:pt x="2599630" y="4275170"/>
                  <a:pt x="2599630" y="4275170"/>
                </a:cubicBezTo>
                <a:cubicBezTo>
                  <a:pt x="2748180" y="4237995"/>
                  <a:pt x="2841024" y="4145056"/>
                  <a:pt x="2841024" y="4014943"/>
                </a:cubicBezTo>
                <a:cubicBezTo>
                  <a:pt x="2841024" y="3903416"/>
                  <a:pt x="2785318" y="3773303"/>
                  <a:pt x="2692474" y="3643189"/>
                </a:cubicBezTo>
                <a:cubicBezTo>
                  <a:pt x="2005429" y="2676628"/>
                  <a:pt x="2005429" y="2676628"/>
                  <a:pt x="2005429" y="2676628"/>
                </a:cubicBezTo>
                <a:cubicBezTo>
                  <a:pt x="1336953" y="3680364"/>
                  <a:pt x="1336953" y="3680364"/>
                  <a:pt x="1336953" y="3680364"/>
                </a:cubicBezTo>
                <a:cubicBezTo>
                  <a:pt x="1281246" y="3773303"/>
                  <a:pt x="1244109" y="3829066"/>
                  <a:pt x="1244109" y="3884829"/>
                </a:cubicBezTo>
                <a:cubicBezTo>
                  <a:pt x="1225540" y="3922004"/>
                  <a:pt x="1206971" y="3977767"/>
                  <a:pt x="1206971" y="4033530"/>
                </a:cubicBezTo>
                <a:cubicBezTo>
                  <a:pt x="1206971" y="4107881"/>
                  <a:pt x="1244109" y="4200820"/>
                  <a:pt x="1299815" y="4312346"/>
                </a:cubicBezTo>
                <a:cubicBezTo>
                  <a:pt x="1355522" y="4442460"/>
                  <a:pt x="1355522" y="4442460"/>
                  <a:pt x="1355522" y="4442460"/>
                </a:cubicBezTo>
                <a:cubicBezTo>
                  <a:pt x="1225540" y="4535398"/>
                  <a:pt x="1225540" y="4535398"/>
                  <a:pt x="1225540" y="4535398"/>
                </a:cubicBezTo>
                <a:cubicBezTo>
                  <a:pt x="74275" y="4535398"/>
                  <a:pt x="74275" y="4535398"/>
                  <a:pt x="74275" y="4535398"/>
                </a:cubicBezTo>
                <a:cubicBezTo>
                  <a:pt x="0" y="4312346"/>
                  <a:pt x="0" y="4312346"/>
                  <a:pt x="0" y="4312346"/>
                </a:cubicBezTo>
                <a:cubicBezTo>
                  <a:pt x="129982" y="4275170"/>
                  <a:pt x="129982" y="4275170"/>
                  <a:pt x="129982" y="4275170"/>
                </a:cubicBezTo>
                <a:cubicBezTo>
                  <a:pt x="241394" y="4256583"/>
                  <a:pt x="334238" y="4219407"/>
                  <a:pt x="408514" y="4163644"/>
                </a:cubicBezTo>
                <a:cubicBezTo>
                  <a:pt x="482789" y="4126469"/>
                  <a:pt x="557064" y="4052118"/>
                  <a:pt x="631339" y="3940592"/>
                </a:cubicBezTo>
                <a:cubicBezTo>
                  <a:pt x="1764035" y="2304875"/>
                  <a:pt x="1764035" y="2304875"/>
                  <a:pt x="1764035" y="2304875"/>
                </a:cubicBezTo>
                <a:cubicBezTo>
                  <a:pt x="687045" y="780683"/>
                  <a:pt x="687045" y="780683"/>
                  <a:pt x="687045" y="780683"/>
                </a:cubicBezTo>
                <a:cubicBezTo>
                  <a:pt x="464220" y="464693"/>
                  <a:pt x="278532" y="241640"/>
                  <a:pt x="111413" y="92939"/>
                </a:cubicBezTo>
                <a:cubicBezTo>
                  <a:pt x="185688" y="0"/>
                  <a:pt x="185688" y="0"/>
                  <a:pt x="18568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Arrow: Chevron 17">
            <a:extLst>
              <a:ext uri="{FF2B5EF4-FFF2-40B4-BE49-F238E27FC236}">
                <a16:creationId xmlns:a16="http://schemas.microsoft.com/office/drawing/2014/main" id="{F3EF46A6-3A9C-F4ED-8F75-364766D76CC0}"/>
              </a:ext>
            </a:extLst>
          </p:cNvPr>
          <p:cNvSpPr/>
          <p:nvPr/>
        </p:nvSpPr>
        <p:spPr>
          <a:xfrm>
            <a:off x="10742804" y="3538971"/>
            <a:ext cx="1027438" cy="534782"/>
          </a:xfrm>
          <a:prstGeom prst="chevron">
            <a:avLst/>
          </a:prstGeom>
          <a:solidFill>
            <a:srgbClr val="14CE9F"/>
          </a:solidFill>
          <a:ln>
            <a:solidFill>
              <a:srgbClr val="14C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876A77CE-F632-8B59-3799-7488963AEFF9}"/>
              </a:ext>
            </a:extLst>
          </p:cNvPr>
          <p:cNvSpPr txBox="1"/>
          <p:nvPr/>
        </p:nvSpPr>
        <p:spPr>
          <a:xfrm>
            <a:off x="329370" y="1126843"/>
            <a:ext cx="11236102" cy="2677656"/>
          </a:xfrm>
          <a:prstGeom prst="rect">
            <a:avLst/>
          </a:prstGeom>
          <a:noFill/>
        </p:spPr>
        <p:txBody>
          <a:bodyPr wrap="square">
            <a:spAutoFit/>
          </a:bodyPr>
          <a:lstStyle/>
          <a:p>
            <a:pPr algn="ctr"/>
            <a:r>
              <a:rPr lang="ru-RU" sz="2800" b="1" dirty="0">
                <a:solidFill>
                  <a:schemeClr val="tx1">
                    <a:alpha val="60000"/>
                  </a:schemeClr>
                </a:solidFill>
                <a:latin typeface="+mj-lt"/>
              </a:rPr>
              <a:t>Р</a:t>
            </a:r>
            <a:r>
              <a:rPr lang="en-US" sz="2800" b="1" dirty="0" err="1">
                <a:solidFill>
                  <a:schemeClr val="tx1">
                    <a:alpha val="60000"/>
                  </a:schemeClr>
                </a:solidFill>
                <a:latin typeface="+mj-lt"/>
              </a:rPr>
              <a:t>азве</a:t>
            </a:r>
            <a:r>
              <a:rPr lang="en-US" sz="2800" b="1" dirty="0">
                <a:solidFill>
                  <a:schemeClr val="tx1">
                    <a:alpha val="60000"/>
                  </a:schemeClr>
                </a:solidFill>
                <a:latin typeface="+mj-lt"/>
              </a:rPr>
              <a:t> </a:t>
            </a:r>
            <a:r>
              <a:rPr lang="en-US" sz="2800" b="1" dirty="0" err="1">
                <a:solidFill>
                  <a:schemeClr val="tx1">
                    <a:alpha val="60000"/>
                  </a:schemeClr>
                </a:solidFill>
                <a:latin typeface="+mj-lt"/>
              </a:rPr>
              <a:t>стремление</a:t>
            </a:r>
            <a:r>
              <a:rPr lang="en-US" sz="2800" b="1" dirty="0">
                <a:solidFill>
                  <a:schemeClr val="tx1">
                    <a:alpha val="60000"/>
                  </a:schemeClr>
                </a:solidFill>
                <a:latin typeface="+mj-lt"/>
              </a:rPr>
              <a:t> </a:t>
            </a:r>
            <a:r>
              <a:rPr lang="en-US" sz="2800" b="1" dirty="0" err="1">
                <a:solidFill>
                  <a:schemeClr val="tx1">
                    <a:alpha val="60000"/>
                  </a:schemeClr>
                </a:solidFill>
                <a:latin typeface="+mj-lt"/>
              </a:rPr>
              <a:t>избегать</a:t>
            </a:r>
            <a:r>
              <a:rPr lang="en-US" sz="2800" b="1" dirty="0">
                <a:solidFill>
                  <a:schemeClr val="tx1">
                    <a:alpha val="60000"/>
                  </a:schemeClr>
                </a:solidFill>
                <a:latin typeface="+mj-lt"/>
              </a:rPr>
              <a:t> </a:t>
            </a:r>
            <a:r>
              <a:rPr lang="en-US" sz="2800" b="1" dirty="0" err="1">
                <a:solidFill>
                  <a:schemeClr val="tx1">
                    <a:alpha val="60000"/>
                  </a:schemeClr>
                </a:solidFill>
                <a:latin typeface="+mj-lt"/>
              </a:rPr>
              <a:t>категоричности</a:t>
            </a:r>
            <a:r>
              <a:rPr lang="en-US" sz="2800" b="1" dirty="0">
                <a:solidFill>
                  <a:schemeClr val="tx1">
                    <a:alpha val="60000"/>
                  </a:schemeClr>
                </a:solidFill>
                <a:latin typeface="+mj-lt"/>
              </a:rPr>
              <a:t> </a:t>
            </a:r>
            <a:r>
              <a:rPr lang="en-US" sz="2800" b="1" dirty="0" err="1">
                <a:solidFill>
                  <a:schemeClr val="tx1">
                    <a:alpha val="60000"/>
                  </a:schemeClr>
                </a:solidFill>
                <a:latin typeface="+mj-lt"/>
              </a:rPr>
              <a:t>не</a:t>
            </a:r>
            <a:r>
              <a:rPr lang="en-US" sz="2800" b="1" dirty="0">
                <a:solidFill>
                  <a:schemeClr val="tx1">
                    <a:alpha val="60000"/>
                  </a:schemeClr>
                </a:solidFill>
                <a:latin typeface="+mj-lt"/>
              </a:rPr>
              <a:t> </a:t>
            </a:r>
            <a:r>
              <a:rPr lang="en-US" sz="2800" b="1" dirty="0" err="1">
                <a:solidFill>
                  <a:schemeClr val="tx1">
                    <a:alpha val="60000"/>
                  </a:schemeClr>
                </a:solidFill>
                <a:latin typeface="+mj-lt"/>
              </a:rPr>
              <a:t>равнозначно</a:t>
            </a:r>
            <a:r>
              <a:rPr lang="en-US" sz="2800" b="1" dirty="0">
                <a:solidFill>
                  <a:schemeClr val="tx1">
                    <a:alpha val="60000"/>
                  </a:schemeClr>
                </a:solidFill>
                <a:latin typeface="+mj-lt"/>
              </a:rPr>
              <a:t> </a:t>
            </a:r>
            <a:r>
              <a:rPr lang="en-US" sz="2800" b="1" dirty="0" err="1">
                <a:solidFill>
                  <a:schemeClr val="tx1">
                    <a:alpha val="60000"/>
                  </a:schemeClr>
                </a:solidFill>
                <a:latin typeface="+mj-lt"/>
              </a:rPr>
              <a:t>попытке</a:t>
            </a:r>
            <a:r>
              <a:rPr lang="en-US" sz="2800" b="1" dirty="0">
                <a:solidFill>
                  <a:schemeClr val="tx1">
                    <a:alpha val="60000"/>
                  </a:schemeClr>
                </a:solidFill>
                <a:latin typeface="+mj-lt"/>
              </a:rPr>
              <a:t> </a:t>
            </a:r>
            <a:r>
              <a:rPr lang="en-US" sz="2800" b="1" dirty="0" err="1">
                <a:solidFill>
                  <a:schemeClr val="tx1">
                    <a:alpha val="60000"/>
                  </a:schemeClr>
                </a:solidFill>
                <a:latin typeface="+mj-lt"/>
              </a:rPr>
              <a:t>манипулировать</a:t>
            </a:r>
            <a:r>
              <a:rPr lang="en-US" sz="2800" b="1" dirty="0">
                <a:solidFill>
                  <a:schemeClr val="tx1">
                    <a:alpha val="60000"/>
                  </a:schemeClr>
                </a:solidFill>
                <a:latin typeface="+mj-lt"/>
              </a:rPr>
              <a:t> </a:t>
            </a:r>
            <a:r>
              <a:rPr lang="en-US" sz="2800" b="1" dirty="0" err="1">
                <a:solidFill>
                  <a:schemeClr val="tx1">
                    <a:alpha val="60000"/>
                  </a:schemeClr>
                </a:solidFill>
                <a:latin typeface="+mj-lt"/>
              </a:rPr>
              <a:t>окружающими</a:t>
            </a:r>
            <a:r>
              <a:rPr lang="en-US" sz="2800" b="1" dirty="0">
                <a:solidFill>
                  <a:schemeClr val="tx1">
                    <a:alpha val="60000"/>
                  </a:schemeClr>
                </a:solidFill>
                <a:latin typeface="+mj-lt"/>
              </a:rPr>
              <a:t>? </a:t>
            </a:r>
          </a:p>
          <a:p>
            <a:pPr algn="ctr"/>
            <a:endParaRPr lang="en-US" sz="2800" b="1" dirty="0">
              <a:solidFill>
                <a:schemeClr val="tx1">
                  <a:alpha val="60000"/>
                </a:schemeClr>
              </a:solidFill>
              <a:latin typeface="+mj-lt"/>
            </a:endParaRPr>
          </a:p>
          <a:p>
            <a:pPr algn="ctr"/>
            <a:r>
              <a:rPr lang="en-US" sz="2800" b="1" dirty="0" err="1">
                <a:solidFill>
                  <a:schemeClr val="tx1">
                    <a:alpha val="60000"/>
                  </a:schemeClr>
                </a:solidFill>
                <a:latin typeface="+mj-lt"/>
              </a:rPr>
              <a:t>Выходит</a:t>
            </a:r>
            <a:r>
              <a:rPr lang="en-US" sz="2800" b="1" dirty="0">
                <a:solidFill>
                  <a:schemeClr val="tx1">
                    <a:alpha val="60000"/>
                  </a:schemeClr>
                </a:solidFill>
                <a:latin typeface="+mj-lt"/>
              </a:rPr>
              <a:t>, </a:t>
            </a:r>
            <a:r>
              <a:rPr lang="en-US" sz="2800" b="1" dirty="0" err="1">
                <a:solidFill>
                  <a:schemeClr val="tx1">
                    <a:alpha val="60000"/>
                  </a:schemeClr>
                </a:solidFill>
                <a:latin typeface="+mj-lt"/>
              </a:rPr>
              <a:t>ты</a:t>
            </a:r>
            <a:r>
              <a:rPr lang="en-US" sz="2800" b="1" dirty="0">
                <a:solidFill>
                  <a:schemeClr val="tx1">
                    <a:alpha val="60000"/>
                  </a:schemeClr>
                </a:solidFill>
                <a:latin typeface="+mj-lt"/>
              </a:rPr>
              <a:t> </a:t>
            </a:r>
            <a:r>
              <a:rPr lang="en-US" sz="2800" b="1" dirty="0" err="1">
                <a:solidFill>
                  <a:schemeClr val="tx1">
                    <a:alpha val="60000"/>
                  </a:schemeClr>
                </a:solidFill>
                <a:latin typeface="+mj-lt"/>
              </a:rPr>
              <a:t>притворяешься</a:t>
            </a:r>
            <a:r>
              <a:rPr lang="en-US" sz="2800" b="1" dirty="0">
                <a:solidFill>
                  <a:schemeClr val="tx1">
                    <a:alpha val="60000"/>
                  </a:schemeClr>
                </a:solidFill>
                <a:latin typeface="+mj-lt"/>
              </a:rPr>
              <a:t>, </a:t>
            </a:r>
            <a:r>
              <a:rPr lang="en-US" sz="2800" b="1" dirty="0" err="1">
                <a:solidFill>
                  <a:schemeClr val="tx1">
                    <a:alpha val="60000"/>
                  </a:schemeClr>
                </a:solidFill>
                <a:latin typeface="+mj-lt"/>
              </a:rPr>
              <a:t>будто</a:t>
            </a:r>
            <a:r>
              <a:rPr lang="en-US" sz="2800" b="1" dirty="0">
                <a:solidFill>
                  <a:schemeClr val="tx1">
                    <a:alpha val="60000"/>
                  </a:schemeClr>
                </a:solidFill>
                <a:latin typeface="+mj-lt"/>
              </a:rPr>
              <a:t> </a:t>
            </a:r>
            <a:r>
              <a:rPr lang="en-US" sz="2800" b="1" dirty="0" err="1">
                <a:solidFill>
                  <a:schemeClr val="tx1">
                    <a:alpha val="60000"/>
                  </a:schemeClr>
                </a:solidFill>
                <a:latin typeface="+mj-lt"/>
              </a:rPr>
              <a:t>не</a:t>
            </a:r>
            <a:r>
              <a:rPr lang="en-US" sz="2800" b="1" dirty="0">
                <a:solidFill>
                  <a:schemeClr val="tx1">
                    <a:alpha val="60000"/>
                  </a:schemeClr>
                </a:solidFill>
                <a:latin typeface="+mj-lt"/>
              </a:rPr>
              <a:t> </a:t>
            </a:r>
            <a:r>
              <a:rPr lang="en-US" sz="2800" b="1" dirty="0" err="1">
                <a:solidFill>
                  <a:schemeClr val="tx1">
                    <a:alpha val="60000"/>
                  </a:schemeClr>
                </a:solidFill>
                <a:latin typeface="+mj-lt"/>
              </a:rPr>
              <a:t>вполне</a:t>
            </a:r>
            <a:r>
              <a:rPr lang="en-US" sz="2800" b="1" dirty="0">
                <a:solidFill>
                  <a:schemeClr val="tx1">
                    <a:alpha val="60000"/>
                  </a:schemeClr>
                </a:solidFill>
                <a:latin typeface="+mj-lt"/>
              </a:rPr>
              <a:t> </a:t>
            </a:r>
            <a:r>
              <a:rPr lang="en-US" sz="2800" b="1" dirty="0" err="1">
                <a:solidFill>
                  <a:schemeClr val="tx1">
                    <a:alpha val="60000"/>
                  </a:schemeClr>
                </a:solidFill>
                <a:latin typeface="+mj-lt"/>
              </a:rPr>
              <a:t>уверен</a:t>
            </a:r>
            <a:r>
              <a:rPr lang="en-US" sz="2800" b="1" dirty="0">
                <a:solidFill>
                  <a:schemeClr val="tx1">
                    <a:alpha val="60000"/>
                  </a:schemeClr>
                </a:solidFill>
                <a:latin typeface="+mj-lt"/>
              </a:rPr>
              <a:t> в </a:t>
            </a:r>
            <a:r>
              <a:rPr lang="en-US" sz="2800" b="1" dirty="0" err="1">
                <a:solidFill>
                  <a:schemeClr val="tx1">
                    <a:alpha val="60000"/>
                  </a:schemeClr>
                </a:solidFill>
                <a:latin typeface="+mj-lt"/>
              </a:rPr>
              <a:t>своей</a:t>
            </a:r>
            <a:r>
              <a:rPr lang="en-US" sz="2800" b="1" dirty="0">
                <a:solidFill>
                  <a:schemeClr val="tx1">
                    <a:alpha val="60000"/>
                  </a:schemeClr>
                </a:solidFill>
                <a:latin typeface="+mj-lt"/>
              </a:rPr>
              <a:t> </a:t>
            </a:r>
            <a:r>
              <a:rPr lang="en-US" sz="2800" b="1" dirty="0" err="1">
                <a:solidFill>
                  <a:schemeClr val="tx1">
                    <a:alpha val="60000"/>
                  </a:schemeClr>
                </a:solidFill>
                <a:latin typeface="+mj-lt"/>
              </a:rPr>
              <a:t>точке</a:t>
            </a:r>
            <a:r>
              <a:rPr lang="en-US" sz="2800" b="1" dirty="0">
                <a:solidFill>
                  <a:schemeClr val="tx1">
                    <a:alpha val="60000"/>
                  </a:schemeClr>
                </a:solidFill>
                <a:latin typeface="+mj-lt"/>
              </a:rPr>
              <a:t> </a:t>
            </a:r>
            <a:r>
              <a:rPr lang="en-US" sz="2800" b="1" dirty="0" err="1">
                <a:solidFill>
                  <a:schemeClr val="tx1">
                    <a:alpha val="60000"/>
                  </a:schemeClr>
                </a:solidFill>
                <a:latin typeface="+mj-lt"/>
              </a:rPr>
              <a:t>зрения</a:t>
            </a:r>
            <a:r>
              <a:rPr lang="en-US" sz="2800" b="1" dirty="0">
                <a:solidFill>
                  <a:schemeClr val="tx1">
                    <a:alpha val="60000"/>
                  </a:schemeClr>
                </a:solidFill>
                <a:latin typeface="+mj-lt"/>
              </a:rPr>
              <a:t>, </a:t>
            </a:r>
            <a:r>
              <a:rPr lang="en-US" sz="2800" b="1" dirty="0" err="1">
                <a:solidFill>
                  <a:schemeClr val="tx1">
                    <a:alpha val="60000"/>
                  </a:schemeClr>
                </a:solidFill>
                <a:latin typeface="+mj-lt"/>
              </a:rPr>
              <a:t>только</a:t>
            </a:r>
            <a:r>
              <a:rPr lang="en-US" sz="2800" b="1" dirty="0">
                <a:solidFill>
                  <a:schemeClr val="tx1">
                    <a:alpha val="60000"/>
                  </a:schemeClr>
                </a:solidFill>
                <a:latin typeface="+mj-lt"/>
              </a:rPr>
              <a:t> </a:t>
            </a:r>
            <a:r>
              <a:rPr lang="en-US" sz="2800" b="1" dirty="0" err="1">
                <a:solidFill>
                  <a:schemeClr val="tx1">
                    <a:alpha val="60000"/>
                  </a:schemeClr>
                </a:solidFill>
                <a:latin typeface="+mj-lt"/>
              </a:rPr>
              <a:t>для</a:t>
            </a:r>
            <a:r>
              <a:rPr lang="en-US" sz="2800" b="1" dirty="0">
                <a:solidFill>
                  <a:schemeClr val="tx1">
                    <a:alpha val="60000"/>
                  </a:schemeClr>
                </a:solidFill>
                <a:latin typeface="+mj-lt"/>
              </a:rPr>
              <a:t> </a:t>
            </a:r>
            <a:r>
              <a:rPr lang="en-US" sz="2800" b="1" dirty="0" err="1">
                <a:solidFill>
                  <a:schemeClr val="tx1">
                    <a:alpha val="60000"/>
                  </a:schemeClr>
                </a:solidFill>
                <a:latin typeface="+mj-lt"/>
              </a:rPr>
              <a:t>того</a:t>
            </a:r>
            <a:r>
              <a:rPr lang="en-US" sz="2800" b="1" dirty="0">
                <a:solidFill>
                  <a:schemeClr val="tx1">
                    <a:alpha val="60000"/>
                  </a:schemeClr>
                </a:solidFill>
                <a:latin typeface="+mj-lt"/>
              </a:rPr>
              <a:t>, </a:t>
            </a:r>
            <a:r>
              <a:rPr lang="en-US" sz="2800" b="1" dirty="0" err="1">
                <a:solidFill>
                  <a:schemeClr val="tx1">
                    <a:alpha val="60000"/>
                  </a:schemeClr>
                </a:solidFill>
                <a:latin typeface="+mj-lt"/>
              </a:rPr>
              <a:t>чтобы</a:t>
            </a:r>
            <a:r>
              <a:rPr lang="en-US" sz="2800" b="1" dirty="0">
                <a:solidFill>
                  <a:schemeClr val="tx1">
                    <a:alpha val="60000"/>
                  </a:schemeClr>
                </a:solidFill>
                <a:latin typeface="+mj-lt"/>
              </a:rPr>
              <a:t> </a:t>
            </a:r>
            <a:r>
              <a:rPr lang="en-US" sz="2800" b="1" dirty="0" err="1">
                <a:solidFill>
                  <a:schemeClr val="tx1">
                    <a:alpha val="60000"/>
                  </a:schemeClr>
                </a:solidFill>
                <a:latin typeface="+mj-lt"/>
              </a:rPr>
              <a:t>собеседник</a:t>
            </a:r>
            <a:r>
              <a:rPr lang="en-US" sz="2800" b="1" dirty="0">
                <a:solidFill>
                  <a:schemeClr val="tx1">
                    <a:alpha val="60000"/>
                  </a:schemeClr>
                </a:solidFill>
                <a:latin typeface="+mj-lt"/>
              </a:rPr>
              <a:t> </a:t>
            </a:r>
            <a:r>
              <a:rPr lang="en-US" sz="2800" b="1" dirty="0" err="1">
                <a:solidFill>
                  <a:schemeClr val="tx1">
                    <a:alpha val="60000"/>
                  </a:schemeClr>
                </a:solidFill>
                <a:latin typeface="+mj-lt"/>
              </a:rPr>
              <a:t>не</a:t>
            </a:r>
            <a:r>
              <a:rPr lang="en-US" sz="2800" b="1" dirty="0">
                <a:solidFill>
                  <a:schemeClr val="tx1">
                    <a:alpha val="60000"/>
                  </a:schemeClr>
                </a:solidFill>
                <a:latin typeface="+mj-lt"/>
              </a:rPr>
              <a:t> </a:t>
            </a:r>
            <a:r>
              <a:rPr lang="en-US" sz="2800" b="1" dirty="0" err="1">
                <a:solidFill>
                  <a:schemeClr val="tx1">
                    <a:alpha val="60000"/>
                  </a:schemeClr>
                </a:solidFill>
                <a:latin typeface="+mj-lt"/>
              </a:rPr>
              <a:t>заметил</a:t>
            </a:r>
            <a:r>
              <a:rPr lang="en-US" sz="2800" b="1" dirty="0">
                <a:solidFill>
                  <a:schemeClr val="tx1">
                    <a:alpha val="60000"/>
                  </a:schemeClr>
                </a:solidFill>
                <a:latin typeface="+mj-lt"/>
              </a:rPr>
              <a:t> </a:t>
            </a:r>
            <a:r>
              <a:rPr lang="en-US" sz="2800" b="1" dirty="0" err="1">
                <a:solidFill>
                  <a:schemeClr val="tx1">
                    <a:alpha val="60000"/>
                  </a:schemeClr>
                </a:solidFill>
                <a:latin typeface="+mj-lt"/>
              </a:rPr>
              <a:t>агрессии</a:t>
            </a:r>
            <a:r>
              <a:rPr lang="en-US" sz="2800" b="1" dirty="0">
                <a:solidFill>
                  <a:schemeClr val="tx1">
                    <a:alpha val="60000"/>
                  </a:schemeClr>
                </a:solidFill>
                <a:latin typeface="+mj-lt"/>
              </a:rPr>
              <a:t> и </a:t>
            </a:r>
            <a:r>
              <a:rPr lang="en-US" sz="2800" b="1" dirty="0" err="1">
                <a:solidFill>
                  <a:schemeClr val="tx1">
                    <a:alpha val="60000"/>
                  </a:schemeClr>
                </a:solidFill>
                <a:latin typeface="+mj-lt"/>
              </a:rPr>
              <a:t>не</a:t>
            </a:r>
            <a:r>
              <a:rPr lang="en-US" sz="2800" b="1" dirty="0">
                <a:solidFill>
                  <a:schemeClr val="tx1">
                    <a:alpha val="60000"/>
                  </a:schemeClr>
                </a:solidFill>
                <a:latin typeface="+mj-lt"/>
              </a:rPr>
              <a:t> </a:t>
            </a:r>
            <a:r>
              <a:rPr lang="en-US" sz="2800" b="1" dirty="0" err="1">
                <a:solidFill>
                  <a:schemeClr val="tx1">
                    <a:alpha val="60000"/>
                  </a:schemeClr>
                </a:solidFill>
                <a:latin typeface="+mj-lt"/>
              </a:rPr>
              <a:t>стал</a:t>
            </a:r>
            <a:r>
              <a:rPr lang="en-US" sz="2800" b="1" dirty="0">
                <a:solidFill>
                  <a:schemeClr val="tx1">
                    <a:alpha val="60000"/>
                  </a:schemeClr>
                </a:solidFill>
                <a:latin typeface="+mj-lt"/>
              </a:rPr>
              <a:t> </a:t>
            </a:r>
            <a:r>
              <a:rPr lang="en-US" sz="2800" b="1" dirty="0" err="1">
                <a:solidFill>
                  <a:schemeClr val="tx1">
                    <a:alpha val="60000"/>
                  </a:schemeClr>
                </a:solidFill>
                <a:latin typeface="+mj-lt"/>
              </a:rPr>
              <a:t>защищаться</a:t>
            </a:r>
            <a:endParaRPr lang="en-US" sz="2800" b="1" dirty="0">
              <a:solidFill>
                <a:schemeClr val="tx1">
                  <a:alpha val="60000"/>
                </a:schemeClr>
              </a:solidFill>
              <a:latin typeface="+mj-lt"/>
            </a:endParaRPr>
          </a:p>
        </p:txBody>
      </p:sp>
    </p:spTree>
    <p:extLst>
      <p:ext uri="{BB962C8B-B14F-4D97-AF65-F5344CB8AC3E}">
        <p14:creationId xmlns:p14="http://schemas.microsoft.com/office/powerpoint/2010/main" val="2423296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93D19F4-260B-2721-2B44-769B86CF45AC}"/>
              </a:ext>
            </a:extLst>
          </p:cNvPr>
          <p:cNvPicPr>
            <a:picLocks noChangeAspect="1"/>
          </p:cNvPicPr>
          <p:nvPr/>
        </p:nvPicPr>
        <p:blipFill rotWithShape="1">
          <a:blip r:embed="rId4"/>
          <a:srcRect l="3662" r="14315" b="1447"/>
          <a:stretch/>
        </p:blipFill>
        <p:spPr>
          <a:xfrm>
            <a:off x="0" y="0"/>
            <a:ext cx="4648017" cy="6858000"/>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 name="Object 5"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8"/>
          <p:cNvSpPr txBox="1"/>
          <p:nvPr/>
        </p:nvSpPr>
        <p:spPr>
          <a:xfrm>
            <a:off x="4855568" y="1051594"/>
            <a:ext cx="7205582" cy="3910420"/>
          </a:xfrm>
          <a:prstGeom prst="rect">
            <a:avLst/>
          </a:prstGeom>
          <a:noFill/>
        </p:spPr>
        <p:txBody>
          <a:bodyPr wrap="square" lIns="0" tIns="0" rIns="0" bIns="0" rtlCol="0">
            <a:noAutofit/>
          </a:bodyPr>
          <a:lstStyle/>
          <a:p>
            <a:r>
              <a:rPr lang="ru-RU" sz="3200" dirty="0">
                <a:solidFill>
                  <a:srgbClr val="14CE9F"/>
                </a:solidFill>
                <a:latin typeface="Montserrat SemiBold" panose="00000700000000000000" pitchFamily="2" charset="-18"/>
              </a:rPr>
              <a:t>5. Убеждайте / Приглашайте высказываться</a:t>
            </a:r>
          </a:p>
          <a:p>
            <a:endParaRPr lang="ru-RU" sz="3200" dirty="0">
              <a:solidFill>
                <a:srgbClr val="14CE9F"/>
              </a:solidFill>
              <a:latin typeface="Montserrat SemiBold" panose="00000700000000000000" pitchFamily="2" charset="-18"/>
            </a:endParaRPr>
          </a:p>
          <a:p>
            <a:pPr>
              <a:lnSpc>
                <a:spcPts val="2000"/>
              </a:lnSpc>
            </a:pPr>
            <a:r>
              <a:rPr lang="ru-RU" dirty="0">
                <a:solidFill>
                  <a:srgbClr val="5D5B6F">
                    <a:alpha val="60000"/>
                  </a:srgbClr>
                </a:solidFill>
                <a:latin typeface="Montserrat Light" panose="00000400000000000000" pitchFamily="2" charset="-18"/>
              </a:rPr>
              <a:t>Нужно не только поощрять человека высказываться, но делать это так, чтобы он понял: как бы сильно его идеи ни отличались от ваших, вы хотите и готовы их услышать. Люди должны чувствовать, что делиться с вами своими наблюдениями и историями совершенно безопасно, особенно если их мнение отличается от вашего.</a:t>
            </a:r>
          </a:p>
          <a:p>
            <a:pPr>
              <a:lnSpc>
                <a:spcPts val="2000"/>
              </a:lnSpc>
            </a:pPr>
            <a:endParaRPr lang="ru-RU" dirty="0">
              <a:solidFill>
                <a:srgbClr val="5D5B6F">
                  <a:alpha val="60000"/>
                </a:srgbClr>
              </a:solidFill>
              <a:latin typeface="Montserrat Light" panose="00000400000000000000" pitchFamily="2" charset="-18"/>
            </a:endParaRPr>
          </a:p>
          <a:p>
            <a:pPr>
              <a:lnSpc>
                <a:spcPts val="2000"/>
              </a:lnSpc>
            </a:pPr>
            <a:r>
              <a:rPr lang="ru-RU" dirty="0">
                <a:solidFill>
                  <a:srgbClr val="5D5B6F">
                    <a:alpha val="60000"/>
                  </a:srgbClr>
                </a:solidFill>
                <a:latin typeface="Montserrat Light" panose="00000400000000000000" pitchFamily="2" charset="-18"/>
              </a:rPr>
              <a:t>Если вы заметили, что собеседник не горит желанием поделиться с вами своим мнением, дайте ему понять, что по-настоящему хотите услышать его точку зрения, даже если она совершенно не совпадает с вашей. И пусть он с вами не согласен – так даже лучше. Если его мнение спорное и даже обидное, уважайте его за то, что он нашел в себе мужество высказаться откровенно.</a:t>
            </a:r>
          </a:p>
        </p:txBody>
      </p:sp>
      <p:sp>
        <p:nvSpPr>
          <p:cNvPr id="5" name="TextBox 4">
            <a:extLst>
              <a:ext uri="{FF2B5EF4-FFF2-40B4-BE49-F238E27FC236}">
                <a16:creationId xmlns:a16="http://schemas.microsoft.com/office/drawing/2014/main" id="{C74E12C4-FDEF-0050-148A-F411176051E3}"/>
              </a:ext>
            </a:extLst>
          </p:cNvPr>
          <p:cNvSpPr txBox="1"/>
          <p:nvPr/>
        </p:nvSpPr>
        <p:spPr>
          <a:xfrm>
            <a:off x="4855568" y="148048"/>
            <a:ext cx="6515258" cy="615553"/>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Во время Диалога </a:t>
            </a:r>
            <a:r>
              <a:rPr lang="ru-RU" sz="2000" dirty="0">
                <a:solidFill>
                  <a:srgbClr val="5D5B6F"/>
                </a:solidFill>
                <a:latin typeface="Gabriela" panose="00000500000000000000" pitchFamily="2" charset="0"/>
              </a:rPr>
              <a:t>(мой смысл)</a:t>
            </a:r>
            <a:endParaRPr lang="en-US" sz="4000" dirty="0">
              <a:solidFill>
                <a:srgbClr val="5D5B6F"/>
              </a:solidFill>
              <a:latin typeface="Gabriela" panose="00000500000000000000" pitchFamily="2" charset="0"/>
            </a:endParaRPr>
          </a:p>
        </p:txBody>
      </p:sp>
    </p:spTree>
    <p:extLst>
      <p:ext uri="{BB962C8B-B14F-4D97-AF65-F5344CB8AC3E}">
        <p14:creationId xmlns:p14="http://schemas.microsoft.com/office/powerpoint/2010/main" val="5604671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51CF6AB-A2A1-CB11-5D5F-877E65154C22}"/>
              </a:ext>
            </a:extLst>
          </p:cNvPr>
          <p:cNvPicPr>
            <a:picLocks noChangeAspect="1"/>
          </p:cNvPicPr>
          <p:nvPr/>
        </p:nvPicPr>
        <p:blipFill>
          <a:blip r:embed="rId2"/>
          <a:stretch>
            <a:fillRect/>
          </a:stretch>
        </p:blipFill>
        <p:spPr>
          <a:xfrm>
            <a:off x="949454" y="0"/>
            <a:ext cx="10293091" cy="6858000"/>
          </a:xfrm>
          <a:prstGeom prst="rect">
            <a:avLst/>
          </a:prstGeom>
        </p:spPr>
      </p:pic>
    </p:spTree>
    <p:extLst>
      <p:ext uri="{BB962C8B-B14F-4D97-AF65-F5344CB8AC3E}">
        <p14:creationId xmlns:p14="http://schemas.microsoft.com/office/powerpoint/2010/main" val="4013681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p:cNvSpPr/>
          <p:nvPr/>
        </p:nvSpPr>
        <p:spPr>
          <a:xfrm rot="5400000">
            <a:off x="5032241" y="-2134837"/>
            <a:ext cx="2139656" cy="10859065"/>
          </a:xfrm>
          <a:prstGeom prst="rect">
            <a:avLst/>
          </a:prstGeom>
          <a:solidFill>
            <a:srgbClr val="BBBA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F5971411-1AF7-C91C-D188-56EDDD0A26C9}"/>
              </a:ext>
            </a:extLst>
          </p:cNvPr>
          <p:cNvPicPr>
            <a:picLocks noChangeAspect="1"/>
          </p:cNvPicPr>
          <p:nvPr/>
        </p:nvPicPr>
        <p:blipFill rotWithShape="1">
          <a:blip r:embed="rId4"/>
          <a:srcRect l="3631" r="14617"/>
          <a:stretch/>
        </p:blipFill>
        <p:spPr>
          <a:xfrm>
            <a:off x="4931398" y="1949217"/>
            <a:ext cx="2558458" cy="3824286"/>
          </a:xfrm>
          <a:prstGeom prst="rect">
            <a:avLst/>
          </a:prstGeom>
        </p:spPr>
      </p:pic>
      <p:graphicFrame>
        <p:nvGraphicFramePr>
          <p:cNvPr id="9" name="Object 8"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9" name="Object 8"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66467" y="281120"/>
            <a:ext cx="10859066" cy="546100"/>
          </a:xfrm>
        </p:spPr>
        <p:txBody>
          <a:bodyPr/>
          <a:lstStyle/>
          <a:p>
            <a:r>
              <a:rPr lang="ru-RU" dirty="0"/>
              <a:t>Как может выглядеть приглашение?</a:t>
            </a:r>
            <a:endParaRPr lang="en-US" dirty="0"/>
          </a:p>
        </p:txBody>
      </p:sp>
      <p:grpSp>
        <p:nvGrpSpPr>
          <p:cNvPr id="4" name="Group 3"/>
          <p:cNvGrpSpPr/>
          <p:nvPr/>
        </p:nvGrpSpPr>
        <p:grpSpPr>
          <a:xfrm>
            <a:off x="1137685" y="2110839"/>
            <a:ext cx="3306162" cy="3463636"/>
            <a:chOff x="2134755" y="2110839"/>
            <a:chExt cx="2309091" cy="3463636"/>
          </a:xfrm>
        </p:grpSpPr>
        <p:sp>
          <p:nvSpPr>
            <p:cNvPr id="3" name="Rectangle 2"/>
            <p:cNvSpPr/>
            <p:nvPr/>
          </p:nvSpPr>
          <p:spPr>
            <a:xfrm>
              <a:off x="2134755" y="2110839"/>
              <a:ext cx="2309091" cy="3463636"/>
            </a:xfrm>
            <a:prstGeom prst="rect">
              <a:avLst/>
            </a:prstGeom>
            <a:solidFill>
              <a:schemeClr val="bg1"/>
            </a:solidFill>
            <a:ln>
              <a:solidFill>
                <a:srgbClr val="14CE9F"/>
              </a:solidFill>
            </a:ln>
            <a:effectLst>
              <a:outerShdw blurRad="139700" sx="102000" sy="102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144000" rtlCol="0" anchor="t"/>
            <a:lstStyle/>
            <a:p>
              <a:pPr algn="ctr"/>
              <a:r>
                <a:rPr lang="ru-RU" sz="1600" dirty="0">
                  <a:solidFill>
                    <a:srgbClr val="14CE9F"/>
                  </a:solidFill>
                  <a:latin typeface="Montserrat Medium" panose="00000600000000000000" pitchFamily="2" charset="-18"/>
                </a:rPr>
                <a:t>Приглашение</a:t>
              </a:r>
              <a:endParaRPr lang="en-US" sz="1600" dirty="0">
                <a:solidFill>
                  <a:srgbClr val="14CE9F"/>
                </a:solidFill>
                <a:latin typeface="Montserrat Medium" panose="00000600000000000000" pitchFamily="2" charset="-18"/>
              </a:endParaRPr>
            </a:p>
          </p:txBody>
        </p:sp>
        <p:cxnSp>
          <p:nvCxnSpPr>
            <p:cNvPr id="11" name="Straight Connector 10"/>
            <p:cNvCxnSpPr/>
            <p:nvPr/>
          </p:nvCxnSpPr>
          <p:spPr>
            <a:xfrm>
              <a:off x="2925592" y="2612569"/>
              <a:ext cx="727415" cy="0"/>
            </a:xfrm>
            <a:prstGeom prst="line">
              <a:avLst/>
            </a:prstGeom>
            <a:ln>
              <a:solidFill>
                <a:srgbClr val="14CE9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2294857" y="5258371"/>
              <a:ext cx="2062685" cy="0"/>
            </a:xfrm>
            <a:prstGeom prst="line">
              <a:avLst/>
            </a:prstGeom>
            <a:ln>
              <a:solidFill>
                <a:srgbClr val="BBBAC6">
                  <a:alpha val="33000"/>
                </a:srgbClr>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flipH="1">
              <a:off x="2240277" y="2726479"/>
              <a:ext cx="2117264" cy="2025747"/>
            </a:xfrm>
            <a:prstGeom prst="rect">
              <a:avLst/>
            </a:prstGeom>
            <a:noFill/>
          </p:spPr>
          <p:txBody>
            <a:bodyPr wrap="square" lIns="0" tIns="0" rIns="0" bIns="0" rtlCol="0">
              <a:spAutoFit/>
            </a:bodyPr>
            <a:lstStyle/>
            <a:p>
              <a:pPr marL="228600" indent="-228600">
                <a:lnSpc>
                  <a:spcPts val="2000"/>
                </a:lnSpc>
                <a:buFont typeface="+mj-lt"/>
                <a:buAutoNum type="arabicPeriod"/>
              </a:pPr>
              <a:r>
                <a:rPr lang="ru-RU" sz="1200" dirty="0">
                  <a:solidFill>
                    <a:srgbClr val="5D5B6F">
                      <a:alpha val="60000"/>
                    </a:srgbClr>
                  </a:solidFill>
                  <a:latin typeface="Montserrat Light" panose="00000400000000000000" pitchFamily="2" charset="-18"/>
                </a:rPr>
                <a:t>Теперь мне бы очень хотелось узнать о другом взгляде на эту историю»</a:t>
              </a:r>
            </a:p>
            <a:p>
              <a:pPr marL="228600" indent="-228600">
                <a:lnSpc>
                  <a:spcPts val="2000"/>
                </a:lnSpc>
                <a:buFont typeface="+mj-lt"/>
                <a:buAutoNum type="arabicPeriod"/>
              </a:pPr>
              <a:r>
                <a:rPr lang="ru-RU" sz="1200" dirty="0">
                  <a:solidFill>
                    <a:srgbClr val="5D5B6F">
                      <a:alpha val="60000"/>
                    </a:srgbClr>
                  </a:solidFill>
                  <a:latin typeface="Montserrat Light" panose="00000400000000000000" pitchFamily="2" charset="-18"/>
                </a:rPr>
                <a:t>«Я действительно хочу вас услышать»</a:t>
              </a:r>
            </a:p>
            <a:p>
              <a:pPr marL="228600" indent="-228600">
                <a:lnSpc>
                  <a:spcPts val="2000"/>
                </a:lnSpc>
                <a:buFont typeface="+mj-lt"/>
                <a:buAutoNum type="arabicPeriod"/>
              </a:pPr>
              <a:r>
                <a:rPr lang="ru-RU" sz="1200" dirty="0">
                  <a:solidFill>
                    <a:srgbClr val="5D5B6F">
                      <a:alpha val="60000"/>
                    </a:srgbClr>
                  </a:solidFill>
                  <a:latin typeface="Montserrat Light" panose="00000400000000000000" pitchFamily="2" charset="-18"/>
                </a:rPr>
                <a:t>«Я знаю, что у этой истории как минимум две стороны. Можем ли мы узнать другую точку зрения?»</a:t>
              </a:r>
            </a:p>
          </p:txBody>
        </p:sp>
      </p:grpSp>
      <p:grpSp>
        <p:nvGrpSpPr>
          <p:cNvPr id="10" name="Group 9"/>
          <p:cNvGrpSpPr/>
          <p:nvPr/>
        </p:nvGrpSpPr>
        <p:grpSpPr>
          <a:xfrm>
            <a:off x="7925955" y="2110839"/>
            <a:ext cx="3128360" cy="3463636"/>
            <a:chOff x="7925955" y="2110839"/>
            <a:chExt cx="2309091" cy="3463636"/>
          </a:xfrm>
        </p:grpSpPr>
        <p:sp>
          <p:nvSpPr>
            <p:cNvPr id="8" name="Rectangle 7"/>
            <p:cNvSpPr/>
            <p:nvPr/>
          </p:nvSpPr>
          <p:spPr>
            <a:xfrm>
              <a:off x="7925955" y="2110839"/>
              <a:ext cx="2309091" cy="3463636"/>
            </a:xfrm>
            <a:prstGeom prst="rect">
              <a:avLst/>
            </a:prstGeom>
            <a:solidFill>
              <a:schemeClr val="bg1"/>
            </a:solidFill>
            <a:ln>
              <a:solidFill>
                <a:srgbClr val="14CE9F"/>
              </a:solidFill>
            </a:ln>
            <a:effectLst>
              <a:outerShdw blurRad="139700" sx="102000" sy="102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44000" rIns="91440" bIns="45720" numCol="1" spcCol="0" rtlCol="0" fromWordArt="0" anchor="t" anchorCtr="0" forceAA="0" compatLnSpc="1">
              <a:prstTxWarp prst="textNoShape">
                <a:avLst/>
              </a:prstTxWarp>
              <a:noAutofit/>
            </a:bodyPr>
            <a:lstStyle/>
            <a:p>
              <a:pPr algn="ctr"/>
              <a:r>
                <a:rPr lang="ru-RU" sz="1600" dirty="0">
                  <a:solidFill>
                    <a:srgbClr val="14CE9F"/>
                  </a:solidFill>
                  <a:latin typeface="Montserrat Medium" panose="00000600000000000000" pitchFamily="2" charset="-18"/>
                </a:rPr>
                <a:t>Открытость</a:t>
              </a:r>
              <a:endParaRPr lang="en-US" sz="1600" dirty="0">
                <a:solidFill>
                  <a:srgbClr val="14CE9F"/>
                </a:solidFill>
                <a:latin typeface="Montserrat Medium" panose="00000600000000000000" pitchFamily="2" charset="-18"/>
              </a:endParaRPr>
            </a:p>
          </p:txBody>
        </p:sp>
        <p:cxnSp>
          <p:nvCxnSpPr>
            <p:cNvPr id="12" name="Straight Connector 11"/>
            <p:cNvCxnSpPr/>
            <p:nvPr/>
          </p:nvCxnSpPr>
          <p:spPr>
            <a:xfrm>
              <a:off x="8716793" y="2612569"/>
              <a:ext cx="727415" cy="0"/>
            </a:xfrm>
            <a:prstGeom prst="line">
              <a:avLst/>
            </a:prstGeom>
            <a:ln>
              <a:solidFill>
                <a:srgbClr val="14CE9F"/>
              </a:solidFill>
            </a:ln>
          </p:spPr>
          <p:style>
            <a:lnRef idx="1">
              <a:schemeClr val="accent1"/>
            </a:lnRef>
            <a:fillRef idx="0">
              <a:schemeClr val="accent1"/>
            </a:fillRef>
            <a:effectRef idx="0">
              <a:schemeClr val="accent1"/>
            </a:effectRef>
            <a:fontRef idx="minor">
              <a:schemeClr val="tx1"/>
            </a:fontRef>
          </p:style>
        </p:cxnSp>
      </p:grpSp>
      <p:grpSp>
        <p:nvGrpSpPr>
          <p:cNvPr id="5" name="Group 4"/>
          <p:cNvGrpSpPr/>
          <p:nvPr/>
        </p:nvGrpSpPr>
        <p:grpSpPr>
          <a:xfrm>
            <a:off x="4931398" y="1930513"/>
            <a:ext cx="5590079" cy="3824288"/>
            <a:chOff x="2161477" y="1711642"/>
            <a:chExt cx="5590079" cy="3824288"/>
          </a:xfrm>
        </p:grpSpPr>
        <p:cxnSp>
          <p:nvCxnSpPr>
            <p:cNvPr id="13" name="Straight Connector 12"/>
            <p:cNvCxnSpPr/>
            <p:nvPr/>
          </p:nvCxnSpPr>
          <p:spPr>
            <a:xfrm>
              <a:off x="3044130" y="2221336"/>
              <a:ext cx="80015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5688871" y="5039500"/>
              <a:ext cx="2062685" cy="0"/>
            </a:xfrm>
            <a:prstGeom prst="line">
              <a:avLst/>
            </a:prstGeom>
            <a:ln>
              <a:solidFill>
                <a:srgbClr val="BBBAC6">
                  <a:alpha val="33000"/>
                </a:srgb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161477" y="1711642"/>
              <a:ext cx="2540000" cy="3824288"/>
            </a:xfrm>
            <a:prstGeom prst="rect">
              <a:avLst/>
            </a:prstGeom>
            <a:solidFill>
              <a:srgbClr val="5D5B6F">
                <a:alpha val="79000"/>
              </a:srgbClr>
            </a:solidFill>
            <a:ln>
              <a:solidFill>
                <a:srgbClr val="14CE9F"/>
              </a:solidFill>
            </a:ln>
            <a:effectLst>
              <a:outerShdw blurRad="139700" sx="102000" sy="102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44000" rIns="91440" bIns="45720" numCol="1" spcCol="0" rtlCol="0" fromWordArt="0" anchor="t" anchorCtr="0" forceAA="0" compatLnSpc="1">
              <a:prstTxWarp prst="textNoShape">
                <a:avLst/>
              </a:prstTxWarp>
              <a:noAutofit/>
            </a:bodyPr>
            <a:lstStyle/>
            <a:p>
              <a:pPr algn="ctr"/>
              <a:r>
                <a:rPr lang="ru-RU" sz="2000" dirty="0">
                  <a:solidFill>
                    <a:schemeClr val="bg1"/>
                  </a:solidFill>
                  <a:latin typeface="Montserrat Medium" panose="00000600000000000000" pitchFamily="2" charset="-18"/>
                </a:rPr>
                <a:t>Приглашайте</a:t>
              </a:r>
              <a:endParaRPr lang="en-US" sz="2000" dirty="0">
                <a:solidFill>
                  <a:schemeClr val="bg1"/>
                </a:solidFill>
                <a:latin typeface="Montserrat Medium" panose="00000600000000000000" pitchFamily="2" charset="-18"/>
              </a:endParaRPr>
            </a:p>
          </p:txBody>
        </p:sp>
      </p:grpSp>
      <p:sp>
        <p:nvSpPr>
          <p:cNvPr id="6" name="TextBox 5">
            <a:extLst>
              <a:ext uri="{FF2B5EF4-FFF2-40B4-BE49-F238E27FC236}">
                <a16:creationId xmlns:a16="http://schemas.microsoft.com/office/drawing/2014/main" id="{5ECF8609-788E-137B-5E5B-987A9B42E042}"/>
              </a:ext>
            </a:extLst>
          </p:cNvPr>
          <p:cNvSpPr txBox="1"/>
          <p:nvPr/>
        </p:nvSpPr>
        <p:spPr>
          <a:xfrm flipH="1">
            <a:off x="8044261" y="2704717"/>
            <a:ext cx="2891746" cy="1512786"/>
          </a:xfrm>
          <a:prstGeom prst="rect">
            <a:avLst/>
          </a:prstGeom>
          <a:noFill/>
        </p:spPr>
        <p:txBody>
          <a:bodyPr wrap="square" lIns="0" tIns="0" rIns="0" bIns="0" rtlCol="0">
            <a:spAutoFit/>
          </a:bodyPr>
          <a:lstStyle/>
          <a:p>
            <a:pPr marL="228600" indent="-228600">
              <a:lnSpc>
                <a:spcPts val="2000"/>
              </a:lnSpc>
              <a:buFont typeface="+mj-lt"/>
              <a:buAutoNum type="arabicPeriod"/>
            </a:pPr>
            <a:r>
              <a:rPr lang="ru-RU" sz="1200" dirty="0">
                <a:solidFill>
                  <a:srgbClr val="5D5B6F">
                    <a:alpha val="60000"/>
                  </a:srgbClr>
                </a:solidFill>
                <a:latin typeface="Montserrat Light" panose="00000400000000000000" pitchFamily="2" charset="-18"/>
              </a:rPr>
              <a:t>«Может быть, кто-то видит это иначе?»</a:t>
            </a:r>
          </a:p>
          <a:p>
            <a:pPr marL="228600" indent="-228600">
              <a:lnSpc>
                <a:spcPts val="2000"/>
              </a:lnSpc>
              <a:buFont typeface="+mj-lt"/>
              <a:buAutoNum type="arabicPeriod"/>
            </a:pPr>
            <a:r>
              <a:rPr lang="ru-RU" sz="1200" dirty="0">
                <a:solidFill>
                  <a:srgbClr val="5D5B6F">
                    <a:alpha val="60000"/>
                  </a:srgbClr>
                </a:solidFill>
                <a:latin typeface="Montserrat Light" panose="00000400000000000000" pitchFamily="2" charset="-18"/>
              </a:rPr>
              <a:t>«Возможно, я здесь что-то упустил?»</a:t>
            </a:r>
          </a:p>
          <a:p>
            <a:pPr marL="228600" indent="-228600">
              <a:lnSpc>
                <a:spcPts val="2000"/>
              </a:lnSpc>
              <a:buFont typeface="+mj-lt"/>
              <a:buAutoNum type="arabicPeriod"/>
            </a:pPr>
            <a:r>
              <a:rPr lang="ru-RU" sz="1200" dirty="0">
                <a:solidFill>
                  <a:srgbClr val="5D5B6F">
                    <a:alpha val="60000"/>
                  </a:srgbClr>
                </a:solidFill>
                <a:latin typeface="Montserrat Light" panose="00000400000000000000" pitchFamily="2" charset="-18"/>
              </a:rPr>
              <a:t>«Может, я и ошибаюсь. Может, все обстоит иначе? …»</a:t>
            </a:r>
            <a:endParaRPr lang="en-US" sz="1200" dirty="0">
              <a:solidFill>
                <a:srgbClr val="5D5B6F">
                  <a:alpha val="60000"/>
                </a:srgbClr>
              </a:solidFill>
              <a:latin typeface="Montserrat Light" panose="00000400000000000000" pitchFamily="2" charset="-18"/>
            </a:endParaRPr>
          </a:p>
        </p:txBody>
      </p:sp>
      <p:sp>
        <p:nvSpPr>
          <p:cNvPr id="18" name="TextBox 17">
            <a:extLst>
              <a:ext uri="{FF2B5EF4-FFF2-40B4-BE49-F238E27FC236}">
                <a16:creationId xmlns:a16="http://schemas.microsoft.com/office/drawing/2014/main" id="{13AE5F1C-7A99-2E5B-B98D-018BE7F75E65}"/>
              </a:ext>
            </a:extLst>
          </p:cNvPr>
          <p:cNvSpPr txBox="1"/>
          <p:nvPr/>
        </p:nvSpPr>
        <p:spPr>
          <a:xfrm>
            <a:off x="666467" y="891902"/>
            <a:ext cx="11525533" cy="861774"/>
          </a:xfrm>
          <a:prstGeom prst="rect">
            <a:avLst/>
          </a:prstGeom>
          <a:noFill/>
        </p:spPr>
        <p:txBody>
          <a:bodyPr wrap="square" lIns="0" tIns="0" rIns="0" bIns="0" rtlCol="0">
            <a:noAutofit/>
          </a:bodyPr>
          <a:lstStyle>
            <a:defPPr>
              <a:defRPr lang="pl-PL"/>
            </a:defPPr>
            <a:lvl1pPr>
              <a:lnSpc>
                <a:spcPts val="2000"/>
              </a:lnSpc>
              <a:defRPr sz="2000">
                <a:solidFill>
                  <a:srgbClr val="5D5B6F">
                    <a:alpha val="60000"/>
                  </a:srgbClr>
                </a:solidFill>
                <a:latin typeface="Montserrat Light" panose="00000400000000000000" pitchFamily="2" charset="-18"/>
              </a:defRPr>
            </a:lvl1pPr>
          </a:lstStyle>
          <a:p>
            <a:r>
              <a:rPr lang="ru-RU" sz="1600" dirty="0"/>
              <a:t>Обязательно убедитесь, что у человека есть возможность высказаться, активно приглашая и побуждая его к этому. Правда, иногда, предложение высказать свою точку зрения сформулировано скорее как угроза, чем как призыв к обмену мнениями. Никогда не превращайте приглашение в давление. </a:t>
            </a:r>
            <a:endParaRPr lang="en-US" sz="1600" dirty="0"/>
          </a:p>
        </p:txBody>
      </p:sp>
    </p:spTree>
    <p:extLst>
      <p:ext uri="{BB962C8B-B14F-4D97-AF65-F5344CB8AC3E}">
        <p14:creationId xmlns:p14="http://schemas.microsoft.com/office/powerpoint/2010/main" val="3169667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4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300"/>
                                        <p:tgtEl>
                                          <p:spTgt spid="5"/>
                                        </p:tgtEl>
                                      </p:cBhvr>
                                    </p:animEffect>
                                    <p:anim calcmode="lin" valueType="num">
                                      <p:cBhvr>
                                        <p:cTn id="13" dur="1300" fill="hold"/>
                                        <p:tgtEl>
                                          <p:spTgt spid="5"/>
                                        </p:tgtEl>
                                        <p:attrNameLst>
                                          <p:attrName>ppt_x</p:attrName>
                                        </p:attrNameLst>
                                      </p:cBhvr>
                                      <p:tavLst>
                                        <p:tav tm="0">
                                          <p:val>
                                            <p:strVal val="#ppt_x"/>
                                          </p:val>
                                        </p:tav>
                                        <p:tav tm="100000">
                                          <p:val>
                                            <p:strVal val="#ppt_x"/>
                                          </p:val>
                                        </p:tav>
                                      </p:tavLst>
                                    </p:anim>
                                    <p:anim calcmode="lin" valueType="num">
                                      <p:cBhvr>
                                        <p:cTn id="14" dur="13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60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par>
                          <p:cTn id="20" fill="hold">
                            <p:stCondLst>
                              <p:cond delay="1600"/>
                            </p:stCondLst>
                            <p:childTnLst>
                              <p:par>
                                <p:cTn id="21" presetID="22" presetClass="entr" presetSubtype="8" fill="hold" grpId="0" nodeType="after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wipe(left)">
                                      <p:cBhvr>
                                        <p:cTn id="2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6B2B3D-E6BB-D76F-2BE6-7C3013A010EF}"/>
              </a:ext>
            </a:extLst>
          </p:cNvPr>
          <p:cNvPicPr>
            <a:picLocks noChangeAspect="1"/>
          </p:cNvPicPr>
          <p:nvPr/>
        </p:nvPicPr>
        <p:blipFill>
          <a:blip r:embed="rId2"/>
          <a:stretch>
            <a:fillRect/>
          </a:stretch>
        </p:blipFill>
        <p:spPr>
          <a:xfrm>
            <a:off x="8498594" y="4041422"/>
            <a:ext cx="3693406" cy="2978024"/>
          </a:xfrm>
          <a:prstGeom prst="rect">
            <a:avLst/>
          </a:prstGeom>
        </p:spPr>
      </p:pic>
      <p:sp>
        <p:nvSpPr>
          <p:cNvPr id="5" name="TextBox 4">
            <a:extLst>
              <a:ext uri="{FF2B5EF4-FFF2-40B4-BE49-F238E27FC236}">
                <a16:creationId xmlns:a16="http://schemas.microsoft.com/office/drawing/2014/main" id="{7B38D149-2871-2EDC-F9B8-74F87DCB9AEF}"/>
              </a:ext>
            </a:extLst>
          </p:cNvPr>
          <p:cNvSpPr txBox="1"/>
          <p:nvPr/>
        </p:nvSpPr>
        <p:spPr>
          <a:xfrm>
            <a:off x="592554" y="176431"/>
            <a:ext cx="11378867" cy="3293209"/>
          </a:xfrm>
          <a:prstGeom prst="rect">
            <a:avLst/>
          </a:prstGeom>
          <a:noFill/>
        </p:spPr>
        <p:txBody>
          <a:bodyPr wrap="square" lIns="0" tIns="0" rIns="0" bIns="0" rtlCol="0">
            <a:noAutofit/>
          </a:bodyPr>
          <a:lstStyle>
            <a:defPPr>
              <a:defRPr lang="pl-PL"/>
            </a:defPPr>
            <a:lvl1pPr>
              <a:lnSpc>
                <a:spcPts val="2000"/>
              </a:lnSpc>
              <a:defRPr sz="2000">
                <a:solidFill>
                  <a:srgbClr val="5D5B6F">
                    <a:alpha val="60000"/>
                  </a:srgbClr>
                </a:solidFill>
                <a:latin typeface="Montserrat Light" panose="00000400000000000000" pitchFamily="2" charset="-18"/>
              </a:defRPr>
            </a:lvl1pPr>
          </a:lstStyle>
          <a:p>
            <a:pPr algn="just"/>
            <a:r>
              <a:rPr lang="ru-RU" sz="1800" dirty="0"/>
              <a:t>К сожалению, как только ставки повышаются и </a:t>
            </a:r>
            <a:r>
              <a:rPr lang="ru-RU" sz="1800" b="1" dirty="0"/>
              <a:t>участники разговора высказывают мнения, противоположные нашему </a:t>
            </a:r>
            <a:r>
              <a:rPr lang="ru-RU" sz="1800" dirty="0"/>
              <a:t>– а в глубине души </a:t>
            </a:r>
            <a:r>
              <a:rPr lang="ru-RU" sz="1800" b="1" dirty="0"/>
              <a:t>мы глубоко убеждены в собственной правоте</a:t>
            </a:r>
            <a:r>
              <a:rPr lang="ru-RU" sz="1800" dirty="0"/>
              <a:t>, – </a:t>
            </a:r>
            <a:r>
              <a:rPr lang="ru-RU" sz="1800" b="1" dirty="0"/>
              <a:t>мы начинаем проявлять излишнюю настойчивость</a:t>
            </a:r>
            <a:r>
              <a:rPr lang="ru-RU" sz="1800" dirty="0"/>
              <a:t>. Нам просто необходимо победить.</a:t>
            </a:r>
          </a:p>
          <a:p>
            <a:pPr algn="just"/>
            <a:r>
              <a:rPr lang="ru-RU" sz="1800" dirty="0"/>
              <a:t>Иными словами, </a:t>
            </a:r>
            <a:r>
              <a:rPr lang="ru-RU" sz="1800" b="1" dirty="0"/>
              <a:t>когда вопрос для вас по-настоящему важен, притом что вы абсолютно уверены в своей правоте, вы не просто убеждаете собеседника, а пытаетесь навязать ему свою точку зрения.</a:t>
            </a:r>
            <a:r>
              <a:rPr lang="ru-RU" sz="1800" dirty="0"/>
              <a:t> В итоге никто никого не слушает; все присутствующие выбирают тактику либо насилия, либо молчания, и фонд общего смысла так и остается полупустым и замусоренным. В такой ситуации проигрывают все.</a:t>
            </a:r>
          </a:p>
          <a:p>
            <a:r>
              <a:rPr lang="ru-RU" sz="1800" b="1" dirty="0">
                <a:highlight>
                  <a:srgbClr val="AFF7E4"/>
                </a:highlight>
              </a:rPr>
              <a:t>Как же мы до этого дошли? - </a:t>
            </a:r>
            <a:r>
              <a:rPr lang="ru-RU" sz="1800" dirty="0">
                <a:highlight>
                  <a:srgbClr val="AFF7E4"/>
                </a:highlight>
              </a:rPr>
              <a:t>Все начинается с истории. </a:t>
            </a:r>
            <a:r>
              <a:rPr lang="ru-RU" sz="1800" b="1" dirty="0">
                <a:highlight>
                  <a:srgbClr val="AFF7E4"/>
                </a:highlight>
              </a:rPr>
              <a:t>Обычно мы чувствуем потребность навязывать другим свои идеи тогда, когда считаем, что только мы правы, а все остальные ошибаются.</a:t>
            </a:r>
            <a:r>
              <a:rPr lang="ru-RU" sz="1800" dirty="0">
                <a:highlight>
                  <a:srgbClr val="AFF7E4"/>
                </a:highlight>
              </a:rPr>
              <a:t> </a:t>
            </a:r>
            <a:r>
              <a:rPr lang="ru-RU" sz="1800" b="1" dirty="0"/>
              <a:t>Нам нет нужды расширять фонд общего смысла их мнениями, потому что есть наше, единственное безусловно верное.</a:t>
            </a:r>
            <a:r>
              <a:rPr lang="ru-RU" sz="1800" dirty="0"/>
              <a:t> А еще мы твердо уверены в том, что </a:t>
            </a:r>
            <a:r>
              <a:rPr lang="ru-RU" sz="1800" b="1" dirty="0"/>
              <a:t>бороться за свою правду</a:t>
            </a:r>
            <a:r>
              <a:rPr lang="en-US" sz="1800" b="1" dirty="0"/>
              <a:t> </a:t>
            </a:r>
            <a:r>
              <a:rPr lang="ru-RU" sz="1800" b="1" dirty="0"/>
              <a:t> – наша святая обязанность. Почетная и благородная. Что </a:t>
            </a:r>
            <a:r>
              <a:rPr lang="ru-RU" sz="1800" b="1" dirty="0">
                <a:highlight>
                  <a:srgbClr val="AFF7E4"/>
                </a:highlight>
              </a:rPr>
              <a:t>именно так поступают принципиальные люди, люди с характером. </a:t>
            </a:r>
            <a:endParaRPr lang="ru-RU" sz="1800" dirty="0">
              <a:highlight>
                <a:srgbClr val="AFF7E4"/>
              </a:highlight>
            </a:endParaRPr>
          </a:p>
          <a:p>
            <a:pPr algn="just"/>
            <a:r>
              <a:rPr lang="ru-RU" sz="1800" dirty="0">
                <a:solidFill>
                  <a:srgbClr val="5D5B6F">
                    <a:alpha val="60000"/>
                  </a:srgbClr>
                </a:solidFill>
                <a:latin typeface="Montserrat Light" panose="00000400000000000000" pitchFamily="2" charset="-18"/>
              </a:rPr>
              <a:t>Считая себя носителями «истины», мы прибегаем к запрещенным приемам:</a:t>
            </a:r>
          </a:p>
          <a:p>
            <a:pPr algn="just"/>
            <a:endParaRPr lang="en-US" sz="1800" dirty="0"/>
          </a:p>
        </p:txBody>
      </p:sp>
      <p:sp>
        <p:nvSpPr>
          <p:cNvPr id="7" name="TextBox 6">
            <a:extLst>
              <a:ext uri="{FF2B5EF4-FFF2-40B4-BE49-F238E27FC236}">
                <a16:creationId xmlns:a16="http://schemas.microsoft.com/office/drawing/2014/main" id="{EC832AE3-B541-455D-2A37-8FCEB74C8F57}"/>
              </a:ext>
            </a:extLst>
          </p:cNvPr>
          <p:cNvSpPr txBox="1"/>
          <p:nvPr/>
        </p:nvSpPr>
        <p:spPr>
          <a:xfrm>
            <a:off x="592554" y="4136886"/>
            <a:ext cx="7379160" cy="2585323"/>
          </a:xfrm>
          <a:prstGeom prst="rect">
            <a:avLst/>
          </a:prstGeom>
          <a:noFill/>
        </p:spPr>
        <p:txBody>
          <a:bodyPr wrap="square">
            <a:spAutoFit/>
          </a:bodyPr>
          <a:lstStyle/>
          <a:p>
            <a:pPr marL="342900" indent="-342900">
              <a:buFont typeface="Wingdings" panose="05000000000000000000" pitchFamily="2" charset="2"/>
              <a:buChar char="§"/>
            </a:pPr>
            <a:r>
              <a:rPr lang="ru-RU" b="1" dirty="0">
                <a:solidFill>
                  <a:schemeClr val="tx1">
                    <a:lumMod val="85000"/>
                    <a:lumOff val="15000"/>
                    <a:alpha val="60000"/>
                  </a:schemeClr>
                </a:solidFill>
                <a:highlight>
                  <a:srgbClr val="AFF7E4"/>
                </a:highlight>
                <a:latin typeface="Montserrat Light" panose="00000400000000000000" pitchFamily="2" charset="-18"/>
              </a:rPr>
              <a:t>выкладываем информацию, подкрепляющую нашу точку зрения, но при этом скрываем или умаляем все, что с ней не согласуется;</a:t>
            </a:r>
          </a:p>
          <a:p>
            <a:pPr marL="342900" indent="-342900">
              <a:buFont typeface="Wingdings" panose="05000000000000000000" pitchFamily="2" charset="2"/>
              <a:buChar char="§"/>
            </a:pPr>
            <a:r>
              <a:rPr lang="ru-RU" b="1" dirty="0">
                <a:solidFill>
                  <a:schemeClr val="tx1">
                    <a:lumMod val="85000"/>
                    <a:lumOff val="15000"/>
                    <a:alpha val="60000"/>
                  </a:schemeClr>
                </a:solidFill>
                <a:highlight>
                  <a:srgbClr val="AFF7E4"/>
                </a:highlight>
                <a:latin typeface="Montserrat Light" panose="00000400000000000000" pitchFamily="2" charset="-18"/>
              </a:rPr>
              <a:t>добавляем преувеличения («всем известно, что это единственный путь…»)</a:t>
            </a:r>
          </a:p>
          <a:p>
            <a:pPr marL="342900" indent="-342900">
              <a:buFont typeface="Wingdings" panose="05000000000000000000" pitchFamily="2" charset="2"/>
              <a:buChar char="§"/>
            </a:pPr>
            <a:r>
              <a:rPr lang="ru-RU" b="1" dirty="0">
                <a:solidFill>
                  <a:schemeClr val="tx1">
                    <a:lumMod val="85000"/>
                    <a:lumOff val="15000"/>
                    <a:alpha val="60000"/>
                  </a:schemeClr>
                </a:solidFill>
                <a:highlight>
                  <a:srgbClr val="AFF7E4"/>
                </a:highlight>
                <a:latin typeface="Montserrat Light" panose="00000400000000000000" pitchFamily="2" charset="-18"/>
              </a:rPr>
              <a:t>намекаем на авторитеты («президент, кстати, тоже поддержал этот вариант…»)</a:t>
            </a:r>
          </a:p>
          <a:p>
            <a:pPr marL="342900" indent="-342900">
              <a:buFont typeface="Wingdings" panose="05000000000000000000" pitchFamily="2" charset="2"/>
              <a:buChar char="§"/>
            </a:pPr>
            <a:r>
              <a:rPr lang="ru-RU" b="1" dirty="0">
                <a:solidFill>
                  <a:schemeClr val="tx1">
                    <a:lumMod val="85000"/>
                    <a:lumOff val="15000"/>
                    <a:alpha val="60000"/>
                  </a:schemeClr>
                </a:solidFill>
                <a:highlight>
                  <a:srgbClr val="AFF7E4"/>
                </a:highlight>
                <a:latin typeface="Montserrat Light" panose="00000400000000000000" pitchFamily="2" charset="-18"/>
              </a:rPr>
              <a:t>включаем сарказм («конечно, мы можем принять и ваше предложение – если хотим потерять все фонды…»)</a:t>
            </a:r>
          </a:p>
        </p:txBody>
      </p:sp>
    </p:spTree>
    <p:extLst>
      <p:ext uri="{BB962C8B-B14F-4D97-AF65-F5344CB8AC3E}">
        <p14:creationId xmlns:p14="http://schemas.microsoft.com/office/powerpoint/2010/main" val="18553814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D7528A9-FCDB-A728-2D6B-28524A1EC855}"/>
              </a:ext>
            </a:extLst>
          </p:cNvPr>
          <p:cNvPicPr>
            <a:picLocks noChangeAspect="1"/>
          </p:cNvPicPr>
          <p:nvPr/>
        </p:nvPicPr>
        <p:blipFill rotWithShape="1">
          <a:blip r:embed="rId4"/>
          <a:srcRect l="12610"/>
          <a:stretch/>
        </p:blipFill>
        <p:spPr>
          <a:xfrm>
            <a:off x="0" y="1"/>
            <a:ext cx="4494914" cy="6858000"/>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 name="Object 5"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4690415" y="743817"/>
            <a:ext cx="7501585" cy="615553"/>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Как изменить эту ситуацию? </a:t>
            </a:r>
            <a:endParaRPr lang="en-US" sz="4000" dirty="0">
              <a:solidFill>
                <a:srgbClr val="5D5B6F"/>
              </a:solidFill>
              <a:latin typeface="Gabriela" panose="00000500000000000000" pitchFamily="2" charset="0"/>
            </a:endParaRPr>
          </a:p>
        </p:txBody>
      </p:sp>
      <p:sp>
        <p:nvSpPr>
          <p:cNvPr id="39" name="TextBox 38"/>
          <p:cNvSpPr txBox="1"/>
          <p:nvPr/>
        </p:nvSpPr>
        <p:spPr>
          <a:xfrm>
            <a:off x="4831714" y="1359370"/>
            <a:ext cx="7360286" cy="5595966"/>
          </a:xfrm>
          <a:prstGeom prst="rect">
            <a:avLst/>
          </a:prstGeom>
          <a:noFill/>
        </p:spPr>
        <p:txBody>
          <a:bodyPr wrap="square" lIns="0" tIns="0" rIns="0" bIns="0" rtlCol="0">
            <a:noAutofit/>
          </a:bodyPr>
          <a:lstStyle/>
          <a:p>
            <a:r>
              <a:rPr lang="ru-RU" sz="2000" dirty="0">
                <a:solidFill>
                  <a:srgbClr val="14CE9F"/>
                </a:solidFill>
                <a:latin typeface="Montserrat SemiBold" panose="00000700000000000000" pitchFamily="2" charset="-18"/>
              </a:rPr>
              <a:t>Почувствовав, что вас охватило острое желание непременно убедить собеседника в вашей правоте, приостановите начатую атаку и подумайте:</a:t>
            </a:r>
          </a:p>
          <a:p>
            <a:pPr marL="342900" indent="-342900">
              <a:buFont typeface="Arial" panose="020B0604020202020204" pitchFamily="34" charset="0"/>
              <a:buChar char="•"/>
            </a:pPr>
            <a:r>
              <a:rPr lang="ru-RU" sz="2000" dirty="0">
                <a:solidFill>
                  <a:srgbClr val="5D5B6F">
                    <a:alpha val="60000"/>
                  </a:srgbClr>
                </a:solidFill>
                <a:latin typeface="Montserrat Light" panose="00000400000000000000" pitchFamily="2" charset="-18"/>
              </a:rPr>
              <a:t>Чего я на самом деле хочу для себя?</a:t>
            </a:r>
          </a:p>
          <a:p>
            <a:pPr marL="342900" indent="-342900">
              <a:buFont typeface="Arial" panose="020B0604020202020204" pitchFamily="34" charset="0"/>
              <a:buChar char="•"/>
            </a:pPr>
            <a:r>
              <a:rPr lang="ru-RU" sz="2000" dirty="0">
                <a:solidFill>
                  <a:srgbClr val="5D5B6F">
                    <a:alpha val="60000"/>
                  </a:srgbClr>
                </a:solidFill>
                <a:latin typeface="Montserrat Light" panose="00000400000000000000" pitchFamily="2" charset="-18"/>
              </a:rPr>
              <a:t>Чего я на самом деле хочу для него / нее?</a:t>
            </a:r>
          </a:p>
          <a:p>
            <a:pPr marL="342900" indent="-342900">
              <a:buFont typeface="Arial" panose="020B0604020202020204" pitchFamily="34" charset="0"/>
              <a:buChar char="•"/>
            </a:pPr>
            <a:r>
              <a:rPr lang="ru-RU" sz="2000" dirty="0">
                <a:solidFill>
                  <a:srgbClr val="5D5B6F">
                    <a:alpha val="60000"/>
                  </a:srgbClr>
                </a:solidFill>
                <a:latin typeface="Montserrat Light" panose="00000400000000000000" pitchFamily="2" charset="-18"/>
              </a:rPr>
              <a:t>Чего я на самом деле хочу для наших отношений?</a:t>
            </a:r>
          </a:p>
          <a:p>
            <a:pPr marL="342900" indent="-342900">
              <a:lnSpc>
                <a:spcPts val="2000"/>
              </a:lnSpc>
              <a:buFont typeface="Arial" panose="020B0604020202020204" pitchFamily="34" charset="0"/>
              <a:buChar char="•"/>
            </a:pPr>
            <a:endParaRPr lang="ru-RU" sz="2000" dirty="0">
              <a:solidFill>
                <a:srgbClr val="5D5B6F">
                  <a:alpha val="60000"/>
                </a:srgbClr>
              </a:solidFill>
              <a:latin typeface="Montserrat Light" panose="00000400000000000000" pitchFamily="2" charset="-18"/>
            </a:endParaRPr>
          </a:p>
          <a:p>
            <a:pPr>
              <a:lnSpc>
                <a:spcPts val="2000"/>
              </a:lnSpc>
            </a:pPr>
            <a:r>
              <a:rPr lang="ru-RU" sz="2000" dirty="0">
                <a:solidFill>
                  <a:srgbClr val="5D5B6F">
                    <a:alpha val="60000"/>
                  </a:srgbClr>
                </a:solidFill>
                <a:latin typeface="Montserrat Light" panose="00000400000000000000" pitchFamily="2" charset="-18"/>
              </a:rPr>
              <a:t>А затем спросите себя: </a:t>
            </a:r>
            <a:r>
              <a:rPr lang="ru-RU" sz="2000" dirty="0">
                <a:solidFill>
                  <a:srgbClr val="14CE9F"/>
                </a:solidFill>
                <a:latin typeface="Montserrat SemiBold" panose="00000700000000000000" pitchFamily="2" charset="-18"/>
              </a:rPr>
              <a:t>«Как бы я себя вел, если бы действительно хотел достичь именно этих результатов?» </a:t>
            </a:r>
            <a:r>
              <a:rPr lang="ru-RU" sz="2000" dirty="0">
                <a:solidFill>
                  <a:srgbClr val="5D5B6F">
                    <a:alpha val="60000"/>
                  </a:srgbClr>
                </a:solidFill>
                <a:latin typeface="Montserrat Light" panose="00000400000000000000" pitchFamily="2" charset="-18"/>
              </a:rPr>
              <a:t>Когда уровень адреналина у вас в крови снизится, вы сможете воспользоваться описанными выше навыками </a:t>
            </a:r>
            <a:r>
              <a:rPr lang="ru-RU" sz="2000" b="1" dirty="0">
                <a:solidFill>
                  <a:srgbClr val="5D5B6F">
                    <a:alpha val="60000"/>
                  </a:srgbClr>
                </a:solidFill>
                <a:latin typeface="Montserrat Light" panose="00000400000000000000" pitchFamily="2" charset="-18"/>
              </a:rPr>
              <a:t>ДОСТУП</a:t>
            </a:r>
            <a:r>
              <a:rPr lang="ru-RU" sz="2000" dirty="0">
                <a:solidFill>
                  <a:srgbClr val="5D5B6F">
                    <a:alpha val="60000"/>
                  </a:srgbClr>
                </a:solidFill>
                <a:latin typeface="Montserrat Light" panose="00000400000000000000" pitchFamily="2" charset="-18"/>
              </a:rPr>
              <a:t>. А кроме того:</a:t>
            </a:r>
          </a:p>
          <a:p>
            <a:pPr>
              <a:lnSpc>
                <a:spcPts val="2000"/>
              </a:lnSpc>
            </a:pPr>
            <a:endParaRPr lang="ru-RU" dirty="0">
              <a:solidFill>
                <a:srgbClr val="5D5B6F">
                  <a:alpha val="60000"/>
                </a:srgbClr>
              </a:solidFill>
              <a:latin typeface="Montserrat Light" panose="00000400000000000000" pitchFamily="2" charset="-18"/>
            </a:endParaRPr>
          </a:p>
          <a:p>
            <a:pPr marL="342900" indent="-342900">
              <a:buFont typeface="Courier New" panose="02070309020205020404" pitchFamily="49" charset="0"/>
              <a:buChar char="o"/>
            </a:pPr>
            <a:r>
              <a:rPr lang="ru-RU" sz="2000" dirty="0">
                <a:solidFill>
                  <a:srgbClr val="5D5B6F">
                    <a:alpha val="60000"/>
                  </a:srgbClr>
                </a:solidFill>
                <a:latin typeface="Montserrat Light" panose="00000400000000000000" pitchFamily="2" charset="-18"/>
              </a:rPr>
              <a:t>Следите за сигналами </a:t>
            </a:r>
          </a:p>
          <a:p>
            <a:r>
              <a:rPr lang="ru-RU" sz="1600" dirty="0">
                <a:solidFill>
                  <a:srgbClr val="5D5B6F">
                    <a:alpha val="60000"/>
                  </a:srgbClr>
                </a:solidFill>
                <a:latin typeface="Montserrat Light" panose="00000400000000000000" pitchFamily="2" charset="-18"/>
              </a:rPr>
              <a:t>(чем важнее вопрос, тем меньше шансов обсудить его правильно)</a:t>
            </a:r>
            <a:endParaRPr lang="ru-RU" sz="1400" dirty="0">
              <a:solidFill>
                <a:srgbClr val="5D5B6F">
                  <a:alpha val="60000"/>
                </a:srgbClr>
              </a:solidFill>
              <a:latin typeface="Montserrat Light" panose="00000400000000000000" pitchFamily="2" charset="-18"/>
            </a:endParaRPr>
          </a:p>
          <a:p>
            <a:pPr marL="342900" indent="-342900">
              <a:buFont typeface="Courier New" panose="02070309020205020404" pitchFamily="49" charset="0"/>
              <a:buChar char="o"/>
            </a:pPr>
            <a:r>
              <a:rPr lang="en-US" sz="2000" dirty="0">
                <a:solidFill>
                  <a:srgbClr val="5D5B6F">
                    <a:alpha val="60000"/>
                  </a:srgbClr>
                </a:solidFill>
                <a:latin typeface="Montserrat Light" panose="00000400000000000000" pitchFamily="2" charset="-18"/>
              </a:rPr>
              <a:t>C</a:t>
            </a:r>
            <a:r>
              <a:rPr lang="ru-RU" sz="2000" dirty="0">
                <a:solidFill>
                  <a:srgbClr val="5D5B6F">
                    <a:alpha val="60000"/>
                  </a:srgbClr>
                </a:solidFill>
                <a:latin typeface="Montserrat Light" panose="00000400000000000000" pitchFamily="2" charset="-18"/>
              </a:rPr>
              <a:t>мягчите свой подход </a:t>
            </a:r>
          </a:p>
          <a:p>
            <a:r>
              <a:rPr lang="ru-RU" sz="1400" dirty="0">
                <a:solidFill>
                  <a:srgbClr val="5D5B6F">
                    <a:alpha val="60000"/>
                  </a:srgbClr>
                </a:solidFill>
                <a:latin typeface="Montserrat Light" panose="00000400000000000000" pitchFamily="2" charset="-18"/>
              </a:rPr>
              <a:t>(у них фрагмент головоломки; навязывая свое мнение вы его упускаете)</a:t>
            </a:r>
          </a:p>
          <a:p>
            <a:pPr marL="342900" indent="-342900">
              <a:buFont typeface="Courier New" panose="02070309020205020404" pitchFamily="49" charset="0"/>
              <a:buChar char="o"/>
            </a:pPr>
            <a:r>
              <a:rPr lang="ru-RU" sz="2000" dirty="0">
                <a:solidFill>
                  <a:srgbClr val="5D5B6F">
                    <a:alpha val="60000"/>
                  </a:srgbClr>
                </a:solidFill>
                <a:latin typeface="Montserrat Light" panose="00000400000000000000" pitchFamily="2" charset="-18"/>
              </a:rPr>
              <a:t>Остановитесь </a:t>
            </a:r>
          </a:p>
          <a:p>
            <a:r>
              <a:rPr lang="ru-RU" sz="1400" dirty="0">
                <a:solidFill>
                  <a:srgbClr val="5D5B6F">
                    <a:alpha val="60000"/>
                  </a:srgbClr>
                </a:solidFill>
              </a:rPr>
              <a:t>(откажитесь от жестких и резких слов и высказываний, но не от своих убеждений)</a:t>
            </a:r>
            <a:endParaRPr lang="en-US" sz="1400" dirty="0">
              <a:solidFill>
                <a:srgbClr val="5D5B6F">
                  <a:alpha val="60000"/>
                </a:srgbClr>
              </a:solidFill>
            </a:endParaRPr>
          </a:p>
        </p:txBody>
      </p:sp>
      <p:sp>
        <p:nvSpPr>
          <p:cNvPr id="5" name="TextBox 4">
            <a:extLst>
              <a:ext uri="{FF2B5EF4-FFF2-40B4-BE49-F238E27FC236}">
                <a16:creationId xmlns:a16="http://schemas.microsoft.com/office/drawing/2014/main" id="{1F61B28C-1A72-A983-996F-2B43C6B3AB42}"/>
              </a:ext>
            </a:extLst>
          </p:cNvPr>
          <p:cNvSpPr txBox="1"/>
          <p:nvPr/>
        </p:nvSpPr>
        <p:spPr>
          <a:xfrm>
            <a:off x="6096000" y="55106"/>
            <a:ext cx="6096000" cy="605294"/>
          </a:xfrm>
          <a:prstGeom prst="rect">
            <a:avLst/>
          </a:prstGeom>
          <a:noFill/>
        </p:spPr>
        <p:txBody>
          <a:bodyPr wrap="square">
            <a:spAutoFit/>
          </a:bodyPr>
          <a:lstStyle/>
          <a:p>
            <a:pPr algn="r">
              <a:lnSpc>
                <a:spcPts val="2000"/>
              </a:lnSpc>
            </a:pPr>
            <a:r>
              <a:rPr lang="ru-RU" sz="1800" dirty="0">
                <a:solidFill>
                  <a:schemeClr val="bg2">
                    <a:lumMod val="90000"/>
                  </a:schemeClr>
                </a:solidFill>
                <a:latin typeface="Montserrat SemiBold" panose="00000700000000000000" pitchFamily="2" charset="-18"/>
              </a:rPr>
              <a:t>Во время Диалога (мой смысл)</a:t>
            </a:r>
          </a:p>
          <a:p>
            <a:pPr algn="r">
              <a:lnSpc>
                <a:spcPts val="2000"/>
              </a:lnSpc>
            </a:pPr>
            <a:r>
              <a:rPr lang="ru-RU" sz="1800" dirty="0">
                <a:solidFill>
                  <a:schemeClr val="bg2">
                    <a:lumMod val="90000"/>
                  </a:schemeClr>
                </a:solidFill>
                <a:latin typeface="Montserrat SemiBold" panose="00000700000000000000" pitchFamily="2" charset="-18"/>
              </a:rPr>
              <a:t>1. Навыки: ДОСТУП</a:t>
            </a:r>
            <a:endParaRPr lang="en-US" sz="1800" dirty="0">
              <a:solidFill>
                <a:schemeClr val="bg2">
                  <a:lumMod val="90000"/>
                </a:schemeClr>
              </a:solidFill>
              <a:latin typeface="Montserrat Light" panose="00000400000000000000" pitchFamily="2" charset="-18"/>
            </a:endParaRPr>
          </a:p>
        </p:txBody>
      </p:sp>
    </p:spTree>
    <p:extLst>
      <p:ext uri="{BB962C8B-B14F-4D97-AF65-F5344CB8AC3E}">
        <p14:creationId xmlns:p14="http://schemas.microsoft.com/office/powerpoint/2010/main" val="779991692"/>
      </p:ext>
    </p:extLst>
  </p:cSld>
  <p:clrMapOvr>
    <a:masterClrMapping/>
  </p:clrMapOvr>
  <p:transition spd="slow">
    <p:push/>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par>
                                    <p:cTn id="14" presetID="2" presetClass="entr" presetSubtype="4" fill="hold" grpId="0" nodeType="withEffect">
                                      <p:stCondLst>
                                        <p:cond delay="600"/>
                                      </p:stCondLst>
                                      <p:childTnLst>
                                        <p:set>
                                          <p:cBhvr>
                                            <p:cTn id="15" dur="1" fill="hold">
                                              <p:stCondLst>
                                                <p:cond delay="0"/>
                                              </p:stCondLst>
                                            </p:cTn>
                                            <p:tgtEl>
                                              <p:spTgt spid="156"/>
                                            </p:tgtEl>
                                            <p:attrNameLst>
                                              <p:attrName>style.visibility</p:attrName>
                                            </p:attrNameLst>
                                          </p:cBhvr>
                                          <p:to>
                                            <p:strVal val="visible"/>
                                          </p:to>
                                        </p:set>
                                        <p:anim calcmode="lin" valueType="num">
                                          <p:cBhvr additive="base">
                                            <p:cTn id="16" dur="500" fill="hold"/>
                                            <p:tgtEl>
                                              <p:spTgt spid="156"/>
                                            </p:tgtEl>
                                            <p:attrNameLst>
                                              <p:attrName>ppt_x</p:attrName>
                                            </p:attrNameLst>
                                          </p:cBhvr>
                                          <p:tavLst>
                                            <p:tav tm="0">
                                              <p:val>
                                                <p:strVal val="#ppt_x"/>
                                              </p:val>
                                            </p:tav>
                                            <p:tav tm="100000">
                                              <p:val>
                                                <p:strVal val="#ppt_x"/>
                                              </p:val>
                                            </p:tav>
                                          </p:tavLst>
                                        </p:anim>
                                        <p:anim calcmode="lin" valueType="num">
                                          <p:cBhvr additive="base">
                                            <p:cTn id="17" dur="500" fill="hold"/>
                                            <p:tgtEl>
                                              <p:spTgt spid="156"/>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800"/>
                                      </p:stCondLst>
                                      <p:childTnLst>
                                        <p:set>
                                          <p:cBhvr>
                                            <p:cTn id="19" dur="1" fill="hold">
                                              <p:stCondLst>
                                                <p:cond delay="0"/>
                                              </p:stCondLst>
                                            </p:cTn>
                                            <p:tgtEl>
                                              <p:spTgt spid="155"/>
                                            </p:tgtEl>
                                            <p:attrNameLst>
                                              <p:attrName>style.visibility</p:attrName>
                                            </p:attrNameLst>
                                          </p:cBhvr>
                                          <p:to>
                                            <p:strVal val="visible"/>
                                          </p:to>
                                        </p:set>
                                        <p:anim calcmode="lin" valueType="num">
                                          <p:cBhvr additive="base">
                                            <p:cTn id="20" dur="500" fill="hold"/>
                                            <p:tgtEl>
                                              <p:spTgt spid="155"/>
                                            </p:tgtEl>
                                            <p:attrNameLst>
                                              <p:attrName>ppt_x</p:attrName>
                                            </p:attrNameLst>
                                          </p:cBhvr>
                                          <p:tavLst>
                                            <p:tav tm="0">
                                              <p:val>
                                                <p:strVal val="#ppt_x"/>
                                              </p:val>
                                            </p:tav>
                                            <p:tav tm="100000">
                                              <p:val>
                                                <p:strVal val="#ppt_x"/>
                                              </p:val>
                                            </p:tav>
                                          </p:tavLst>
                                        </p:anim>
                                        <p:anim calcmode="lin" valueType="num">
                                          <p:cBhvr additive="base">
                                            <p:cTn id="21" dur="500" fill="hold"/>
                                            <p:tgtEl>
                                              <p:spTgt spid="155"/>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1000"/>
                                      </p:stCondLst>
                                      <p:childTnLst>
                                        <p:set>
                                          <p:cBhvr>
                                            <p:cTn id="23" dur="1" fill="hold">
                                              <p:stCondLst>
                                                <p:cond delay="0"/>
                                              </p:stCondLst>
                                            </p:cTn>
                                            <p:tgtEl>
                                              <p:spTgt spid="158"/>
                                            </p:tgtEl>
                                            <p:attrNameLst>
                                              <p:attrName>style.visibility</p:attrName>
                                            </p:attrNameLst>
                                          </p:cBhvr>
                                          <p:to>
                                            <p:strVal val="visible"/>
                                          </p:to>
                                        </p:set>
                                        <p:anim calcmode="lin" valueType="num">
                                          <p:cBhvr additive="base">
                                            <p:cTn id="24" dur="500" fill="hold"/>
                                            <p:tgtEl>
                                              <p:spTgt spid="158"/>
                                            </p:tgtEl>
                                            <p:attrNameLst>
                                              <p:attrName>ppt_x</p:attrName>
                                            </p:attrNameLst>
                                          </p:cBhvr>
                                          <p:tavLst>
                                            <p:tav tm="0">
                                              <p:val>
                                                <p:strVal val="#ppt_x"/>
                                              </p:val>
                                            </p:tav>
                                            <p:tav tm="100000">
                                              <p:val>
                                                <p:strVal val="#ppt_x"/>
                                              </p:val>
                                            </p:tav>
                                          </p:tavLst>
                                        </p:anim>
                                        <p:anim calcmode="lin" valueType="num">
                                          <p:cBhvr additive="base">
                                            <p:cTn id="25" dur="500" fill="hold"/>
                                            <p:tgtEl>
                                              <p:spTgt spid="158"/>
                                            </p:tgtEl>
                                            <p:attrNameLst>
                                              <p:attrName>ppt_y</p:attrName>
                                            </p:attrNameLst>
                                          </p:cBhvr>
                                          <p:tavLst>
                                            <p:tav tm="0">
                                              <p:val>
                                                <p:strVal val="1+#ppt_h/2"/>
                                              </p:val>
                                            </p:tav>
                                            <p:tav tm="100000">
                                              <p:val>
                                                <p:strVal val="#ppt_y"/>
                                              </p:val>
                                            </p:tav>
                                          </p:tavLst>
                                        </p:anim>
                                      </p:childTnLst>
                                    </p:cTn>
                                  </p:par>
                                  <p:par>
                                    <p:cTn id="26" presetID="2" presetClass="entr" presetSubtype="2" fill="hold" grpId="0" nodeType="withEffect">
                                      <p:stCondLst>
                                        <p:cond delay="130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800" fill="hold"/>
                                            <p:tgtEl>
                                              <p:spTgt spid="14"/>
                                            </p:tgtEl>
                                            <p:attrNameLst>
                                              <p:attrName>ppt_x</p:attrName>
                                            </p:attrNameLst>
                                          </p:cBhvr>
                                          <p:tavLst>
                                            <p:tav tm="0">
                                              <p:val>
                                                <p:strVal val="1+#ppt_w/2"/>
                                              </p:val>
                                            </p:tav>
                                            <p:tav tm="100000">
                                              <p:val>
                                                <p:strVal val="#ppt_x"/>
                                              </p:val>
                                            </p:tav>
                                          </p:tavLst>
                                        </p:anim>
                                        <p:anim calcmode="lin" valueType="num">
                                          <p:cBhvr additive="base">
                                            <p:cTn id="29" dur="8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7" grpId="0" animBg="1"/>
          <p:bldP spid="32" grpId="0" animBg="1"/>
          <p:bldP spid="33" grpId="0" animBg="1"/>
          <p:bldP spid="155" grpId="0" animBg="1"/>
          <p:bldP spid="156" grpId="0" animBg="1"/>
          <p:bldP spid="158" grpId="0" animBg="1"/>
        </p:bldLst>
      </p:timing>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 name="Object 5" hidden="1"/>
                      <p:cNvPicPr/>
                      <p:nvPr/>
                    </p:nvPicPr>
                    <p:blipFill>
                      <a:blip r:embed="rId7"/>
                      <a:stretch>
                        <a:fillRect/>
                      </a:stretch>
                    </p:blipFill>
                    <p:spPr>
                      <a:xfrm>
                        <a:off x="1588" y="1588"/>
                        <a:ext cx="1587" cy="1587"/>
                      </a:xfrm>
                      <a:prstGeom prst="rect">
                        <a:avLst/>
                      </a:prstGeom>
                    </p:spPr>
                  </p:pic>
                </p:oleObj>
              </mc:Fallback>
            </mc:AlternateContent>
          </a:graphicData>
        </a:graphic>
      </p:graphicFrame>
      <p:pic>
        <p:nvPicPr>
          <p:cNvPr id="3" name="Discussion - 8252">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0" y="0"/>
            <a:ext cx="12192000" cy="6858000"/>
          </a:xfrm>
          <a:prstGeom prst="rect">
            <a:avLst/>
          </a:prstGeom>
        </p:spPr>
      </p:pic>
      <p:sp>
        <p:nvSpPr>
          <p:cNvPr id="11" name="Rectangle 10"/>
          <p:cNvSpPr/>
          <p:nvPr/>
        </p:nvSpPr>
        <p:spPr>
          <a:xfrm>
            <a:off x="0" y="0"/>
            <a:ext cx="12192000" cy="6858000"/>
          </a:xfrm>
          <a:prstGeom prst="rect">
            <a:avLst/>
          </a:prstGeom>
          <a:gradFill>
            <a:gsLst>
              <a:gs pos="92000">
                <a:srgbClr val="14CE9F">
                  <a:alpha val="80000"/>
                </a:srgbClr>
              </a:gs>
              <a:gs pos="10000">
                <a:srgbClr val="DDF9B8">
                  <a:alpha val="80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
        <p:nvSpPr>
          <p:cNvPr id="19" name="TextBox 18"/>
          <p:cNvSpPr txBox="1"/>
          <p:nvPr/>
        </p:nvSpPr>
        <p:spPr>
          <a:xfrm>
            <a:off x="779480" y="5144393"/>
            <a:ext cx="10765768" cy="923330"/>
          </a:xfrm>
          <a:prstGeom prst="rect">
            <a:avLst/>
          </a:prstGeom>
          <a:noFill/>
          <a:ln>
            <a:noFill/>
          </a:ln>
          <a:effectLst/>
        </p:spPr>
        <p:txBody>
          <a:bodyPr wrap="none" lIns="0" tIns="0" rIns="0" bIns="0" rtlCol="0" anchor="b">
            <a:spAutoFit/>
          </a:bodyPr>
          <a:lstStyle/>
          <a:p>
            <a:r>
              <a:rPr lang="ru-RU" sz="6000" dirty="0">
                <a:solidFill>
                  <a:schemeClr val="lt1"/>
                </a:solidFill>
                <a:latin typeface="Gabriela" panose="00000500000000000000" pitchFamily="2" charset="0"/>
              </a:rPr>
              <a:t>Практика - </a:t>
            </a:r>
            <a:r>
              <a:rPr lang="ru-RU" sz="2800" b="1" u="sng" dirty="0"/>
              <a:t>РАЗДАТОЧНЫЙ МАТЕРИАЛ №6</a:t>
            </a:r>
            <a:endParaRPr lang="en-US" sz="6000" dirty="0">
              <a:solidFill>
                <a:schemeClr val="lt1"/>
              </a:solidFill>
              <a:latin typeface="Gabriela" panose="00000500000000000000" pitchFamily="2" charset="0"/>
            </a:endParaRPr>
          </a:p>
        </p:txBody>
      </p:sp>
      <p:grpSp>
        <p:nvGrpSpPr>
          <p:cNvPr id="20" name="Group 19"/>
          <p:cNvGrpSpPr/>
          <p:nvPr/>
        </p:nvGrpSpPr>
        <p:grpSpPr>
          <a:xfrm>
            <a:off x="623889" y="620712"/>
            <a:ext cx="10909299" cy="5580063"/>
            <a:chOff x="-1873250" y="-421223"/>
            <a:chExt cx="2190750" cy="2186523"/>
          </a:xfrm>
        </p:grpSpPr>
        <p:sp>
          <p:nvSpPr>
            <p:cNvPr id="21" name="Freeform 18"/>
            <p:cNvSpPr>
              <a:spLocks/>
            </p:cNvSpPr>
            <p:nvPr/>
          </p:nvSpPr>
          <p:spPr bwMode="auto">
            <a:xfrm>
              <a:off x="-1873250" y="-88900"/>
              <a:ext cx="1565275" cy="1854200"/>
            </a:xfrm>
            <a:custGeom>
              <a:avLst/>
              <a:gdLst>
                <a:gd name="T0" fmla="*/ 986 w 986"/>
                <a:gd name="T1" fmla="*/ 1168 h 1168"/>
                <a:gd name="T2" fmla="*/ 0 w 986"/>
                <a:gd name="T3" fmla="*/ 1168 h 1168"/>
                <a:gd name="T4" fmla="*/ 0 w 986"/>
                <a:gd name="T5" fmla="*/ 0 h 1168"/>
              </a:gdLst>
              <a:ahLst/>
              <a:cxnLst>
                <a:cxn ang="0">
                  <a:pos x="T0" y="T1"/>
                </a:cxn>
                <a:cxn ang="0">
                  <a:pos x="T2" y="T3"/>
                </a:cxn>
                <a:cxn ang="0">
                  <a:pos x="T4" y="T5"/>
                </a:cxn>
              </a:cxnLst>
              <a:rect l="0" t="0" r="r" b="b"/>
              <a:pathLst>
                <a:path w="986" h="1168">
                  <a:moveTo>
                    <a:pt x="986" y="1168"/>
                  </a:moveTo>
                  <a:lnTo>
                    <a:pt x="0" y="1168"/>
                  </a:lnTo>
                  <a:lnTo>
                    <a:pt x="0" y="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9"/>
            <p:cNvSpPr>
              <a:spLocks/>
            </p:cNvSpPr>
            <p:nvPr/>
          </p:nvSpPr>
          <p:spPr bwMode="auto">
            <a:xfrm>
              <a:off x="-60325" y="-416854"/>
              <a:ext cx="377825" cy="1349910"/>
            </a:xfrm>
            <a:custGeom>
              <a:avLst/>
              <a:gdLst>
                <a:gd name="T0" fmla="*/ 0 w 238"/>
                <a:gd name="T1" fmla="*/ 0 h 1172"/>
                <a:gd name="T2" fmla="*/ 238 w 238"/>
                <a:gd name="T3" fmla="*/ 0 h 1172"/>
                <a:gd name="T4" fmla="*/ 238 w 238"/>
                <a:gd name="T5" fmla="*/ 1172 h 1172"/>
              </a:gdLst>
              <a:ahLst/>
              <a:cxnLst>
                <a:cxn ang="0">
                  <a:pos x="T0" y="T1"/>
                </a:cxn>
                <a:cxn ang="0">
                  <a:pos x="T2" y="T3"/>
                </a:cxn>
                <a:cxn ang="0">
                  <a:pos x="T4" y="T5"/>
                </a:cxn>
              </a:cxnLst>
              <a:rect l="0" t="0" r="r" b="b"/>
              <a:pathLst>
                <a:path w="238" h="1172">
                  <a:moveTo>
                    <a:pt x="0" y="0"/>
                  </a:moveTo>
                  <a:lnTo>
                    <a:pt x="238" y="0"/>
                  </a:lnTo>
                  <a:lnTo>
                    <a:pt x="238" y="1172"/>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0"/>
            <p:cNvSpPr>
              <a:spLocks/>
            </p:cNvSpPr>
            <p:nvPr/>
          </p:nvSpPr>
          <p:spPr bwMode="auto">
            <a:xfrm>
              <a:off x="-1842005" y="-421223"/>
              <a:ext cx="1714500" cy="1248311"/>
            </a:xfrm>
            <a:custGeom>
              <a:avLst/>
              <a:gdLst>
                <a:gd name="T0" fmla="*/ 0 w 1080"/>
                <a:gd name="T1" fmla="*/ 1065 h 1065"/>
                <a:gd name="T2" fmla="*/ 0 w 1080"/>
                <a:gd name="T3" fmla="*/ 0 h 1065"/>
                <a:gd name="T4" fmla="*/ 1080 w 1080"/>
                <a:gd name="T5" fmla="*/ 0 h 1065"/>
              </a:gdLst>
              <a:ahLst/>
              <a:cxnLst>
                <a:cxn ang="0">
                  <a:pos x="T0" y="T1"/>
                </a:cxn>
                <a:cxn ang="0">
                  <a:pos x="T2" y="T3"/>
                </a:cxn>
                <a:cxn ang="0">
                  <a:pos x="T4" y="T5"/>
                </a:cxn>
              </a:cxnLst>
              <a:rect l="0" t="0" r="r" b="b"/>
              <a:pathLst>
                <a:path w="1080" h="1065">
                  <a:moveTo>
                    <a:pt x="0" y="1065"/>
                  </a:moveTo>
                  <a:lnTo>
                    <a:pt x="0" y="0"/>
                  </a:lnTo>
                  <a:lnTo>
                    <a:pt x="1080" y="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21"/>
            <p:cNvSpPr>
              <a:spLocks/>
            </p:cNvSpPr>
            <p:nvPr/>
          </p:nvSpPr>
          <p:spPr bwMode="auto">
            <a:xfrm>
              <a:off x="-60325" y="1146175"/>
              <a:ext cx="377825" cy="619125"/>
            </a:xfrm>
            <a:custGeom>
              <a:avLst/>
              <a:gdLst>
                <a:gd name="T0" fmla="*/ 238 w 238"/>
                <a:gd name="T1" fmla="*/ 0 h 390"/>
                <a:gd name="T2" fmla="*/ 238 w 238"/>
                <a:gd name="T3" fmla="*/ 390 h 390"/>
                <a:gd name="T4" fmla="*/ 0 w 238"/>
                <a:gd name="T5" fmla="*/ 390 h 390"/>
              </a:gdLst>
              <a:ahLst/>
              <a:cxnLst>
                <a:cxn ang="0">
                  <a:pos x="T0" y="T1"/>
                </a:cxn>
                <a:cxn ang="0">
                  <a:pos x="T2" y="T3"/>
                </a:cxn>
                <a:cxn ang="0">
                  <a:pos x="T4" y="T5"/>
                </a:cxn>
              </a:cxnLst>
              <a:rect l="0" t="0" r="r" b="b"/>
              <a:pathLst>
                <a:path w="238" h="390">
                  <a:moveTo>
                    <a:pt x="238" y="0"/>
                  </a:moveTo>
                  <a:lnTo>
                    <a:pt x="238" y="390"/>
                  </a:lnTo>
                  <a:lnTo>
                    <a:pt x="0" y="39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605857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lt">
                                    <p:tmAbs val="100"/>
                                  </p:iterate>
                                  <p:childTnLst>
                                    <p:set>
                                      <p:cBhvr>
                                        <p:cTn id="6" dur="1" fill="hold">
                                          <p:stCondLst>
                                            <p:cond delay="0"/>
                                          </p:stCondLst>
                                        </p:cTn>
                                        <p:tgtEl>
                                          <p:spTgt spid="19"/>
                                        </p:tgtEl>
                                        <p:attrNameLst>
                                          <p:attrName>style.visibility</p:attrName>
                                        </p:attrNameLst>
                                      </p:cBhvr>
                                      <p:to>
                                        <p:strVal val="visible"/>
                                      </p:to>
                                    </p:set>
                                  </p:childTnLst>
                                </p:cTn>
                              </p:par>
                            </p:childTnLst>
                          </p:cTn>
                        </p:par>
                        <p:par>
                          <p:cTn id="7" fill="hold">
                            <p:stCondLst>
                              <p:cond delay="2901"/>
                            </p:stCondLst>
                            <p:childTnLst>
                              <p:par>
                                <p:cTn id="8" presetID="1" presetClass="mediacall" presetSubtype="0" fill="hold" nodeType="afterEffect">
                                  <p:stCondLst>
                                    <p:cond delay="0"/>
                                  </p:stCondLst>
                                  <p:childTnLst>
                                    <p:cmd type="call" cmd="playFrom(0.0)">
                                      <p:cBhvr>
                                        <p:cTn id="9" dur="184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3"/>
                </p:tgtEl>
              </p:cMediaNode>
            </p:video>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3"/>
                                        </p:tgtEl>
                                      </p:cBhvr>
                                    </p:cmd>
                                  </p:childTnLst>
                                </p:cTn>
                              </p:par>
                            </p:childTnLst>
                          </p:cTn>
                        </p:par>
                      </p:childTnLst>
                    </p:cTn>
                  </p:par>
                </p:childTnLst>
              </p:cTn>
              <p:nextCondLst>
                <p:cond evt="onClick" delay="0">
                  <p:tgtEl>
                    <p:spTgt spid="3"/>
                  </p:tgtEl>
                </p:cond>
              </p:nextCondLst>
            </p:seq>
          </p:childTnLst>
        </p:cTn>
      </p:par>
    </p:tnLst>
    <p:bldLst>
      <p:bldP spid="19"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C2277A-B8B9-24B1-8981-30533EE114DD}"/>
              </a:ext>
            </a:extLst>
          </p:cNvPr>
          <p:cNvPicPr>
            <a:picLocks noChangeAspect="1"/>
          </p:cNvPicPr>
          <p:nvPr/>
        </p:nvPicPr>
        <p:blipFill rotWithShape="1">
          <a:blip r:embed="rId4"/>
          <a:srcRect t="9572" b="6143"/>
          <a:stretch/>
        </p:blipFill>
        <p:spPr>
          <a:xfrm>
            <a:off x="0" y="0"/>
            <a:ext cx="4584032" cy="6858000"/>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 name="Object 5"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4934332" y="148048"/>
            <a:ext cx="2465089" cy="615553"/>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Резюме…</a:t>
            </a:r>
            <a:endParaRPr lang="en-US" sz="4000" dirty="0">
              <a:solidFill>
                <a:srgbClr val="5D5B6F"/>
              </a:solidFill>
              <a:latin typeface="Gabriela" panose="00000500000000000000" pitchFamily="2" charset="0"/>
            </a:endParaRPr>
          </a:p>
        </p:txBody>
      </p:sp>
      <p:sp>
        <p:nvSpPr>
          <p:cNvPr id="39" name="TextBox 38"/>
          <p:cNvSpPr txBox="1"/>
          <p:nvPr/>
        </p:nvSpPr>
        <p:spPr>
          <a:xfrm>
            <a:off x="4934332" y="856543"/>
            <a:ext cx="6789671" cy="1098831"/>
          </a:xfrm>
          <a:prstGeom prst="rect">
            <a:avLst/>
          </a:prstGeom>
          <a:noFill/>
        </p:spPr>
        <p:txBody>
          <a:bodyPr wrap="square" lIns="0" tIns="0" rIns="0" bIns="0" rtlCol="0">
            <a:noAutofit/>
          </a:bodyPr>
          <a:lstStyle/>
          <a:p>
            <a:pPr>
              <a:lnSpc>
                <a:spcPts val="2000"/>
              </a:lnSpc>
            </a:pPr>
            <a:endParaRPr lang="ru-RU" sz="2400" dirty="0">
              <a:solidFill>
                <a:srgbClr val="14CE9F"/>
              </a:solidFill>
              <a:latin typeface="Montserrat SemiBold" panose="00000700000000000000" pitchFamily="2" charset="-18"/>
            </a:endParaRPr>
          </a:p>
          <a:p>
            <a:r>
              <a:rPr lang="ru-RU" sz="2000" dirty="0">
                <a:solidFill>
                  <a:srgbClr val="5D5B6F">
                    <a:alpha val="60000"/>
                  </a:srgbClr>
                </a:solidFill>
                <a:latin typeface="Montserrat Light" panose="00000400000000000000" pitchFamily="2" charset="-18"/>
              </a:rPr>
              <a:t>Если вам нужно поделиться с другим человеком негативной или неприятной информацией или если вы настолько уверены в своей правоте, что готовы агрессивно отстаивать свою точку зрения, воспользуйтесь навыками ДОСТУП.</a:t>
            </a:r>
          </a:p>
          <a:p>
            <a:endParaRPr lang="ru-RU" sz="2000" dirty="0">
              <a:solidFill>
                <a:srgbClr val="5D5B6F">
                  <a:alpha val="60000"/>
                </a:srgbClr>
              </a:solidFill>
              <a:latin typeface="Montserrat Light" panose="00000400000000000000" pitchFamily="2" charset="-18"/>
            </a:endParaRPr>
          </a:p>
          <a:p>
            <a:pPr marL="342900" indent="-342900">
              <a:buFont typeface="Arial" panose="020B0604020202020204" pitchFamily="34" charset="0"/>
              <a:buChar char="•"/>
            </a:pPr>
            <a:r>
              <a:rPr lang="ru-RU" b="1" dirty="0">
                <a:solidFill>
                  <a:srgbClr val="14CE9F">
                    <a:alpha val="60000"/>
                  </a:srgbClr>
                </a:solidFill>
                <a:latin typeface="Montserrat Light" panose="00000400000000000000" pitchFamily="2" charset="-18"/>
              </a:rPr>
              <a:t>Делитесь фактами. </a:t>
            </a:r>
            <a:r>
              <a:rPr lang="ru-RU" dirty="0">
                <a:solidFill>
                  <a:srgbClr val="5D5B6F">
                    <a:alpha val="60000"/>
                  </a:srgbClr>
                </a:solidFill>
                <a:latin typeface="Montserrat Light" panose="00000400000000000000" pitchFamily="2" charset="-18"/>
              </a:rPr>
              <a:t>Начните с наименее спорных и наиболее убедительных элементов своего Пути к действию.</a:t>
            </a:r>
          </a:p>
          <a:p>
            <a:pPr marL="342900" indent="-342900">
              <a:buFont typeface="Arial" panose="020B0604020202020204" pitchFamily="34" charset="0"/>
              <a:buChar char="•"/>
            </a:pPr>
            <a:r>
              <a:rPr lang="ru-RU" b="1" dirty="0">
                <a:solidFill>
                  <a:srgbClr val="14CE9F">
                    <a:alpha val="60000"/>
                  </a:srgbClr>
                </a:solidFill>
                <a:latin typeface="Montserrat Light" panose="00000400000000000000" pitchFamily="2" charset="-18"/>
              </a:rPr>
              <a:t>Описывайте свою историю. </a:t>
            </a:r>
            <a:r>
              <a:rPr lang="ru-RU" dirty="0">
                <a:solidFill>
                  <a:srgbClr val="5D5B6F">
                    <a:alpha val="60000"/>
                  </a:srgbClr>
                </a:solidFill>
                <a:latin typeface="Montserrat Light" panose="00000400000000000000" pitchFamily="2" charset="-18"/>
              </a:rPr>
              <a:t>Объясните, к каким выводам вы начинаете приходить. </a:t>
            </a:r>
          </a:p>
          <a:p>
            <a:pPr marL="342900" indent="-342900">
              <a:buFont typeface="Arial" panose="020B0604020202020204" pitchFamily="34" charset="0"/>
              <a:buChar char="•"/>
            </a:pPr>
            <a:r>
              <a:rPr lang="ru-RU" b="1" dirty="0">
                <a:solidFill>
                  <a:srgbClr val="14CE9F">
                    <a:alpha val="60000"/>
                  </a:srgbClr>
                </a:solidFill>
              </a:rPr>
              <a:t>Спрашивайте собеседников об их видении. </a:t>
            </a:r>
            <a:r>
              <a:rPr lang="ru-RU" dirty="0">
                <a:solidFill>
                  <a:srgbClr val="5D5B6F">
                    <a:alpha val="60000"/>
                  </a:srgbClr>
                </a:solidFill>
                <a:latin typeface="Montserrat Light" panose="00000400000000000000" pitchFamily="2" charset="-18"/>
              </a:rPr>
              <a:t>Побуждайте других делиться с вами своими фактами и историями. </a:t>
            </a:r>
          </a:p>
          <a:p>
            <a:pPr marL="342900" indent="-342900">
              <a:buFont typeface="Arial" panose="020B0604020202020204" pitchFamily="34" charset="0"/>
              <a:buChar char="•"/>
            </a:pPr>
            <a:r>
              <a:rPr lang="ru-RU" b="1" dirty="0">
                <a:solidFill>
                  <a:srgbClr val="14CE9F">
                    <a:alpha val="60000"/>
                  </a:srgbClr>
                </a:solidFill>
                <a:latin typeface="Montserrat Light" panose="00000400000000000000" pitchFamily="2" charset="-18"/>
              </a:rPr>
              <a:t>Тактично избегайте категоричности. </a:t>
            </a:r>
            <a:r>
              <a:rPr lang="ru-RU" dirty="0">
                <a:solidFill>
                  <a:srgbClr val="5D5B6F">
                    <a:alpha val="60000"/>
                  </a:srgbClr>
                </a:solidFill>
                <a:latin typeface="Montserrat Light" panose="00000400000000000000" pitchFamily="2" charset="-18"/>
              </a:rPr>
              <a:t>Формулируйте свою историю как историю, а не преподносите ее как неоспоримый факт. </a:t>
            </a:r>
          </a:p>
          <a:p>
            <a:pPr marL="342900" indent="-342900">
              <a:buFont typeface="Arial" panose="020B0604020202020204" pitchFamily="34" charset="0"/>
              <a:buChar char="•"/>
            </a:pPr>
            <a:r>
              <a:rPr lang="ru-RU" b="1" dirty="0">
                <a:solidFill>
                  <a:srgbClr val="14CE9F">
                    <a:alpha val="60000"/>
                  </a:srgbClr>
                </a:solidFill>
                <a:latin typeface="Montserrat Light" panose="00000400000000000000" pitchFamily="2" charset="-18"/>
              </a:rPr>
              <a:t>Убеждайте и Приглашайте высказываться. </a:t>
            </a:r>
            <a:r>
              <a:rPr lang="ru-RU" dirty="0">
                <a:solidFill>
                  <a:srgbClr val="5D5B6F">
                    <a:alpha val="60000"/>
                  </a:srgbClr>
                </a:solidFill>
                <a:latin typeface="Montserrat Light" panose="00000400000000000000" pitchFamily="2" charset="-18"/>
              </a:rPr>
              <a:t>Постарайтесь создать такую атмосферу, чтобы собеседник мог без опаски делиться с вами отличным от вашего или даже противоположным мнением.</a:t>
            </a:r>
          </a:p>
        </p:txBody>
      </p:sp>
      <p:sp>
        <p:nvSpPr>
          <p:cNvPr id="8" name="TextBox 7">
            <a:extLst>
              <a:ext uri="{FF2B5EF4-FFF2-40B4-BE49-F238E27FC236}">
                <a16:creationId xmlns:a16="http://schemas.microsoft.com/office/drawing/2014/main" id="{8CD59B07-BE5B-2C46-FBB2-44C5946FF1C3}"/>
              </a:ext>
            </a:extLst>
          </p:cNvPr>
          <p:cNvSpPr txBox="1"/>
          <p:nvPr/>
        </p:nvSpPr>
        <p:spPr>
          <a:xfrm>
            <a:off x="1363670" y="-264497"/>
            <a:ext cx="282742" cy="7725192"/>
          </a:xfrm>
          <a:prstGeom prst="rect">
            <a:avLst/>
          </a:prstGeom>
          <a:noFill/>
        </p:spPr>
        <p:txBody>
          <a:bodyPr wrap="square">
            <a:spAutoFit/>
          </a:bodyPr>
          <a:lstStyle/>
          <a:p>
            <a:r>
              <a:rPr lang="ru-RU" sz="49600" dirty="0">
                <a:solidFill>
                  <a:srgbClr val="5D5B6F"/>
                </a:solidFill>
                <a:latin typeface="Gabriela" panose="00000500000000000000" pitchFamily="2" charset="0"/>
              </a:rPr>
              <a:t>!</a:t>
            </a:r>
            <a:endParaRPr lang="en-US" sz="49600" dirty="0"/>
          </a:p>
        </p:txBody>
      </p:sp>
      <p:sp>
        <p:nvSpPr>
          <p:cNvPr id="3" name="TextBox 2">
            <a:extLst>
              <a:ext uri="{FF2B5EF4-FFF2-40B4-BE49-F238E27FC236}">
                <a16:creationId xmlns:a16="http://schemas.microsoft.com/office/drawing/2014/main" id="{66F54121-5EF6-5C1F-2BE3-493BFEF0BFAC}"/>
              </a:ext>
            </a:extLst>
          </p:cNvPr>
          <p:cNvSpPr txBox="1"/>
          <p:nvPr/>
        </p:nvSpPr>
        <p:spPr>
          <a:xfrm>
            <a:off x="6096000" y="55106"/>
            <a:ext cx="6096000" cy="605294"/>
          </a:xfrm>
          <a:prstGeom prst="rect">
            <a:avLst/>
          </a:prstGeom>
          <a:noFill/>
        </p:spPr>
        <p:txBody>
          <a:bodyPr wrap="square">
            <a:spAutoFit/>
          </a:bodyPr>
          <a:lstStyle/>
          <a:p>
            <a:pPr algn="r">
              <a:lnSpc>
                <a:spcPts val="2000"/>
              </a:lnSpc>
            </a:pPr>
            <a:r>
              <a:rPr lang="ru-RU" sz="1800" dirty="0">
                <a:solidFill>
                  <a:schemeClr val="bg2">
                    <a:lumMod val="90000"/>
                  </a:schemeClr>
                </a:solidFill>
                <a:latin typeface="Montserrat SemiBold" panose="00000700000000000000" pitchFamily="2" charset="-18"/>
              </a:rPr>
              <a:t>Во время Диалога (мой смысл)</a:t>
            </a:r>
          </a:p>
          <a:p>
            <a:pPr algn="r">
              <a:lnSpc>
                <a:spcPts val="2000"/>
              </a:lnSpc>
            </a:pPr>
            <a:r>
              <a:rPr lang="ru-RU" sz="1800" dirty="0">
                <a:solidFill>
                  <a:schemeClr val="bg2">
                    <a:lumMod val="90000"/>
                  </a:schemeClr>
                </a:solidFill>
                <a:latin typeface="Montserrat SemiBold" panose="00000700000000000000" pitchFamily="2" charset="-18"/>
              </a:rPr>
              <a:t>1. Навыки: ДОСТУП</a:t>
            </a:r>
            <a:endParaRPr lang="en-US" sz="1800" dirty="0">
              <a:solidFill>
                <a:schemeClr val="bg2">
                  <a:lumMod val="90000"/>
                </a:schemeClr>
              </a:solidFill>
              <a:latin typeface="Montserrat Light" panose="00000400000000000000" pitchFamily="2" charset="-18"/>
            </a:endParaRPr>
          </a:p>
        </p:txBody>
      </p:sp>
    </p:spTree>
    <p:extLst>
      <p:ext uri="{BB962C8B-B14F-4D97-AF65-F5344CB8AC3E}">
        <p14:creationId xmlns:p14="http://schemas.microsoft.com/office/powerpoint/2010/main" val="1451502109"/>
      </p:ext>
    </p:extLst>
  </p:cSld>
  <p:clrMapOvr>
    <a:masterClrMapping/>
  </p:clrMapOvr>
  <p:transition spd="slow">
    <p:push/>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par>
                                    <p:cTn id="14" presetID="2" presetClass="entr" presetSubtype="4" fill="hold" grpId="0" nodeType="withEffect">
                                      <p:stCondLst>
                                        <p:cond delay="600"/>
                                      </p:stCondLst>
                                      <p:childTnLst>
                                        <p:set>
                                          <p:cBhvr>
                                            <p:cTn id="15" dur="1" fill="hold">
                                              <p:stCondLst>
                                                <p:cond delay="0"/>
                                              </p:stCondLst>
                                            </p:cTn>
                                            <p:tgtEl>
                                              <p:spTgt spid="156"/>
                                            </p:tgtEl>
                                            <p:attrNameLst>
                                              <p:attrName>style.visibility</p:attrName>
                                            </p:attrNameLst>
                                          </p:cBhvr>
                                          <p:to>
                                            <p:strVal val="visible"/>
                                          </p:to>
                                        </p:set>
                                        <p:anim calcmode="lin" valueType="num">
                                          <p:cBhvr additive="base">
                                            <p:cTn id="16" dur="500" fill="hold"/>
                                            <p:tgtEl>
                                              <p:spTgt spid="156"/>
                                            </p:tgtEl>
                                            <p:attrNameLst>
                                              <p:attrName>ppt_x</p:attrName>
                                            </p:attrNameLst>
                                          </p:cBhvr>
                                          <p:tavLst>
                                            <p:tav tm="0">
                                              <p:val>
                                                <p:strVal val="#ppt_x"/>
                                              </p:val>
                                            </p:tav>
                                            <p:tav tm="100000">
                                              <p:val>
                                                <p:strVal val="#ppt_x"/>
                                              </p:val>
                                            </p:tav>
                                          </p:tavLst>
                                        </p:anim>
                                        <p:anim calcmode="lin" valueType="num">
                                          <p:cBhvr additive="base">
                                            <p:cTn id="17" dur="500" fill="hold"/>
                                            <p:tgtEl>
                                              <p:spTgt spid="156"/>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800"/>
                                      </p:stCondLst>
                                      <p:childTnLst>
                                        <p:set>
                                          <p:cBhvr>
                                            <p:cTn id="19" dur="1" fill="hold">
                                              <p:stCondLst>
                                                <p:cond delay="0"/>
                                              </p:stCondLst>
                                            </p:cTn>
                                            <p:tgtEl>
                                              <p:spTgt spid="155"/>
                                            </p:tgtEl>
                                            <p:attrNameLst>
                                              <p:attrName>style.visibility</p:attrName>
                                            </p:attrNameLst>
                                          </p:cBhvr>
                                          <p:to>
                                            <p:strVal val="visible"/>
                                          </p:to>
                                        </p:set>
                                        <p:anim calcmode="lin" valueType="num">
                                          <p:cBhvr additive="base">
                                            <p:cTn id="20" dur="500" fill="hold"/>
                                            <p:tgtEl>
                                              <p:spTgt spid="155"/>
                                            </p:tgtEl>
                                            <p:attrNameLst>
                                              <p:attrName>ppt_x</p:attrName>
                                            </p:attrNameLst>
                                          </p:cBhvr>
                                          <p:tavLst>
                                            <p:tav tm="0">
                                              <p:val>
                                                <p:strVal val="#ppt_x"/>
                                              </p:val>
                                            </p:tav>
                                            <p:tav tm="100000">
                                              <p:val>
                                                <p:strVal val="#ppt_x"/>
                                              </p:val>
                                            </p:tav>
                                          </p:tavLst>
                                        </p:anim>
                                        <p:anim calcmode="lin" valueType="num">
                                          <p:cBhvr additive="base">
                                            <p:cTn id="21" dur="500" fill="hold"/>
                                            <p:tgtEl>
                                              <p:spTgt spid="155"/>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1000"/>
                                      </p:stCondLst>
                                      <p:childTnLst>
                                        <p:set>
                                          <p:cBhvr>
                                            <p:cTn id="23" dur="1" fill="hold">
                                              <p:stCondLst>
                                                <p:cond delay="0"/>
                                              </p:stCondLst>
                                            </p:cTn>
                                            <p:tgtEl>
                                              <p:spTgt spid="158"/>
                                            </p:tgtEl>
                                            <p:attrNameLst>
                                              <p:attrName>style.visibility</p:attrName>
                                            </p:attrNameLst>
                                          </p:cBhvr>
                                          <p:to>
                                            <p:strVal val="visible"/>
                                          </p:to>
                                        </p:set>
                                        <p:anim calcmode="lin" valueType="num">
                                          <p:cBhvr additive="base">
                                            <p:cTn id="24" dur="500" fill="hold"/>
                                            <p:tgtEl>
                                              <p:spTgt spid="158"/>
                                            </p:tgtEl>
                                            <p:attrNameLst>
                                              <p:attrName>ppt_x</p:attrName>
                                            </p:attrNameLst>
                                          </p:cBhvr>
                                          <p:tavLst>
                                            <p:tav tm="0">
                                              <p:val>
                                                <p:strVal val="#ppt_x"/>
                                              </p:val>
                                            </p:tav>
                                            <p:tav tm="100000">
                                              <p:val>
                                                <p:strVal val="#ppt_x"/>
                                              </p:val>
                                            </p:tav>
                                          </p:tavLst>
                                        </p:anim>
                                        <p:anim calcmode="lin" valueType="num">
                                          <p:cBhvr additive="base">
                                            <p:cTn id="25" dur="500" fill="hold"/>
                                            <p:tgtEl>
                                              <p:spTgt spid="158"/>
                                            </p:tgtEl>
                                            <p:attrNameLst>
                                              <p:attrName>ppt_y</p:attrName>
                                            </p:attrNameLst>
                                          </p:cBhvr>
                                          <p:tavLst>
                                            <p:tav tm="0">
                                              <p:val>
                                                <p:strVal val="1+#ppt_h/2"/>
                                              </p:val>
                                            </p:tav>
                                            <p:tav tm="100000">
                                              <p:val>
                                                <p:strVal val="#ppt_y"/>
                                              </p:val>
                                            </p:tav>
                                          </p:tavLst>
                                        </p:anim>
                                      </p:childTnLst>
                                    </p:cTn>
                                  </p:par>
                                  <p:par>
                                    <p:cTn id="26" presetID="2" presetClass="entr" presetSubtype="2" fill="hold" grpId="0" nodeType="withEffect">
                                      <p:stCondLst>
                                        <p:cond delay="130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800" fill="hold"/>
                                            <p:tgtEl>
                                              <p:spTgt spid="14"/>
                                            </p:tgtEl>
                                            <p:attrNameLst>
                                              <p:attrName>ppt_x</p:attrName>
                                            </p:attrNameLst>
                                          </p:cBhvr>
                                          <p:tavLst>
                                            <p:tav tm="0">
                                              <p:val>
                                                <p:strVal val="1+#ppt_w/2"/>
                                              </p:val>
                                            </p:tav>
                                            <p:tav tm="100000">
                                              <p:val>
                                                <p:strVal val="#ppt_x"/>
                                              </p:val>
                                            </p:tav>
                                          </p:tavLst>
                                        </p:anim>
                                        <p:anim calcmode="lin" valueType="num">
                                          <p:cBhvr additive="base">
                                            <p:cTn id="29" dur="8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7" grpId="0" animBg="1"/>
          <p:bldP spid="32" grpId="0" animBg="1"/>
          <p:bldP spid="33" grpId="0" animBg="1"/>
          <p:bldP spid="155" grpId="0" animBg="1"/>
          <p:bldP spid="156" grpId="0" animBg="1"/>
          <p:bldP spid="158" grpId="0" animBg="1"/>
        </p:bldLst>
      </p:timing>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8B77121-C1D5-58F0-34EB-991618BFDDC2}"/>
              </a:ext>
            </a:extLst>
          </p:cNvPr>
          <p:cNvPicPr>
            <a:picLocks noChangeAspect="1"/>
          </p:cNvPicPr>
          <p:nvPr/>
        </p:nvPicPr>
        <p:blipFill>
          <a:blip r:embed="rId2"/>
          <a:stretch>
            <a:fillRect/>
          </a:stretch>
        </p:blipFill>
        <p:spPr>
          <a:xfrm>
            <a:off x="2019853" y="1572426"/>
            <a:ext cx="8311819" cy="4130141"/>
          </a:xfrm>
          <a:prstGeom prst="rect">
            <a:avLst/>
          </a:prstGeom>
        </p:spPr>
      </p:pic>
      <p:sp>
        <p:nvSpPr>
          <p:cNvPr id="2" name="TextBox 1">
            <a:extLst>
              <a:ext uri="{FF2B5EF4-FFF2-40B4-BE49-F238E27FC236}">
                <a16:creationId xmlns:a16="http://schemas.microsoft.com/office/drawing/2014/main" id="{F476014E-1B2A-B95A-AEA2-4B32BE1FEA17}"/>
              </a:ext>
            </a:extLst>
          </p:cNvPr>
          <p:cNvSpPr txBox="1"/>
          <p:nvPr/>
        </p:nvSpPr>
        <p:spPr>
          <a:xfrm>
            <a:off x="3539441" y="371641"/>
            <a:ext cx="5272641" cy="677108"/>
          </a:xfrm>
          <a:prstGeom prst="rect">
            <a:avLst/>
          </a:prstGeom>
          <a:noFill/>
          <a:ln>
            <a:noFill/>
          </a:ln>
          <a:effectLst/>
        </p:spPr>
        <p:txBody>
          <a:bodyPr wrap="square" lIns="0" tIns="0" rIns="0" bIns="0" rtlCol="0" anchor="t">
            <a:spAutoFit/>
          </a:bodyPr>
          <a:lstStyle/>
          <a:p>
            <a:r>
              <a:rPr lang="ru-RU" sz="4400" dirty="0">
                <a:solidFill>
                  <a:srgbClr val="5D5B6F"/>
                </a:solidFill>
                <a:latin typeface="Gabriela" panose="00000500000000000000" pitchFamily="2" charset="0"/>
              </a:rPr>
              <a:t>Во время Диалога</a:t>
            </a:r>
            <a:endParaRPr lang="en-US" sz="4400" dirty="0">
              <a:solidFill>
                <a:srgbClr val="5D5B6F"/>
              </a:solidFill>
              <a:latin typeface="Gabriela" panose="00000500000000000000" pitchFamily="2" charset="0"/>
            </a:endParaRPr>
          </a:p>
        </p:txBody>
      </p:sp>
    </p:spTree>
    <p:extLst>
      <p:ext uri="{BB962C8B-B14F-4D97-AF65-F5344CB8AC3E}">
        <p14:creationId xmlns:p14="http://schemas.microsoft.com/office/powerpoint/2010/main" val="4349511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3158C30-EEA0-FCC5-85CD-E3AE1B3A78DD}"/>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40000"/>
                    </a14:imgEffect>
                  </a14:imgLayer>
                </a14:imgProps>
              </a:ext>
            </a:extLst>
          </a:blip>
          <a:srcRect b="17532"/>
          <a:stretch/>
        </p:blipFill>
        <p:spPr>
          <a:xfrm>
            <a:off x="-7295" y="388814"/>
            <a:ext cx="4472026" cy="4917316"/>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 name="Object 5"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5145785" y="270692"/>
            <a:ext cx="6515258" cy="615553"/>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Во время Диалога </a:t>
            </a:r>
            <a:r>
              <a:rPr lang="ru-RU" sz="2000" dirty="0">
                <a:solidFill>
                  <a:srgbClr val="5D5B6F"/>
                </a:solidFill>
                <a:latin typeface="Gabriela" panose="00000500000000000000" pitchFamily="2" charset="0"/>
              </a:rPr>
              <a:t>(их смысл)</a:t>
            </a:r>
            <a:endParaRPr lang="en-US" sz="4000" dirty="0">
              <a:solidFill>
                <a:srgbClr val="5D5B6F"/>
              </a:solidFill>
              <a:latin typeface="Gabriela" panose="00000500000000000000" pitchFamily="2" charset="0"/>
            </a:endParaRPr>
          </a:p>
        </p:txBody>
      </p:sp>
      <p:sp>
        <p:nvSpPr>
          <p:cNvPr id="39" name="TextBox 38"/>
          <p:cNvSpPr txBox="1"/>
          <p:nvPr/>
        </p:nvSpPr>
        <p:spPr>
          <a:xfrm>
            <a:off x="5145785" y="1371443"/>
            <a:ext cx="6838664" cy="5486557"/>
          </a:xfrm>
          <a:prstGeom prst="rect">
            <a:avLst/>
          </a:prstGeom>
          <a:noFill/>
        </p:spPr>
        <p:txBody>
          <a:bodyPr wrap="square" lIns="0" tIns="0" rIns="0" bIns="0" rtlCol="0">
            <a:noAutofit/>
          </a:bodyPr>
          <a:lstStyle/>
          <a:p>
            <a:pPr>
              <a:lnSpc>
                <a:spcPts val="2000"/>
              </a:lnSpc>
            </a:pPr>
            <a:r>
              <a:rPr lang="ru-RU" sz="2400" dirty="0">
                <a:solidFill>
                  <a:srgbClr val="14CE9F"/>
                </a:solidFill>
                <a:latin typeface="Montserrat SemiBold" panose="00000700000000000000" pitchFamily="2" charset="-18"/>
              </a:rPr>
              <a:t>Следить за сигналами собеседника</a:t>
            </a:r>
            <a:endParaRPr lang="ru-RU" sz="2000" dirty="0">
              <a:solidFill>
                <a:srgbClr val="14CE9F"/>
              </a:solidFill>
              <a:latin typeface="Montserrat SemiBold" panose="00000700000000000000" pitchFamily="2" charset="-18"/>
            </a:endParaRPr>
          </a:p>
          <a:p>
            <a:pPr>
              <a:lnSpc>
                <a:spcPts val="2000"/>
              </a:lnSpc>
            </a:pPr>
            <a:endParaRPr lang="ru-RU" sz="2000" dirty="0">
              <a:solidFill>
                <a:srgbClr val="5D5B6F">
                  <a:alpha val="60000"/>
                </a:srgbClr>
              </a:solidFill>
              <a:latin typeface="Montserrat Light" panose="00000400000000000000" pitchFamily="2" charset="-18"/>
            </a:endParaRPr>
          </a:p>
          <a:p>
            <a:r>
              <a:rPr lang="ru-RU" sz="2000" dirty="0">
                <a:solidFill>
                  <a:srgbClr val="5D5B6F">
                    <a:alpha val="60000"/>
                  </a:srgbClr>
                </a:solidFill>
                <a:latin typeface="Montserrat Light" panose="00000400000000000000" pitchFamily="2" charset="-18"/>
              </a:rPr>
              <a:t>Во время диалога, часто, видны сигналы, позволяющие понять, не заходим ли мы на территорию Трудного Диалога. Чтобы разглядеть эти сигналы необходимо следить не просто за содержанием беседы, но и обращать внимание на конкретные обстоятельства, а именно: как люди чувствовали себя в момент беседы, как себя вели, каким тоном говорили.</a:t>
            </a:r>
          </a:p>
          <a:p>
            <a:endParaRPr lang="ru-RU" sz="2000" dirty="0">
              <a:solidFill>
                <a:srgbClr val="5D5B6F">
                  <a:alpha val="60000"/>
                </a:srgbClr>
              </a:solidFill>
              <a:latin typeface="Montserrat Light" panose="00000400000000000000" pitchFamily="2" charset="-18"/>
            </a:endParaRPr>
          </a:p>
          <a:p>
            <a:r>
              <a:rPr lang="ru-RU" sz="2400" dirty="0">
                <a:solidFill>
                  <a:srgbClr val="5D5B6F">
                    <a:alpha val="60000"/>
                  </a:srgbClr>
                </a:solidFill>
                <a:latin typeface="Montserrat Light" panose="00000400000000000000" pitchFamily="2" charset="-18"/>
              </a:rPr>
              <a:t>Это невероятно сложно, особенно когда мы говорим об эмоциях, но есть </a:t>
            </a:r>
            <a:r>
              <a:rPr lang="ru-RU" sz="2400" b="1" u="sng" dirty="0">
                <a:solidFill>
                  <a:srgbClr val="5D5B6F">
                    <a:alpha val="60000"/>
                  </a:srgbClr>
                </a:solidFill>
                <a:latin typeface="Montserrat Light" panose="00000400000000000000" pitchFamily="2" charset="-18"/>
              </a:rPr>
              <a:t>три момента, которые все же возможно заметить</a:t>
            </a:r>
            <a:r>
              <a:rPr lang="ru-RU" sz="2400" dirty="0">
                <a:solidFill>
                  <a:srgbClr val="5D5B6F">
                    <a:alpha val="60000"/>
                  </a:srgbClr>
                </a:solidFill>
                <a:latin typeface="Montserrat Light" panose="00000400000000000000" pitchFamily="2" charset="-18"/>
              </a:rPr>
              <a:t>:</a:t>
            </a:r>
            <a:endParaRPr lang="en-US" sz="2400" dirty="0">
              <a:solidFill>
                <a:srgbClr val="5D5B6F">
                  <a:alpha val="60000"/>
                </a:srgbClr>
              </a:solidFill>
              <a:latin typeface="Montserrat Light" panose="00000400000000000000" pitchFamily="2" charset="-18"/>
            </a:endParaRPr>
          </a:p>
        </p:txBody>
      </p:sp>
    </p:spTree>
    <p:extLst>
      <p:ext uri="{BB962C8B-B14F-4D97-AF65-F5344CB8AC3E}">
        <p14:creationId xmlns:p14="http://schemas.microsoft.com/office/powerpoint/2010/main" val="155532787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6" name="Object 5"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2" name="Rectangle 11"/>
          <p:cNvSpPr/>
          <p:nvPr/>
        </p:nvSpPr>
        <p:spPr>
          <a:xfrm>
            <a:off x="658813" y="2392247"/>
            <a:ext cx="11095037" cy="4465753"/>
          </a:xfrm>
          <a:prstGeom prst="rect">
            <a:avLst/>
          </a:prstGeom>
          <a:gradFill flip="none" rotWithShape="1">
            <a:gsLst>
              <a:gs pos="0">
                <a:srgbClr val="F6F6F9">
                  <a:alpha val="0"/>
                </a:srgbClr>
              </a:gs>
              <a:gs pos="62000">
                <a:srgbClr val="F6F6F9"/>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0" y="3588327"/>
            <a:ext cx="11531600" cy="330018"/>
          </a:xfrm>
          <a:prstGeom prst="rect">
            <a:avLst/>
          </a:prstGeom>
          <a:solidFill>
            <a:srgbClr val="14CE9F">
              <a:alpha val="3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pPr marL="269875"/>
            <a:endParaRPr lang="en-US" dirty="0">
              <a:solidFill>
                <a:srgbClr val="DDF9B8"/>
              </a:solidFill>
              <a:latin typeface="Montserrat Medium" panose="00000600000000000000" pitchFamily="2" charset="-18"/>
            </a:endParaRPr>
          </a:p>
        </p:txBody>
      </p:sp>
      <p:sp>
        <p:nvSpPr>
          <p:cNvPr id="24" name="Rectangle 23"/>
          <p:cNvSpPr/>
          <p:nvPr/>
        </p:nvSpPr>
        <p:spPr>
          <a:xfrm>
            <a:off x="5960684" y="3601057"/>
            <a:ext cx="2979632" cy="3334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r>
              <a:rPr lang="ru-RU" sz="1400" dirty="0">
                <a:solidFill>
                  <a:srgbClr val="14CE9F"/>
                </a:solidFill>
                <a:latin typeface="Montserrat Medium" panose="00000600000000000000" pitchFamily="2" charset="-18"/>
              </a:rPr>
              <a:t>Потеря безопасности</a:t>
            </a:r>
            <a:endParaRPr lang="en-US" sz="1400" dirty="0">
              <a:solidFill>
                <a:srgbClr val="14CE9F"/>
              </a:solidFill>
              <a:latin typeface="Montserrat Medium" panose="00000600000000000000" pitchFamily="2" charset="-18"/>
            </a:endParaRPr>
          </a:p>
        </p:txBody>
      </p:sp>
      <p:sp>
        <p:nvSpPr>
          <p:cNvPr id="25" name="Rectangle 24"/>
          <p:cNvSpPr/>
          <p:nvPr/>
        </p:nvSpPr>
        <p:spPr>
          <a:xfrm>
            <a:off x="9643366" y="3601057"/>
            <a:ext cx="2033010" cy="3334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r>
              <a:rPr lang="ru-RU" sz="1300" dirty="0">
                <a:solidFill>
                  <a:srgbClr val="14CE9F"/>
                </a:solidFill>
                <a:latin typeface="Montserrat Medium" panose="00000600000000000000" pitchFamily="2" charset="-18"/>
              </a:rPr>
              <a:t>Свое поведение</a:t>
            </a:r>
            <a:endParaRPr lang="en-US" sz="1300" dirty="0">
              <a:solidFill>
                <a:srgbClr val="14CE9F"/>
              </a:solidFill>
              <a:latin typeface="Montserrat Medium" panose="00000600000000000000" pitchFamily="2" charset="-18"/>
            </a:endParaRPr>
          </a:p>
        </p:txBody>
      </p:sp>
      <p:sp>
        <p:nvSpPr>
          <p:cNvPr id="19" name="Rectangle 18"/>
          <p:cNvSpPr/>
          <p:nvPr/>
        </p:nvSpPr>
        <p:spPr>
          <a:xfrm>
            <a:off x="2420223" y="3601057"/>
            <a:ext cx="2979632" cy="3334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r>
              <a:rPr lang="ru-RU" sz="1400" dirty="0">
                <a:solidFill>
                  <a:srgbClr val="14CE9F"/>
                </a:solidFill>
                <a:latin typeface="Montserrat Medium" panose="00000600000000000000" pitchFamily="2" charset="-18"/>
              </a:rPr>
              <a:t>Трудный диалог</a:t>
            </a:r>
            <a:endParaRPr lang="en-US" sz="1400" dirty="0">
              <a:solidFill>
                <a:srgbClr val="14CE9F"/>
              </a:solidFill>
              <a:latin typeface="Montserrat Medium" panose="00000600000000000000" pitchFamily="2" charset="-18"/>
            </a:endParaRPr>
          </a:p>
        </p:txBody>
      </p:sp>
      <p:sp>
        <p:nvSpPr>
          <p:cNvPr id="17" name="Oval 16"/>
          <p:cNvSpPr/>
          <p:nvPr/>
        </p:nvSpPr>
        <p:spPr>
          <a:xfrm>
            <a:off x="7962436" y="1551775"/>
            <a:ext cx="2417266" cy="2417266"/>
          </a:xfrm>
          <a:prstGeom prst="ellipse">
            <a:avLst/>
          </a:prstGeom>
          <a:noFill/>
          <a:ln w="60325">
            <a:solidFill>
              <a:srgbClr val="14C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p:cNvSpPr txBox="1"/>
          <p:nvPr/>
        </p:nvSpPr>
        <p:spPr>
          <a:xfrm>
            <a:off x="199694" y="4112150"/>
            <a:ext cx="3655163" cy="2538708"/>
          </a:xfrm>
          <a:prstGeom prst="rect">
            <a:avLst/>
          </a:prstGeom>
          <a:noFill/>
        </p:spPr>
        <p:txBody>
          <a:bodyPr wrap="square" lIns="0" tIns="0" rIns="0" bIns="0" rtlCol="0">
            <a:spAutoFit/>
          </a:bodyPr>
          <a:lstStyle/>
          <a:p>
            <a:pPr>
              <a:lnSpc>
                <a:spcPts val="2000"/>
              </a:lnSpc>
            </a:pPr>
            <a:r>
              <a:rPr lang="ru-RU" sz="1400" dirty="0">
                <a:solidFill>
                  <a:srgbClr val="5D5B6F">
                    <a:alpha val="60000"/>
                  </a:srgbClr>
                </a:solidFill>
                <a:latin typeface="Montserrat Light" panose="00000400000000000000" pitchFamily="2" charset="-18"/>
              </a:rPr>
              <a:t>Чем дальше вы отклонитесь от нужного курса, тем труднее вам будет вернуться к нему и тем большими будут потери. Что поможет определить этот момент:</a:t>
            </a:r>
          </a:p>
          <a:p>
            <a:pPr marL="171450" indent="-171450">
              <a:lnSpc>
                <a:spcPts val="2000"/>
              </a:lnSpc>
              <a:buFont typeface="Arial" panose="020B0604020202020204" pitchFamily="34" charset="0"/>
              <a:buChar char="•"/>
            </a:pPr>
            <a:r>
              <a:rPr lang="ru-RU" sz="1200" dirty="0">
                <a:solidFill>
                  <a:srgbClr val="5D5B6F">
                    <a:alpha val="60000"/>
                  </a:srgbClr>
                </a:solidFill>
                <a:latin typeface="Montserrat Light" panose="00000400000000000000" pitchFamily="2" charset="-18"/>
              </a:rPr>
              <a:t>Физиологические симптомы (тяжесть в животе, резь в глазах, движения рук)</a:t>
            </a:r>
          </a:p>
          <a:p>
            <a:pPr marL="171450" indent="-171450">
              <a:lnSpc>
                <a:spcPts val="2000"/>
              </a:lnSpc>
              <a:buFont typeface="Arial" panose="020B0604020202020204" pitchFamily="34" charset="0"/>
              <a:buChar char="•"/>
            </a:pPr>
            <a:r>
              <a:rPr lang="ru-RU" sz="1200" dirty="0">
                <a:solidFill>
                  <a:srgbClr val="5D5B6F">
                    <a:alpha val="60000"/>
                  </a:srgbClr>
                </a:solidFill>
                <a:latin typeface="Montserrat Light" panose="00000400000000000000" pitchFamily="2" charset="-18"/>
              </a:rPr>
              <a:t>Эмоции (испуг, обида, гнев)</a:t>
            </a:r>
          </a:p>
          <a:p>
            <a:pPr marL="171450" indent="-171450">
              <a:lnSpc>
                <a:spcPts val="2000"/>
              </a:lnSpc>
              <a:buFont typeface="Arial" panose="020B0604020202020204" pitchFamily="34" charset="0"/>
              <a:buChar char="•"/>
            </a:pPr>
            <a:r>
              <a:rPr lang="ru-RU" sz="1200" dirty="0">
                <a:solidFill>
                  <a:srgbClr val="5D5B6F">
                    <a:alpha val="60000"/>
                  </a:srgbClr>
                </a:solidFill>
                <a:latin typeface="Montserrat Light" panose="00000400000000000000" pitchFamily="2" charset="-18"/>
              </a:rPr>
              <a:t>Поведенческие сигналы (повышение тона голоса, указка пальцем, замыкание в себе)</a:t>
            </a:r>
            <a:endParaRPr lang="en-US" sz="1200" dirty="0">
              <a:solidFill>
                <a:srgbClr val="5D5B6F">
                  <a:alpha val="60000"/>
                </a:srgbClr>
              </a:solidFill>
              <a:latin typeface="Montserrat Light" panose="00000400000000000000" pitchFamily="2" charset="-18"/>
            </a:endParaRPr>
          </a:p>
        </p:txBody>
      </p:sp>
      <p:sp>
        <p:nvSpPr>
          <p:cNvPr id="4" name="Title 3"/>
          <p:cNvSpPr>
            <a:spLocks noGrp="1"/>
          </p:cNvSpPr>
          <p:nvPr>
            <p:ph type="title"/>
          </p:nvPr>
        </p:nvSpPr>
        <p:spPr>
          <a:xfrm>
            <a:off x="199694" y="417712"/>
            <a:ext cx="8091377" cy="917291"/>
          </a:xfrm>
          <a:noFill/>
          <a:ln>
            <a:noFill/>
          </a:ln>
          <a:effectLst/>
        </p:spPr>
        <p:txBody>
          <a:bodyPr wrap="square" lIns="0" tIns="0" rIns="0" bIns="0" rtlCol="0" anchor="b">
            <a:noAutofit/>
          </a:bodyPr>
          <a:lstStyle/>
          <a:p>
            <a:pPr algn="l"/>
            <a:r>
              <a:rPr lang="ru-RU" sz="4800" dirty="0">
                <a:solidFill>
                  <a:srgbClr val="14CE9F"/>
                </a:solidFill>
                <a:latin typeface="Gabriela" panose="00000500000000000000" pitchFamily="2" charset="0"/>
                <a:ea typeface="+mn-ea"/>
                <a:cs typeface="+mn-cs"/>
              </a:rPr>
              <a:t>Следить за сигналами собеседника</a:t>
            </a:r>
          </a:p>
        </p:txBody>
      </p:sp>
      <p:sp>
        <p:nvSpPr>
          <p:cNvPr id="44" name="Oval 43"/>
          <p:cNvSpPr/>
          <p:nvPr/>
        </p:nvSpPr>
        <p:spPr>
          <a:xfrm>
            <a:off x="4327332" y="1551763"/>
            <a:ext cx="2417266" cy="2417266"/>
          </a:xfrm>
          <a:prstGeom prst="ellipse">
            <a:avLst/>
          </a:prstGeom>
          <a:noFill/>
          <a:ln w="60325">
            <a:solidFill>
              <a:srgbClr val="14C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Oval 44"/>
          <p:cNvSpPr/>
          <p:nvPr/>
        </p:nvSpPr>
        <p:spPr>
          <a:xfrm>
            <a:off x="654475" y="1552011"/>
            <a:ext cx="2417266" cy="2417266"/>
          </a:xfrm>
          <a:prstGeom prst="ellipse">
            <a:avLst/>
          </a:prstGeom>
          <a:noFill/>
          <a:ln w="60325">
            <a:solidFill>
              <a:srgbClr val="14C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54E918A3-4603-4193-FDF5-CFC7ECE13CCD}"/>
              </a:ext>
            </a:extLst>
          </p:cNvPr>
          <p:cNvSpPr txBox="1"/>
          <p:nvPr/>
        </p:nvSpPr>
        <p:spPr>
          <a:xfrm>
            <a:off x="4102210" y="4112150"/>
            <a:ext cx="3376836" cy="2801536"/>
          </a:xfrm>
          <a:prstGeom prst="rect">
            <a:avLst/>
          </a:prstGeom>
          <a:noFill/>
        </p:spPr>
        <p:txBody>
          <a:bodyPr wrap="square" lIns="0" tIns="0" rIns="0" bIns="0" rtlCol="0">
            <a:spAutoFit/>
          </a:bodyPr>
          <a:lstStyle/>
          <a:p>
            <a:pPr>
              <a:lnSpc>
                <a:spcPts val="2000"/>
              </a:lnSpc>
            </a:pPr>
            <a:r>
              <a:rPr lang="ru-RU" sz="1400" dirty="0">
                <a:solidFill>
                  <a:srgbClr val="5D5B6F">
                    <a:alpha val="60000"/>
                  </a:srgbClr>
                </a:solidFill>
                <a:latin typeface="Montserrat Light" panose="00000400000000000000" pitchFamily="2" charset="-18"/>
              </a:rPr>
              <a:t>Боясь, что люди не примут ваши идеи, вы начинаете или слишком агрессивно настаивать на своей точке зрения или замыкаетесь в себе. Обе эти реакции вызваны одной и той же эмоцией – страхом. </a:t>
            </a:r>
          </a:p>
          <a:p>
            <a:pPr>
              <a:lnSpc>
                <a:spcPts val="2000"/>
              </a:lnSpc>
            </a:pPr>
            <a:r>
              <a:rPr lang="ru-RU" sz="1400" dirty="0">
                <a:solidFill>
                  <a:srgbClr val="5D5B6F">
                    <a:alpha val="60000"/>
                  </a:srgbClr>
                </a:solidFill>
                <a:latin typeface="Montserrat Light" panose="00000400000000000000" pitchFamily="2" charset="-18"/>
              </a:rPr>
              <a:t>Иными словами, проблема заключается не столько в содержании сообщения, сколько в конкретных обстоятельствах беседы. </a:t>
            </a:r>
            <a:endParaRPr lang="en-US" sz="1100" dirty="0">
              <a:solidFill>
                <a:srgbClr val="5D5B6F">
                  <a:alpha val="60000"/>
                </a:srgbClr>
              </a:solidFill>
              <a:latin typeface="Montserrat Light" panose="00000400000000000000" pitchFamily="2" charset="-18"/>
            </a:endParaRPr>
          </a:p>
        </p:txBody>
      </p:sp>
      <p:sp>
        <p:nvSpPr>
          <p:cNvPr id="3" name="TextBox 2">
            <a:extLst>
              <a:ext uri="{FF2B5EF4-FFF2-40B4-BE49-F238E27FC236}">
                <a16:creationId xmlns:a16="http://schemas.microsoft.com/office/drawing/2014/main" id="{2FA6159E-CFC3-F12C-B6E4-2CB78645D8F4}"/>
              </a:ext>
            </a:extLst>
          </p:cNvPr>
          <p:cNvSpPr txBox="1"/>
          <p:nvPr/>
        </p:nvSpPr>
        <p:spPr>
          <a:xfrm>
            <a:off x="7962436" y="4127834"/>
            <a:ext cx="3791414" cy="1522148"/>
          </a:xfrm>
          <a:prstGeom prst="rect">
            <a:avLst/>
          </a:prstGeom>
          <a:noFill/>
        </p:spPr>
        <p:txBody>
          <a:bodyPr wrap="square" lIns="0" tIns="0" rIns="0" bIns="0" rtlCol="0">
            <a:spAutoFit/>
          </a:bodyPr>
          <a:lstStyle/>
          <a:p>
            <a:pPr>
              <a:lnSpc>
                <a:spcPts val="2000"/>
              </a:lnSpc>
            </a:pPr>
            <a:r>
              <a:rPr lang="ru-RU" sz="1400" dirty="0">
                <a:solidFill>
                  <a:srgbClr val="5D5B6F">
                    <a:alpha val="60000"/>
                  </a:srgbClr>
                </a:solidFill>
                <a:latin typeface="Montserrat Light" panose="00000400000000000000" pitchFamily="2" charset="-18"/>
              </a:rPr>
              <a:t>Даже если вы научились отслеживать сигналы того, что безопасность под угрозой, но самое сложно еще не это. Самое сложное в ходе невероятно напряженной «двухпроцессорной обработки» информации,  – это собственное поведение. </a:t>
            </a:r>
            <a:endParaRPr lang="en-US" sz="1100" dirty="0">
              <a:solidFill>
                <a:srgbClr val="5D5B6F">
                  <a:alpha val="60000"/>
                </a:srgbClr>
              </a:solidFill>
              <a:latin typeface="Montserrat Light" panose="00000400000000000000" pitchFamily="2" charset="-18"/>
            </a:endParaRPr>
          </a:p>
        </p:txBody>
      </p:sp>
      <p:sp>
        <p:nvSpPr>
          <p:cNvPr id="5" name="TextBox 4">
            <a:extLst>
              <a:ext uri="{FF2B5EF4-FFF2-40B4-BE49-F238E27FC236}">
                <a16:creationId xmlns:a16="http://schemas.microsoft.com/office/drawing/2014/main" id="{1DF2A91B-6E85-B500-EC57-0B40EF10F32D}"/>
              </a:ext>
            </a:extLst>
          </p:cNvPr>
          <p:cNvSpPr txBox="1"/>
          <p:nvPr/>
        </p:nvSpPr>
        <p:spPr>
          <a:xfrm>
            <a:off x="7624764" y="55106"/>
            <a:ext cx="4283701" cy="605294"/>
          </a:xfrm>
          <a:prstGeom prst="rect">
            <a:avLst/>
          </a:prstGeom>
          <a:noFill/>
        </p:spPr>
        <p:txBody>
          <a:bodyPr wrap="square">
            <a:spAutoFit/>
          </a:bodyPr>
          <a:lstStyle/>
          <a:p>
            <a:pPr algn="r">
              <a:lnSpc>
                <a:spcPts val="2000"/>
              </a:lnSpc>
            </a:pPr>
            <a:r>
              <a:rPr lang="ru-RU" sz="1800" dirty="0">
                <a:solidFill>
                  <a:schemeClr val="bg2">
                    <a:lumMod val="90000"/>
                  </a:schemeClr>
                </a:solidFill>
                <a:latin typeface="Montserrat SemiBold" panose="00000700000000000000" pitchFamily="2" charset="-18"/>
              </a:rPr>
              <a:t>Во время Диалога (их смысл)</a:t>
            </a:r>
          </a:p>
          <a:p>
            <a:pPr algn="r">
              <a:lnSpc>
                <a:spcPts val="2000"/>
              </a:lnSpc>
            </a:pPr>
            <a:r>
              <a:rPr lang="ru-RU" dirty="0">
                <a:solidFill>
                  <a:schemeClr val="bg2">
                    <a:lumMod val="90000"/>
                  </a:schemeClr>
                </a:solidFill>
                <a:latin typeface="Montserrat SemiBold" panose="00000700000000000000" pitchFamily="2" charset="-18"/>
              </a:rPr>
              <a:t>Сигналы собеседника</a:t>
            </a:r>
            <a:endParaRPr lang="en-US" sz="1800" dirty="0">
              <a:solidFill>
                <a:schemeClr val="bg2">
                  <a:lumMod val="90000"/>
                </a:schemeClr>
              </a:solidFill>
              <a:latin typeface="Montserrat Light" panose="00000400000000000000" pitchFamily="2" charset="-18"/>
            </a:endParaRPr>
          </a:p>
        </p:txBody>
      </p:sp>
      <p:pic>
        <p:nvPicPr>
          <p:cNvPr id="11" name="Picture 10">
            <a:extLst>
              <a:ext uri="{FF2B5EF4-FFF2-40B4-BE49-F238E27FC236}">
                <a16:creationId xmlns:a16="http://schemas.microsoft.com/office/drawing/2014/main" id="{2B969FA1-7218-D826-8E96-82B478D2BC06}"/>
              </a:ext>
            </a:extLst>
          </p:cNvPr>
          <p:cNvPicPr>
            <a:picLocks noChangeAspect="1"/>
          </p:cNvPicPr>
          <p:nvPr/>
        </p:nvPicPr>
        <p:blipFill rotWithShape="1">
          <a:blip r:embed="rId6"/>
          <a:srcRect b="22694"/>
          <a:stretch/>
        </p:blipFill>
        <p:spPr>
          <a:xfrm>
            <a:off x="693091" y="1540958"/>
            <a:ext cx="2337567" cy="2428071"/>
          </a:xfrm>
          <a:prstGeom prst="flowChartConnector">
            <a:avLst/>
          </a:prstGeom>
        </p:spPr>
      </p:pic>
      <p:pic>
        <p:nvPicPr>
          <p:cNvPr id="15" name="Picture 14">
            <a:extLst>
              <a:ext uri="{FF2B5EF4-FFF2-40B4-BE49-F238E27FC236}">
                <a16:creationId xmlns:a16="http://schemas.microsoft.com/office/drawing/2014/main" id="{79518218-CA86-99CD-1824-25564A81BE5C}"/>
              </a:ext>
            </a:extLst>
          </p:cNvPr>
          <p:cNvPicPr>
            <a:picLocks noChangeAspect="1"/>
          </p:cNvPicPr>
          <p:nvPr/>
        </p:nvPicPr>
        <p:blipFill rotWithShape="1">
          <a:blip r:embed="rId7"/>
          <a:srcRect t="11778" r="3848" b="17145"/>
          <a:stretch/>
        </p:blipFill>
        <p:spPr>
          <a:xfrm>
            <a:off x="4358749" y="1570736"/>
            <a:ext cx="2350325" cy="2379854"/>
          </a:xfrm>
          <a:prstGeom prst="flowChartConnector">
            <a:avLst/>
          </a:prstGeom>
        </p:spPr>
      </p:pic>
      <p:pic>
        <p:nvPicPr>
          <p:cNvPr id="18" name="Picture 17">
            <a:extLst>
              <a:ext uri="{FF2B5EF4-FFF2-40B4-BE49-F238E27FC236}">
                <a16:creationId xmlns:a16="http://schemas.microsoft.com/office/drawing/2014/main" id="{5EB78DEC-7776-72AF-F52E-AC1945A2DEEF}"/>
              </a:ext>
            </a:extLst>
          </p:cNvPr>
          <p:cNvPicPr>
            <a:picLocks noChangeAspect="1"/>
          </p:cNvPicPr>
          <p:nvPr/>
        </p:nvPicPr>
        <p:blipFill rotWithShape="1">
          <a:blip r:embed="rId8"/>
          <a:srcRect t="17041"/>
          <a:stretch/>
        </p:blipFill>
        <p:spPr>
          <a:xfrm>
            <a:off x="8000189" y="1562610"/>
            <a:ext cx="2358247" cy="2401014"/>
          </a:xfrm>
          <a:prstGeom prst="flowChartConnector">
            <a:avLst/>
          </a:prstGeom>
        </p:spPr>
      </p:pic>
    </p:spTree>
    <p:extLst>
      <p:ext uri="{BB962C8B-B14F-4D97-AF65-F5344CB8AC3E}">
        <p14:creationId xmlns:p14="http://schemas.microsoft.com/office/powerpoint/2010/main" val="697913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20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750" fill="hold"/>
                                            <p:tgtEl>
                                              <p:spTgt spid="9"/>
                                            </p:tgtEl>
                                            <p:attrNameLst>
                                              <p:attrName>ppt_x</p:attrName>
                                            </p:attrNameLst>
                                          </p:cBhvr>
                                          <p:tavLst>
                                            <p:tav tm="0">
                                              <p:val>
                                                <p:strVal val="#ppt_x"/>
                                              </p:val>
                                            </p:tav>
                                            <p:tav tm="100000">
                                              <p:val>
                                                <p:strVal val="#ppt_x"/>
                                              </p:val>
                                            </p:tav>
                                          </p:tavLst>
                                        </p:anim>
                                        <p:anim calcmode="lin" valueType="num">
                                          <p:cBhvr additive="base">
                                            <p:cTn id="12" dur="75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40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750" fill="hold"/>
                                            <p:tgtEl>
                                              <p:spTgt spid="10"/>
                                            </p:tgtEl>
                                            <p:attrNameLst>
                                              <p:attrName>ppt_x</p:attrName>
                                            </p:attrNameLst>
                                          </p:cBhvr>
                                          <p:tavLst>
                                            <p:tav tm="0">
                                              <p:val>
                                                <p:strVal val="#ppt_x"/>
                                              </p:val>
                                            </p:tav>
                                            <p:tav tm="100000">
                                              <p:val>
                                                <p:strVal val="#ppt_x"/>
                                              </p:val>
                                            </p:tav>
                                          </p:tavLst>
                                        </p:anim>
                                        <p:anim calcmode="lin" valueType="num">
                                          <p:cBhvr additive="base">
                                            <p:cTn id="16" dur="750" fill="hold"/>
                                            <p:tgtEl>
                                              <p:spTgt spid="10"/>
                                            </p:tgtEl>
                                            <p:attrNameLst>
                                              <p:attrName>ppt_y</p:attrName>
                                            </p:attrNameLst>
                                          </p:cBhvr>
                                          <p:tavLst>
                                            <p:tav tm="0">
                                              <p:val>
                                                <p:strVal val="1+#ppt_h/2"/>
                                              </p:val>
                                            </p:tav>
                                            <p:tav tm="100000">
                                              <p:val>
                                                <p:strVal val="#ppt_y"/>
                                              </p:val>
                                            </p:tav>
                                          </p:tavLst>
                                        </p:anim>
                                      </p:childTnLst>
                                    </p:cTn>
                                  </p:par>
                                </p:childTnLst>
                              </p:cTn>
                            </p:par>
                            <p:par>
                              <p:cTn id="17" fill="hold">
                                <p:stCondLst>
                                  <p:cond delay="1150"/>
                                </p:stCondLst>
                                <p:childTnLst>
                                  <p:par>
                                    <p:cTn id="18" presetID="22" presetClass="entr" presetSubtype="8" fill="hold" grpId="0" nodeType="after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wipe(left)">
                                          <p:cBhvr>
                                            <p:cTn id="2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p:cNvSpPr/>
          <p:nvPr/>
        </p:nvSpPr>
        <p:spPr>
          <a:xfrm>
            <a:off x="0" y="342933"/>
            <a:ext cx="12128500" cy="3907796"/>
          </a:xfrm>
          <a:custGeom>
            <a:avLst/>
            <a:gdLst>
              <a:gd name="connsiteX0" fmla="*/ 0 w 12128500"/>
              <a:gd name="connsiteY0" fmla="*/ 152400 h 3987800"/>
              <a:gd name="connsiteX1" fmla="*/ 177800 w 12128500"/>
              <a:gd name="connsiteY1" fmla="*/ 3987800 h 3987800"/>
              <a:gd name="connsiteX2" fmla="*/ 12128500 w 12128500"/>
              <a:gd name="connsiteY2" fmla="*/ 3835400 h 3987800"/>
              <a:gd name="connsiteX3" fmla="*/ 11874500 w 12128500"/>
              <a:gd name="connsiteY3" fmla="*/ 0 h 3987800"/>
              <a:gd name="connsiteX4" fmla="*/ 0 w 12128500"/>
              <a:gd name="connsiteY4" fmla="*/ 152400 h 398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28500" h="3987800">
                <a:moveTo>
                  <a:pt x="0" y="152400"/>
                </a:moveTo>
                <a:lnTo>
                  <a:pt x="177800" y="3987800"/>
                </a:lnTo>
                <a:lnTo>
                  <a:pt x="12128500" y="3835400"/>
                </a:lnTo>
                <a:lnTo>
                  <a:pt x="11874500" y="0"/>
                </a:lnTo>
                <a:lnTo>
                  <a:pt x="0" y="152400"/>
                </a:lnTo>
                <a:close/>
              </a:path>
            </a:pathLst>
          </a:custGeom>
          <a:solidFill>
            <a:srgbClr val="14C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6" name="Object 5"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TextBox 3"/>
          <p:cNvSpPr txBox="1"/>
          <p:nvPr/>
        </p:nvSpPr>
        <p:spPr>
          <a:xfrm>
            <a:off x="692684" y="4135500"/>
            <a:ext cx="10872788" cy="515407"/>
          </a:xfrm>
          <a:prstGeom prst="rect">
            <a:avLst/>
          </a:prstGeom>
          <a:noFill/>
          <a:ln>
            <a:noFill/>
          </a:ln>
          <a:effectLst/>
        </p:spPr>
        <p:txBody>
          <a:bodyPr wrap="square" lIns="0" tIns="0" rIns="0" bIns="0" rtlCol="0" anchor="b">
            <a:noAutofit/>
          </a:bodyPr>
          <a:lstStyle/>
          <a:p>
            <a:pPr algn="ctr"/>
            <a:r>
              <a:rPr lang="ru-RU" sz="2800" dirty="0">
                <a:solidFill>
                  <a:srgbClr val="14CE9F"/>
                </a:solidFill>
                <a:latin typeface="Gabriela" panose="00000500000000000000" pitchFamily="2" charset="0"/>
              </a:rPr>
              <a:t>Следить за безопасностью </a:t>
            </a:r>
            <a:endParaRPr lang="en-US" sz="2800" dirty="0">
              <a:solidFill>
                <a:srgbClr val="14CE9F"/>
              </a:solidFill>
              <a:latin typeface="Gabriela" panose="00000500000000000000" pitchFamily="2" charset="0"/>
            </a:endParaRPr>
          </a:p>
        </p:txBody>
      </p:sp>
      <p:sp>
        <p:nvSpPr>
          <p:cNvPr id="5" name="TextBox 4"/>
          <p:cNvSpPr txBox="1"/>
          <p:nvPr/>
        </p:nvSpPr>
        <p:spPr>
          <a:xfrm>
            <a:off x="0" y="4780679"/>
            <a:ext cx="12192000" cy="2035237"/>
          </a:xfrm>
          <a:prstGeom prst="rect">
            <a:avLst/>
          </a:prstGeom>
          <a:noFill/>
        </p:spPr>
        <p:txBody>
          <a:bodyPr wrap="square" lIns="0" tIns="0" rIns="0" bIns="0" rtlCol="0">
            <a:spAutoFit/>
          </a:bodyPr>
          <a:lstStyle/>
          <a:p>
            <a:pPr algn="ctr">
              <a:lnSpc>
                <a:spcPts val="2000"/>
              </a:lnSpc>
            </a:pPr>
            <a:r>
              <a:rPr lang="ru-RU" sz="1500" dirty="0">
                <a:solidFill>
                  <a:srgbClr val="5D5B6F">
                    <a:alpha val="60000"/>
                  </a:srgbClr>
                </a:solidFill>
                <a:latin typeface="Montserrat Light" panose="00000400000000000000" pitchFamily="2" charset="-18"/>
              </a:rPr>
              <a:t>Обычно, вместо того чтобы воспринять агрессию как знак того, что безопасность общения оказалась под угрозой и ее надо восстановить, вы воспринимаете слова собеседника буквально – как нападение. «Меня атакуют!» – возмущаетесь вы. Тут же в дело вступает далеко не самая разумная часть человеческого мозга, и вы, конечно же, реагируете агрессией на воображаемую агрессию или уходите в астрал.</a:t>
            </a:r>
          </a:p>
          <a:p>
            <a:pPr algn="ctr">
              <a:lnSpc>
                <a:spcPts val="2000"/>
              </a:lnSpc>
            </a:pPr>
            <a:r>
              <a:rPr lang="ru-RU" sz="1500" dirty="0">
                <a:solidFill>
                  <a:srgbClr val="5D5B6F">
                    <a:alpha val="60000"/>
                  </a:srgbClr>
                </a:solidFill>
                <a:latin typeface="Montserrat Light" panose="00000400000000000000" pitchFamily="2" charset="-18"/>
              </a:rPr>
              <a:t>Как уже говорилось, почувствовав угрозу, люди обычно выбирают один из</a:t>
            </a:r>
          </a:p>
          <a:p>
            <a:pPr algn="ctr">
              <a:lnSpc>
                <a:spcPts val="2000"/>
              </a:lnSpc>
            </a:pPr>
            <a:r>
              <a:rPr lang="ru-RU" sz="1500" dirty="0">
                <a:solidFill>
                  <a:srgbClr val="5D5B6F">
                    <a:alpha val="60000"/>
                  </a:srgbClr>
                </a:solidFill>
                <a:latin typeface="Montserrat Light" panose="00000400000000000000" pitchFamily="2" charset="-18"/>
              </a:rPr>
              <a:t>двух нездоровых стилей поведения: </a:t>
            </a:r>
            <a:r>
              <a:rPr lang="ru-RU" b="1" dirty="0">
                <a:solidFill>
                  <a:srgbClr val="C00000">
                    <a:alpha val="60000"/>
                  </a:srgbClr>
                </a:solidFill>
                <a:latin typeface="Montserrat Light" panose="00000400000000000000" pitchFamily="2" charset="-18"/>
              </a:rPr>
              <a:t>молчание </a:t>
            </a:r>
            <a:r>
              <a:rPr lang="ru-RU" sz="1500" dirty="0">
                <a:solidFill>
                  <a:srgbClr val="5D5B6F">
                    <a:alpha val="60000"/>
                  </a:srgbClr>
                </a:solidFill>
                <a:latin typeface="Montserrat Light" panose="00000400000000000000" pitchFamily="2" charset="-18"/>
              </a:rPr>
              <a:t>(отказываются вносить свой смысл в общий фонд) либо </a:t>
            </a:r>
            <a:r>
              <a:rPr lang="ru-RU" b="1" dirty="0">
                <a:solidFill>
                  <a:srgbClr val="C00000">
                    <a:alpha val="60000"/>
                  </a:srgbClr>
                </a:solidFill>
                <a:latin typeface="Montserrat Light" panose="00000400000000000000" pitchFamily="2" charset="-18"/>
              </a:rPr>
              <a:t>насилие</a:t>
            </a:r>
            <a:r>
              <a:rPr lang="ru-RU" sz="1500" dirty="0">
                <a:solidFill>
                  <a:srgbClr val="5D5B6F">
                    <a:alpha val="60000"/>
                  </a:srgbClr>
                </a:solidFill>
                <a:latin typeface="Montserrat Light" panose="00000400000000000000" pitchFamily="2" charset="-18"/>
              </a:rPr>
              <a:t> (пытаются навязать свою точку зрения).</a:t>
            </a:r>
          </a:p>
          <a:p>
            <a:pPr algn="ctr">
              <a:lnSpc>
                <a:spcPts val="2000"/>
              </a:lnSpc>
            </a:pPr>
            <a:endParaRPr lang="en-US" sz="1500" dirty="0">
              <a:solidFill>
                <a:srgbClr val="5D5B6F">
                  <a:alpha val="60000"/>
                </a:srgbClr>
              </a:solidFill>
              <a:latin typeface="Montserrat Light" panose="00000400000000000000" pitchFamily="2" charset="-18"/>
            </a:endParaRPr>
          </a:p>
        </p:txBody>
      </p:sp>
      <p:sp>
        <p:nvSpPr>
          <p:cNvPr id="10" name="Rectangle 9"/>
          <p:cNvSpPr/>
          <p:nvPr/>
        </p:nvSpPr>
        <p:spPr>
          <a:xfrm>
            <a:off x="5529223" y="4658274"/>
            <a:ext cx="1133554" cy="61873"/>
          </a:xfrm>
          <a:prstGeom prst="rect">
            <a:avLst/>
          </a:prstGeom>
          <a:gradFill>
            <a:gsLst>
              <a:gs pos="77000">
                <a:srgbClr val="14CE9F"/>
              </a:gs>
              <a:gs pos="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
        <p:nvSpPr>
          <p:cNvPr id="8" name="Freeform 7"/>
          <p:cNvSpPr/>
          <p:nvPr/>
        </p:nvSpPr>
        <p:spPr>
          <a:xfrm>
            <a:off x="11025987" y="3775979"/>
            <a:ext cx="486562" cy="311547"/>
          </a:xfrm>
          <a:custGeom>
            <a:avLst/>
            <a:gdLst>
              <a:gd name="connsiteX0" fmla="*/ 6150209 w 7230006"/>
              <a:gd name="connsiteY0" fmla="*/ 1323803 h 4629393"/>
              <a:gd name="connsiteX1" fmla="*/ 6727342 w 7230006"/>
              <a:gd name="connsiteY1" fmla="*/ 1453798 h 4629393"/>
              <a:gd name="connsiteX2" fmla="*/ 7099686 w 7230006"/>
              <a:gd name="connsiteY2" fmla="*/ 1788071 h 4629393"/>
              <a:gd name="connsiteX3" fmla="*/ 7211389 w 7230006"/>
              <a:gd name="connsiteY3" fmla="*/ 2252340 h 4629393"/>
              <a:gd name="connsiteX4" fmla="*/ 7081069 w 7230006"/>
              <a:gd name="connsiteY4" fmla="*/ 2753749 h 4629393"/>
              <a:gd name="connsiteX5" fmla="*/ 6652873 w 7230006"/>
              <a:gd name="connsiteY5" fmla="*/ 3162305 h 4629393"/>
              <a:gd name="connsiteX6" fmla="*/ 6001272 w 7230006"/>
              <a:gd name="connsiteY6" fmla="*/ 3310871 h 4629393"/>
              <a:gd name="connsiteX7" fmla="*/ 5554459 w 7230006"/>
              <a:gd name="connsiteY7" fmla="*/ 3236588 h 4629393"/>
              <a:gd name="connsiteX8" fmla="*/ 5312436 w 7230006"/>
              <a:gd name="connsiteY8" fmla="*/ 3013740 h 4629393"/>
              <a:gd name="connsiteX9" fmla="*/ 5349670 w 7230006"/>
              <a:gd name="connsiteY9" fmla="*/ 2920886 h 4629393"/>
              <a:gd name="connsiteX10" fmla="*/ 5405522 w 7230006"/>
              <a:gd name="connsiteY10" fmla="*/ 2883745 h 4629393"/>
              <a:gd name="connsiteX11" fmla="*/ 5535842 w 7230006"/>
              <a:gd name="connsiteY11" fmla="*/ 2920886 h 4629393"/>
              <a:gd name="connsiteX12" fmla="*/ 5815100 w 7230006"/>
              <a:gd name="connsiteY12" fmla="*/ 2958027 h 4629393"/>
              <a:gd name="connsiteX13" fmla="*/ 6410850 w 7230006"/>
              <a:gd name="connsiteY13" fmla="*/ 2753749 h 4629393"/>
              <a:gd name="connsiteX14" fmla="*/ 6615639 w 7230006"/>
              <a:gd name="connsiteY14" fmla="*/ 2233769 h 4629393"/>
              <a:gd name="connsiteX15" fmla="*/ 6466701 w 7230006"/>
              <a:gd name="connsiteY15" fmla="*/ 1806642 h 4629393"/>
              <a:gd name="connsiteX16" fmla="*/ 6019889 w 7230006"/>
              <a:gd name="connsiteY16" fmla="*/ 1639506 h 4629393"/>
              <a:gd name="connsiteX17" fmla="*/ 5386905 w 7230006"/>
              <a:gd name="connsiteY17" fmla="*/ 1992349 h 4629393"/>
              <a:gd name="connsiteX18" fmla="*/ 5163499 w 7230006"/>
              <a:gd name="connsiteY18" fmla="*/ 3013740 h 4629393"/>
              <a:gd name="connsiteX19" fmla="*/ 5386905 w 7230006"/>
              <a:gd name="connsiteY19" fmla="*/ 3886564 h 4629393"/>
              <a:gd name="connsiteX20" fmla="*/ 6094358 w 7230006"/>
              <a:gd name="connsiteY20" fmla="*/ 4202266 h 4629393"/>
              <a:gd name="connsiteX21" fmla="*/ 7006600 w 7230006"/>
              <a:gd name="connsiteY21" fmla="*/ 3849422 h 4629393"/>
              <a:gd name="connsiteX22" fmla="*/ 7081069 w 7230006"/>
              <a:gd name="connsiteY22" fmla="*/ 3830852 h 4629393"/>
              <a:gd name="connsiteX23" fmla="*/ 7174155 w 7230006"/>
              <a:gd name="connsiteY23" fmla="*/ 3886564 h 4629393"/>
              <a:gd name="connsiteX24" fmla="*/ 7230006 w 7230006"/>
              <a:gd name="connsiteY24" fmla="*/ 4016559 h 4629393"/>
              <a:gd name="connsiteX25" fmla="*/ 7211389 w 7230006"/>
              <a:gd name="connsiteY25" fmla="*/ 4072271 h 4629393"/>
              <a:gd name="connsiteX26" fmla="*/ 6652873 w 7230006"/>
              <a:gd name="connsiteY26" fmla="*/ 4480827 h 4629393"/>
              <a:gd name="connsiteX27" fmla="*/ 5964037 w 7230006"/>
              <a:gd name="connsiteY27" fmla="*/ 4629393 h 4629393"/>
              <a:gd name="connsiteX28" fmla="*/ 5200733 w 7230006"/>
              <a:gd name="connsiteY28" fmla="*/ 4425115 h 4629393"/>
              <a:gd name="connsiteX29" fmla="*/ 4679452 w 7230006"/>
              <a:gd name="connsiteY29" fmla="*/ 3849422 h 4629393"/>
              <a:gd name="connsiteX30" fmla="*/ 4511897 w 7230006"/>
              <a:gd name="connsiteY30" fmla="*/ 3013740 h 4629393"/>
              <a:gd name="connsiteX31" fmla="*/ 4698069 w 7230006"/>
              <a:gd name="connsiteY31" fmla="*/ 2122345 h 4629393"/>
              <a:gd name="connsiteX32" fmla="*/ 5275202 w 7230006"/>
              <a:gd name="connsiteY32" fmla="*/ 1528081 h 4629393"/>
              <a:gd name="connsiteX33" fmla="*/ 6150209 w 7230006"/>
              <a:gd name="connsiteY33" fmla="*/ 1323803 h 4629393"/>
              <a:gd name="connsiteX34" fmla="*/ 185688 w 7230006"/>
              <a:gd name="connsiteY34" fmla="*/ 0 h 4629393"/>
              <a:gd name="connsiteX35" fmla="*/ 1689760 w 7230006"/>
              <a:gd name="connsiteY35" fmla="*/ 0 h 4629393"/>
              <a:gd name="connsiteX36" fmla="*/ 1764035 w 7230006"/>
              <a:gd name="connsiteY36" fmla="*/ 223053 h 4629393"/>
              <a:gd name="connsiteX37" fmla="*/ 1615485 w 7230006"/>
              <a:gd name="connsiteY37" fmla="*/ 260228 h 4629393"/>
              <a:gd name="connsiteX38" fmla="*/ 1374090 w 7230006"/>
              <a:gd name="connsiteY38" fmla="*/ 520456 h 4629393"/>
              <a:gd name="connsiteX39" fmla="*/ 1504072 w 7230006"/>
              <a:gd name="connsiteY39" fmla="*/ 892210 h 4629393"/>
              <a:gd name="connsiteX40" fmla="*/ 2153979 w 7230006"/>
              <a:gd name="connsiteY40" fmla="*/ 1821594 h 4629393"/>
              <a:gd name="connsiteX41" fmla="*/ 2803887 w 7230006"/>
              <a:gd name="connsiteY41" fmla="*/ 855034 h 4629393"/>
              <a:gd name="connsiteX42" fmla="*/ 2915299 w 7230006"/>
              <a:gd name="connsiteY42" fmla="*/ 650570 h 4629393"/>
              <a:gd name="connsiteX43" fmla="*/ 2933868 w 7230006"/>
              <a:gd name="connsiteY43" fmla="*/ 501868 h 4629393"/>
              <a:gd name="connsiteX44" fmla="*/ 2859593 w 7230006"/>
              <a:gd name="connsiteY44" fmla="*/ 223053 h 4629393"/>
              <a:gd name="connsiteX45" fmla="*/ 2803887 w 7230006"/>
              <a:gd name="connsiteY45" fmla="*/ 92939 h 4629393"/>
              <a:gd name="connsiteX46" fmla="*/ 2915299 w 7230006"/>
              <a:gd name="connsiteY46" fmla="*/ 0 h 4629393"/>
              <a:gd name="connsiteX47" fmla="*/ 4085133 w 7230006"/>
              <a:gd name="connsiteY47" fmla="*/ 0 h 4629393"/>
              <a:gd name="connsiteX48" fmla="*/ 4159408 w 7230006"/>
              <a:gd name="connsiteY48" fmla="*/ 223053 h 4629393"/>
              <a:gd name="connsiteX49" fmla="*/ 4010858 w 7230006"/>
              <a:gd name="connsiteY49" fmla="*/ 260228 h 4629393"/>
              <a:gd name="connsiteX50" fmla="*/ 3732326 w 7230006"/>
              <a:gd name="connsiteY50" fmla="*/ 371754 h 4629393"/>
              <a:gd name="connsiteX51" fmla="*/ 3528069 w 7230006"/>
              <a:gd name="connsiteY51" fmla="*/ 594806 h 4629393"/>
              <a:gd name="connsiteX52" fmla="*/ 2413942 w 7230006"/>
              <a:gd name="connsiteY52" fmla="*/ 2193348 h 4629393"/>
              <a:gd name="connsiteX53" fmla="*/ 3546638 w 7230006"/>
              <a:gd name="connsiteY53" fmla="*/ 3810478 h 4629393"/>
              <a:gd name="connsiteX54" fmla="*/ 3825170 w 7230006"/>
              <a:gd name="connsiteY54" fmla="*/ 4163644 h 4629393"/>
              <a:gd name="connsiteX55" fmla="*/ 4103702 w 7230006"/>
              <a:gd name="connsiteY55" fmla="*/ 4442460 h 4629393"/>
              <a:gd name="connsiteX56" fmla="*/ 4010858 w 7230006"/>
              <a:gd name="connsiteY56" fmla="*/ 4535398 h 4629393"/>
              <a:gd name="connsiteX57" fmla="*/ 2525355 w 7230006"/>
              <a:gd name="connsiteY57" fmla="*/ 4535398 h 4629393"/>
              <a:gd name="connsiteX58" fmla="*/ 2451080 w 7230006"/>
              <a:gd name="connsiteY58" fmla="*/ 4312346 h 4629393"/>
              <a:gd name="connsiteX59" fmla="*/ 2599630 w 7230006"/>
              <a:gd name="connsiteY59" fmla="*/ 4275170 h 4629393"/>
              <a:gd name="connsiteX60" fmla="*/ 2841024 w 7230006"/>
              <a:gd name="connsiteY60" fmla="*/ 4014943 h 4629393"/>
              <a:gd name="connsiteX61" fmla="*/ 2692474 w 7230006"/>
              <a:gd name="connsiteY61" fmla="*/ 3643189 h 4629393"/>
              <a:gd name="connsiteX62" fmla="*/ 2005429 w 7230006"/>
              <a:gd name="connsiteY62" fmla="*/ 2676628 h 4629393"/>
              <a:gd name="connsiteX63" fmla="*/ 1336953 w 7230006"/>
              <a:gd name="connsiteY63" fmla="*/ 3680364 h 4629393"/>
              <a:gd name="connsiteX64" fmla="*/ 1244109 w 7230006"/>
              <a:gd name="connsiteY64" fmla="*/ 3884829 h 4629393"/>
              <a:gd name="connsiteX65" fmla="*/ 1206971 w 7230006"/>
              <a:gd name="connsiteY65" fmla="*/ 4033530 h 4629393"/>
              <a:gd name="connsiteX66" fmla="*/ 1299815 w 7230006"/>
              <a:gd name="connsiteY66" fmla="*/ 4312346 h 4629393"/>
              <a:gd name="connsiteX67" fmla="*/ 1355522 w 7230006"/>
              <a:gd name="connsiteY67" fmla="*/ 4442460 h 4629393"/>
              <a:gd name="connsiteX68" fmla="*/ 1225540 w 7230006"/>
              <a:gd name="connsiteY68" fmla="*/ 4535398 h 4629393"/>
              <a:gd name="connsiteX69" fmla="*/ 74275 w 7230006"/>
              <a:gd name="connsiteY69" fmla="*/ 4535398 h 4629393"/>
              <a:gd name="connsiteX70" fmla="*/ 0 w 7230006"/>
              <a:gd name="connsiteY70" fmla="*/ 4312346 h 4629393"/>
              <a:gd name="connsiteX71" fmla="*/ 129982 w 7230006"/>
              <a:gd name="connsiteY71" fmla="*/ 4275170 h 4629393"/>
              <a:gd name="connsiteX72" fmla="*/ 408514 w 7230006"/>
              <a:gd name="connsiteY72" fmla="*/ 4163644 h 4629393"/>
              <a:gd name="connsiteX73" fmla="*/ 631339 w 7230006"/>
              <a:gd name="connsiteY73" fmla="*/ 3940592 h 4629393"/>
              <a:gd name="connsiteX74" fmla="*/ 1764035 w 7230006"/>
              <a:gd name="connsiteY74" fmla="*/ 2304875 h 4629393"/>
              <a:gd name="connsiteX75" fmla="*/ 687045 w 7230006"/>
              <a:gd name="connsiteY75" fmla="*/ 780683 h 4629393"/>
              <a:gd name="connsiteX76" fmla="*/ 111413 w 7230006"/>
              <a:gd name="connsiteY76" fmla="*/ 92939 h 4629393"/>
              <a:gd name="connsiteX77" fmla="*/ 185688 w 7230006"/>
              <a:gd name="connsiteY77" fmla="*/ 0 h 4629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7230006" h="4629393">
                <a:moveTo>
                  <a:pt x="6150209" y="1323803"/>
                </a:moveTo>
                <a:cubicBezTo>
                  <a:pt x="6373615" y="1323803"/>
                  <a:pt x="6578405" y="1360945"/>
                  <a:pt x="6727342" y="1453798"/>
                </a:cubicBezTo>
                <a:cubicBezTo>
                  <a:pt x="6894897" y="1528081"/>
                  <a:pt x="7025217" y="1639506"/>
                  <a:pt x="7099686" y="1788071"/>
                </a:cubicBezTo>
                <a:cubicBezTo>
                  <a:pt x="7174155" y="1936637"/>
                  <a:pt x="7211389" y="2085203"/>
                  <a:pt x="7211389" y="2252340"/>
                </a:cubicBezTo>
                <a:cubicBezTo>
                  <a:pt x="7211389" y="2419476"/>
                  <a:pt x="7174155" y="2586613"/>
                  <a:pt x="7081069" y="2753749"/>
                </a:cubicBezTo>
                <a:cubicBezTo>
                  <a:pt x="6987983" y="2920886"/>
                  <a:pt x="6839045" y="3050881"/>
                  <a:pt x="6652873" y="3162305"/>
                </a:cubicBezTo>
                <a:cubicBezTo>
                  <a:pt x="6485319" y="3255159"/>
                  <a:pt x="6261912" y="3310871"/>
                  <a:pt x="6001272" y="3310871"/>
                </a:cubicBezTo>
                <a:cubicBezTo>
                  <a:pt x="5870951" y="3310871"/>
                  <a:pt x="5722014" y="3292301"/>
                  <a:pt x="5554459" y="3236588"/>
                </a:cubicBezTo>
                <a:cubicBezTo>
                  <a:pt x="5386905" y="3180876"/>
                  <a:pt x="5312436" y="3106593"/>
                  <a:pt x="5312436" y="3013740"/>
                </a:cubicBezTo>
                <a:cubicBezTo>
                  <a:pt x="5312436" y="2976598"/>
                  <a:pt x="5331053" y="2958027"/>
                  <a:pt x="5349670" y="2920886"/>
                </a:cubicBezTo>
                <a:cubicBezTo>
                  <a:pt x="5368287" y="2883745"/>
                  <a:pt x="5386905" y="2883745"/>
                  <a:pt x="5405522" y="2883745"/>
                </a:cubicBezTo>
                <a:cubicBezTo>
                  <a:pt x="5424139" y="2883745"/>
                  <a:pt x="5461373" y="2883745"/>
                  <a:pt x="5535842" y="2920886"/>
                </a:cubicBezTo>
                <a:cubicBezTo>
                  <a:pt x="5610311" y="2939457"/>
                  <a:pt x="5703397" y="2958027"/>
                  <a:pt x="5815100" y="2958027"/>
                </a:cubicBezTo>
                <a:cubicBezTo>
                  <a:pt x="6075741" y="2958027"/>
                  <a:pt x="6261912" y="2883745"/>
                  <a:pt x="6410850" y="2753749"/>
                </a:cubicBezTo>
                <a:cubicBezTo>
                  <a:pt x="6541170" y="2605184"/>
                  <a:pt x="6615639" y="2438047"/>
                  <a:pt x="6615639" y="2233769"/>
                </a:cubicBezTo>
                <a:cubicBezTo>
                  <a:pt x="6615639" y="2085203"/>
                  <a:pt x="6559787" y="1936637"/>
                  <a:pt x="6466701" y="1806642"/>
                </a:cubicBezTo>
                <a:cubicBezTo>
                  <a:pt x="6354998" y="1695218"/>
                  <a:pt x="6206061" y="1639506"/>
                  <a:pt x="6019889" y="1639506"/>
                </a:cubicBezTo>
                <a:cubicBezTo>
                  <a:pt x="5740631" y="1639506"/>
                  <a:pt x="5535842" y="1750930"/>
                  <a:pt x="5386905" y="1992349"/>
                </a:cubicBezTo>
                <a:cubicBezTo>
                  <a:pt x="5237967" y="2233769"/>
                  <a:pt x="5163499" y="2568042"/>
                  <a:pt x="5163499" y="3013740"/>
                </a:cubicBezTo>
                <a:cubicBezTo>
                  <a:pt x="5163499" y="3385154"/>
                  <a:pt x="5237967" y="3682286"/>
                  <a:pt x="5386905" y="3886564"/>
                </a:cubicBezTo>
                <a:cubicBezTo>
                  <a:pt x="5554459" y="4109413"/>
                  <a:pt x="5796483" y="4202266"/>
                  <a:pt x="6094358" y="4202266"/>
                </a:cubicBezTo>
                <a:cubicBezTo>
                  <a:pt x="6466701" y="4202266"/>
                  <a:pt x="6764577" y="4090842"/>
                  <a:pt x="7006600" y="3849422"/>
                </a:cubicBezTo>
                <a:cubicBezTo>
                  <a:pt x="7025217" y="3830852"/>
                  <a:pt x="7043834" y="3830852"/>
                  <a:pt x="7081069" y="3830852"/>
                </a:cubicBezTo>
                <a:cubicBezTo>
                  <a:pt x="7099686" y="3830852"/>
                  <a:pt x="7136920" y="3849422"/>
                  <a:pt x="7174155" y="3886564"/>
                </a:cubicBezTo>
                <a:cubicBezTo>
                  <a:pt x="7211389" y="3923705"/>
                  <a:pt x="7230006" y="3960847"/>
                  <a:pt x="7230006" y="4016559"/>
                </a:cubicBezTo>
                <a:cubicBezTo>
                  <a:pt x="7230006" y="4035130"/>
                  <a:pt x="7230006" y="4053700"/>
                  <a:pt x="7211389" y="4072271"/>
                </a:cubicBezTo>
                <a:cubicBezTo>
                  <a:pt x="7062451" y="4239408"/>
                  <a:pt x="6876279" y="4387974"/>
                  <a:pt x="6652873" y="4480827"/>
                </a:cubicBezTo>
                <a:cubicBezTo>
                  <a:pt x="6448084" y="4573681"/>
                  <a:pt x="6206061" y="4629393"/>
                  <a:pt x="5964037" y="4629393"/>
                </a:cubicBezTo>
                <a:cubicBezTo>
                  <a:pt x="5666163" y="4629393"/>
                  <a:pt x="5405522" y="4555110"/>
                  <a:pt x="5200733" y="4425115"/>
                </a:cubicBezTo>
                <a:cubicBezTo>
                  <a:pt x="4977327" y="4295120"/>
                  <a:pt x="4809772" y="4090842"/>
                  <a:pt x="4679452" y="3849422"/>
                </a:cubicBezTo>
                <a:cubicBezTo>
                  <a:pt x="4567749" y="3608003"/>
                  <a:pt x="4511897" y="3329442"/>
                  <a:pt x="4511897" y="3013740"/>
                </a:cubicBezTo>
                <a:cubicBezTo>
                  <a:pt x="4511897" y="2679467"/>
                  <a:pt x="4567749" y="2382335"/>
                  <a:pt x="4698069" y="2122345"/>
                </a:cubicBezTo>
                <a:cubicBezTo>
                  <a:pt x="4847006" y="1862354"/>
                  <a:pt x="5033178" y="1676647"/>
                  <a:pt x="5275202" y="1528081"/>
                </a:cubicBezTo>
                <a:cubicBezTo>
                  <a:pt x="5517225" y="1398086"/>
                  <a:pt x="5815100" y="1323803"/>
                  <a:pt x="6150209" y="1323803"/>
                </a:cubicBezTo>
                <a:close/>
                <a:moveTo>
                  <a:pt x="185688" y="0"/>
                </a:moveTo>
                <a:cubicBezTo>
                  <a:pt x="1689760" y="0"/>
                  <a:pt x="1689760" y="0"/>
                  <a:pt x="1689760" y="0"/>
                </a:cubicBezTo>
                <a:cubicBezTo>
                  <a:pt x="1764035" y="223053"/>
                  <a:pt x="1764035" y="223053"/>
                  <a:pt x="1764035" y="223053"/>
                </a:cubicBezTo>
                <a:cubicBezTo>
                  <a:pt x="1615485" y="260228"/>
                  <a:pt x="1615485" y="260228"/>
                  <a:pt x="1615485" y="260228"/>
                </a:cubicBezTo>
                <a:cubicBezTo>
                  <a:pt x="1448365" y="297403"/>
                  <a:pt x="1374090" y="390342"/>
                  <a:pt x="1374090" y="520456"/>
                </a:cubicBezTo>
                <a:cubicBezTo>
                  <a:pt x="1374090" y="631982"/>
                  <a:pt x="1411228" y="762096"/>
                  <a:pt x="1504072" y="892210"/>
                </a:cubicBezTo>
                <a:cubicBezTo>
                  <a:pt x="2153979" y="1821594"/>
                  <a:pt x="2153979" y="1821594"/>
                  <a:pt x="2153979" y="1821594"/>
                </a:cubicBezTo>
                <a:lnTo>
                  <a:pt x="2803887" y="855034"/>
                </a:lnTo>
                <a:cubicBezTo>
                  <a:pt x="2859593" y="762096"/>
                  <a:pt x="2896731" y="706333"/>
                  <a:pt x="2915299" y="650570"/>
                </a:cubicBezTo>
                <a:cubicBezTo>
                  <a:pt x="2933868" y="613394"/>
                  <a:pt x="2933868" y="557631"/>
                  <a:pt x="2933868" y="501868"/>
                </a:cubicBezTo>
                <a:cubicBezTo>
                  <a:pt x="2933868" y="427517"/>
                  <a:pt x="2915299" y="334579"/>
                  <a:pt x="2859593" y="223053"/>
                </a:cubicBezTo>
                <a:cubicBezTo>
                  <a:pt x="2803887" y="92939"/>
                  <a:pt x="2803887" y="92939"/>
                  <a:pt x="2803887" y="92939"/>
                </a:cubicBezTo>
                <a:cubicBezTo>
                  <a:pt x="2915299" y="0"/>
                  <a:pt x="2915299" y="0"/>
                  <a:pt x="2915299" y="0"/>
                </a:cubicBezTo>
                <a:cubicBezTo>
                  <a:pt x="4085133" y="0"/>
                  <a:pt x="4085133" y="0"/>
                  <a:pt x="4085133" y="0"/>
                </a:cubicBezTo>
                <a:cubicBezTo>
                  <a:pt x="4159408" y="223053"/>
                  <a:pt x="4159408" y="223053"/>
                  <a:pt x="4159408" y="223053"/>
                </a:cubicBezTo>
                <a:cubicBezTo>
                  <a:pt x="4010858" y="260228"/>
                  <a:pt x="4010858" y="260228"/>
                  <a:pt x="4010858" y="260228"/>
                </a:cubicBezTo>
                <a:cubicBezTo>
                  <a:pt x="3899445" y="278816"/>
                  <a:pt x="3825170" y="315991"/>
                  <a:pt x="3732326" y="371754"/>
                </a:cubicBezTo>
                <a:cubicBezTo>
                  <a:pt x="3658051" y="427517"/>
                  <a:pt x="3583776" y="501868"/>
                  <a:pt x="3528069" y="594806"/>
                </a:cubicBezTo>
                <a:cubicBezTo>
                  <a:pt x="2413942" y="2193348"/>
                  <a:pt x="2413942" y="2193348"/>
                  <a:pt x="2413942" y="2193348"/>
                </a:cubicBezTo>
                <a:cubicBezTo>
                  <a:pt x="3546638" y="3810478"/>
                  <a:pt x="3546638" y="3810478"/>
                  <a:pt x="3546638" y="3810478"/>
                </a:cubicBezTo>
                <a:cubicBezTo>
                  <a:pt x="3658051" y="3959180"/>
                  <a:pt x="3750895" y="4089293"/>
                  <a:pt x="3825170" y="4163644"/>
                </a:cubicBezTo>
                <a:cubicBezTo>
                  <a:pt x="3899445" y="4256583"/>
                  <a:pt x="3992289" y="4349521"/>
                  <a:pt x="4103702" y="4442460"/>
                </a:cubicBezTo>
                <a:cubicBezTo>
                  <a:pt x="4010858" y="4535398"/>
                  <a:pt x="4010858" y="4535398"/>
                  <a:pt x="4010858" y="4535398"/>
                </a:cubicBezTo>
                <a:cubicBezTo>
                  <a:pt x="2525355" y="4535398"/>
                  <a:pt x="2525355" y="4535398"/>
                  <a:pt x="2525355" y="4535398"/>
                </a:cubicBezTo>
                <a:cubicBezTo>
                  <a:pt x="2451080" y="4312346"/>
                  <a:pt x="2451080" y="4312346"/>
                  <a:pt x="2451080" y="4312346"/>
                </a:cubicBezTo>
                <a:cubicBezTo>
                  <a:pt x="2599630" y="4275170"/>
                  <a:pt x="2599630" y="4275170"/>
                  <a:pt x="2599630" y="4275170"/>
                </a:cubicBezTo>
                <a:cubicBezTo>
                  <a:pt x="2748180" y="4237995"/>
                  <a:pt x="2841024" y="4145056"/>
                  <a:pt x="2841024" y="4014943"/>
                </a:cubicBezTo>
                <a:cubicBezTo>
                  <a:pt x="2841024" y="3903416"/>
                  <a:pt x="2785318" y="3773303"/>
                  <a:pt x="2692474" y="3643189"/>
                </a:cubicBezTo>
                <a:cubicBezTo>
                  <a:pt x="2005429" y="2676628"/>
                  <a:pt x="2005429" y="2676628"/>
                  <a:pt x="2005429" y="2676628"/>
                </a:cubicBezTo>
                <a:cubicBezTo>
                  <a:pt x="1336953" y="3680364"/>
                  <a:pt x="1336953" y="3680364"/>
                  <a:pt x="1336953" y="3680364"/>
                </a:cubicBezTo>
                <a:cubicBezTo>
                  <a:pt x="1281246" y="3773303"/>
                  <a:pt x="1244109" y="3829066"/>
                  <a:pt x="1244109" y="3884829"/>
                </a:cubicBezTo>
                <a:cubicBezTo>
                  <a:pt x="1225540" y="3922004"/>
                  <a:pt x="1206971" y="3977767"/>
                  <a:pt x="1206971" y="4033530"/>
                </a:cubicBezTo>
                <a:cubicBezTo>
                  <a:pt x="1206971" y="4107881"/>
                  <a:pt x="1244109" y="4200820"/>
                  <a:pt x="1299815" y="4312346"/>
                </a:cubicBezTo>
                <a:cubicBezTo>
                  <a:pt x="1355522" y="4442460"/>
                  <a:pt x="1355522" y="4442460"/>
                  <a:pt x="1355522" y="4442460"/>
                </a:cubicBezTo>
                <a:cubicBezTo>
                  <a:pt x="1225540" y="4535398"/>
                  <a:pt x="1225540" y="4535398"/>
                  <a:pt x="1225540" y="4535398"/>
                </a:cubicBezTo>
                <a:cubicBezTo>
                  <a:pt x="74275" y="4535398"/>
                  <a:pt x="74275" y="4535398"/>
                  <a:pt x="74275" y="4535398"/>
                </a:cubicBezTo>
                <a:cubicBezTo>
                  <a:pt x="0" y="4312346"/>
                  <a:pt x="0" y="4312346"/>
                  <a:pt x="0" y="4312346"/>
                </a:cubicBezTo>
                <a:cubicBezTo>
                  <a:pt x="129982" y="4275170"/>
                  <a:pt x="129982" y="4275170"/>
                  <a:pt x="129982" y="4275170"/>
                </a:cubicBezTo>
                <a:cubicBezTo>
                  <a:pt x="241394" y="4256583"/>
                  <a:pt x="334238" y="4219407"/>
                  <a:pt x="408514" y="4163644"/>
                </a:cubicBezTo>
                <a:cubicBezTo>
                  <a:pt x="482789" y="4126469"/>
                  <a:pt x="557064" y="4052118"/>
                  <a:pt x="631339" y="3940592"/>
                </a:cubicBezTo>
                <a:cubicBezTo>
                  <a:pt x="1764035" y="2304875"/>
                  <a:pt x="1764035" y="2304875"/>
                  <a:pt x="1764035" y="2304875"/>
                </a:cubicBezTo>
                <a:cubicBezTo>
                  <a:pt x="687045" y="780683"/>
                  <a:pt x="687045" y="780683"/>
                  <a:pt x="687045" y="780683"/>
                </a:cubicBezTo>
                <a:cubicBezTo>
                  <a:pt x="464220" y="464693"/>
                  <a:pt x="278532" y="241640"/>
                  <a:pt x="111413" y="92939"/>
                </a:cubicBezTo>
                <a:cubicBezTo>
                  <a:pt x="185688" y="0"/>
                  <a:pt x="185688" y="0"/>
                  <a:pt x="18568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Arrow: Chevron 17">
            <a:extLst>
              <a:ext uri="{FF2B5EF4-FFF2-40B4-BE49-F238E27FC236}">
                <a16:creationId xmlns:a16="http://schemas.microsoft.com/office/drawing/2014/main" id="{F3EF46A6-3A9C-F4ED-8F75-364766D76CC0}"/>
              </a:ext>
            </a:extLst>
          </p:cNvPr>
          <p:cNvSpPr/>
          <p:nvPr/>
        </p:nvSpPr>
        <p:spPr>
          <a:xfrm>
            <a:off x="10742804" y="3538971"/>
            <a:ext cx="1027438" cy="534782"/>
          </a:xfrm>
          <a:prstGeom prst="chevron">
            <a:avLst/>
          </a:prstGeom>
          <a:solidFill>
            <a:srgbClr val="14CE9F"/>
          </a:solidFill>
          <a:ln>
            <a:solidFill>
              <a:srgbClr val="14C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876A77CE-F632-8B59-3799-7488963AEFF9}"/>
              </a:ext>
            </a:extLst>
          </p:cNvPr>
          <p:cNvSpPr txBox="1"/>
          <p:nvPr/>
        </p:nvSpPr>
        <p:spPr>
          <a:xfrm>
            <a:off x="329370" y="823209"/>
            <a:ext cx="11236102" cy="3108543"/>
          </a:xfrm>
          <a:prstGeom prst="rect">
            <a:avLst/>
          </a:prstGeom>
          <a:noFill/>
        </p:spPr>
        <p:txBody>
          <a:bodyPr wrap="square">
            <a:spAutoFit/>
          </a:bodyPr>
          <a:lstStyle/>
          <a:p>
            <a:pPr algn="ctr"/>
            <a:r>
              <a:rPr lang="ru-RU" sz="2800" b="1" dirty="0">
                <a:solidFill>
                  <a:schemeClr val="tx1">
                    <a:alpha val="60000"/>
                  </a:schemeClr>
                </a:solidFill>
                <a:latin typeface="+mj-lt"/>
              </a:rPr>
              <a:t>Запомните одно важное предостережение. Когда собеседник перестает чувствовать себя в безопасности, он склонен вести себя довольно вызывающе. Но теперь-то, когда вы знаете, в чем причина, у вас должна возникнуть мысль: </a:t>
            </a:r>
            <a:r>
              <a:rPr lang="ru-RU" sz="2800" b="1" u="sng" dirty="0">
                <a:solidFill>
                  <a:schemeClr val="tx1">
                    <a:alpha val="60000"/>
                  </a:schemeClr>
                </a:solidFill>
                <a:latin typeface="+mj-lt"/>
              </a:rPr>
              <a:t>«Эге, а ведь он явно чувствует себя не в своей тарелке! Нужно что-нибудь предпринять, чтобы восстановить атмосферу безопасности».</a:t>
            </a:r>
            <a:endParaRPr lang="en-US" sz="2800" b="1" u="sng" dirty="0">
              <a:solidFill>
                <a:schemeClr val="tx1">
                  <a:alpha val="60000"/>
                </a:schemeClr>
              </a:solidFill>
              <a:latin typeface="+mj-lt"/>
            </a:endParaRPr>
          </a:p>
        </p:txBody>
      </p:sp>
    </p:spTree>
    <p:extLst>
      <p:ext uri="{BB962C8B-B14F-4D97-AF65-F5344CB8AC3E}">
        <p14:creationId xmlns:p14="http://schemas.microsoft.com/office/powerpoint/2010/main" val="2739803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A2AC561-592D-A92F-1231-BD81F289E3EB}"/>
              </a:ext>
            </a:extLst>
          </p:cNvPr>
          <p:cNvPicPr>
            <a:picLocks noChangeAspect="1"/>
          </p:cNvPicPr>
          <p:nvPr/>
        </p:nvPicPr>
        <p:blipFill rotWithShape="1">
          <a:blip r:embed="rId4"/>
          <a:srcRect l="2388"/>
          <a:stretch/>
        </p:blipFill>
        <p:spPr>
          <a:xfrm>
            <a:off x="-1" y="0"/>
            <a:ext cx="4587557" cy="6858000"/>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 name="Object 5"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4690415" y="943531"/>
            <a:ext cx="7501585" cy="615553"/>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Молчание</a:t>
            </a:r>
            <a:endParaRPr lang="en-US" sz="4000" dirty="0">
              <a:solidFill>
                <a:srgbClr val="5D5B6F"/>
              </a:solidFill>
              <a:latin typeface="Gabriela" panose="00000500000000000000" pitchFamily="2" charset="0"/>
            </a:endParaRPr>
          </a:p>
        </p:txBody>
      </p:sp>
      <p:sp>
        <p:nvSpPr>
          <p:cNvPr id="39" name="TextBox 38"/>
          <p:cNvSpPr txBox="1"/>
          <p:nvPr/>
        </p:nvSpPr>
        <p:spPr>
          <a:xfrm>
            <a:off x="4831714" y="1842215"/>
            <a:ext cx="7360286" cy="4960679"/>
          </a:xfrm>
          <a:prstGeom prst="rect">
            <a:avLst/>
          </a:prstGeom>
          <a:noFill/>
        </p:spPr>
        <p:txBody>
          <a:bodyPr wrap="square" lIns="0" tIns="0" rIns="0" bIns="0" rtlCol="0">
            <a:noAutofit/>
          </a:bodyPr>
          <a:lstStyle/>
          <a:p>
            <a:r>
              <a:rPr lang="ru-RU" sz="2000" dirty="0">
                <a:solidFill>
                  <a:srgbClr val="14CE9F"/>
                </a:solidFill>
                <a:latin typeface="Montserrat SemiBold" panose="00000700000000000000" pitchFamily="2" charset="-18"/>
              </a:rPr>
              <a:t>Молчание </a:t>
            </a:r>
            <a:r>
              <a:rPr lang="ru-RU" sz="2000" dirty="0">
                <a:solidFill>
                  <a:srgbClr val="5D5B6F">
                    <a:alpha val="60000"/>
                  </a:srgbClr>
                </a:solidFill>
                <a:latin typeface="Montserrat Light" panose="00000400000000000000" pitchFamily="2" charset="-18"/>
              </a:rPr>
              <a:t>– это попытка любой ценой удержать свое мнение при себе, не вносить его в общий фонд смысла. Люди практически всегда поступают таким образом, чтобы избежать возможных проблем, и надо сказать, подобные действия очень ограничивают свободный обмен смыслами. Методы при этом используются самые разные, от словесных игр до полного саботажа дискуссии. </a:t>
            </a:r>
          </a:p>
          <a:p>
            <a:r>
              <a:rPr lang="ru-RU" sz="2000" dirty="0">
                <a:solidFill>
                  <a:srgbClr val="5D5B6F">
                    <a:alpha val="60000"/>
                  </a:srgbClr>
                </a:solidFill>
                <a:latin typeface="Montserrat Light" panose="00000400000000000000" pitchFamily="2" charset="-18"/>
              </a:rPr>
              <a:t>Три наиболее распространенные формы молчания – это:</a:t>
            </a:r>
          </a:p>
          <a:p>
            <a:pPr marL="342900" indent="-342900">
              <a:buFont typeface="Arial" panose="020B0604020202020204" pitchFamily="34" charset="0"/>
              <a:buChar char="•"/>
            </a:pPr>
            <a:r>
              <a:rPr lang="ru-RU" sz="2800" dirty="0">
                <a:solidFill>
                  <a:srgbClr val="5D5B6F">
                    <a:alpha val="60000"/>
                  </a:srgbClr>
                </a:solidFill>
                <a:latin typeface="Montserrat Light" panose="00000400000000000000" pitchFamily="2" charset="-18"/>
              </a:rPr>
              <a:t>маскировка</a:t>
            </a:r>
          </a:p>
          <a:p>
            <a:pPr marL="342900" indent="-342900">
              <a:buFont typeface="Arial" panose="020B0604020202020204" pitchFamily="34" charset="0"/>
              <a:buChar char="•"/>
            </a:pPr>
            <a:r>
              <a:rPr lang="ru-RU" sz="2800" dirty="0">
                <a:solidFill>
                  <a:srgbClr val="5D5B6F">
                    <a:alpha val="60000"/>
                  </a:srgbClr>
                </a:solidFill>
                <a:latin typeface="Montserrat Light" panose="00000400000000000000" pitchFamily="2" charset="-18"/>
              </a:rPr>
              <a:t>выход из диалога</a:t>
            </a:r>
          </a:p>
          <a:p>
            <a:pPr marL="342900" indent="-342900">
              <a:buFont typeface="Arial" panose="020B0604020202020204" pitchFamily="34" charset="0"/>
              <a:buChar char="•"/>
            </a:pPr>
            <a:r>
              <a:rPr lang="ru-RU" sz="2800" dirty="0">
                <a:solidFill>
                  <a:srgbClr val="5D5B6F">
                    <a:alpha val="60000"/>
                  </a:srgbClr>
                </a:solidFill>
                <a:latin typeface="Montserrat Light" panose="00000400000000000000" pitchFamily="2" charset="-18"/>
              </a:rPr>
              <a:t>замыкание в себе</a:t>
            </a:r>
            <a:endParaRPr lang="en-US" sz="2800" dirty="0">
              <a:solidFill>
                <a:srgbClr val="5D5B6F">
                  <a:alpha val="60000"/>
                </a:srgbClr>
              </a:solidFill>
              <a:latin typeface="Montserrat Light" panose="00000400000000000000" pitchFamily="2" charset="-18"/>
            </a:endParaRPr>
          </a:p>
        </p:txBody>
      </p:sp>
      <p:sp>
        <p:nvSpPr>
          <p:cNvPr id="3" name="TextBox 2">
            <a:extLst>
              <a:ext uri="{FF2B5EF4-FFF2-40B4-BE49-F238E27FC236}">
                <a16:creationId xmlns:a16="http://schemas.microsoft.com/office/drawing/2014/main" id="{F058026C-FB62-EDC1-0320-2B2EFE1E9023}"/>
              </a:ext>
            </a:extLst>
          </p:cNvPr>
          <p:cNvSpPr txBox="1"/>
          <p:nvPr/>
        </p:nvSpPr>
        <p:spPr>
          <a:xfrm>
            <a:off x="5689421" y="55106"/>
            <a:ext cx="6312088" cy="605294"/>
          </a:xfrm>
          <a:prstGeom prst="rect">
            <a:avLst/>
          </a:prstGeom>
          <a:noFill/>
        </p:spPr>
        <p:txBody>
          <a:bodyPr wrap="square">
            <a:spAutoFit/>
          </a:bodyPr>
          <a:lstStyle/>
          <a:p>
            <a:pPr algn="r">
              <a:lnSpc>
                <a:spcPts val="2000"/>
              </a:lnSpc>
            </a:pPr>
            <a:r>
              <a:rPr lang="ru-RU" sz="1800" dirty="0">
                <a:solidFill>
                  <a:schemeClr val="bg2">
                    <a:lumMod val="90000"/>
                  </a:schemeClr>
                </a:solidFill>
                <a:latin typeface="Montserrat SemiBold" panose="00000700000000000000" pitchFamily="2" charset="-18"/>
              </a:rPr>
              <a:t>Во время Диалога (их смысл)</a:t>
            </a:r>
          </a:p>
          <a:p>
            <a:pPr algn="r">
              <a:lnSpc>
                <a:spcPts val="2000"/>
              </a:lnSpc>
            </a:pPr>
            <a:r>
              <a:rPr lang="ru-RU" dirty="0">
                <a:solidFill>
                  <a:schemeClr val="bg2">
                    <a:lumMod val="90000"/>
                  </a:schemeClr>
                </a:solidFill>
                <a:latin typeface="Montserrat SemiBold" panose="00000700000000000000" pitchFamily="2" charset="-18"/>
              </a:rPr>
              <a:t>Сигналы собеседника</a:t>
            </a:r>
            <a:endParaRPr lang="en-US" sz="1800" dirty="0">
              <a:solidFill>
                <a:schemeClr val="bg2">
                  <a:lumMod val="90000"/>
                </a:schemeClr>
              </a:solidFill>
              <a:latin typeface="Montserrat Light" panose="00000400000000000000" pitchFamily="2" charset="-18"/>
            </a:endParaRPr>
          </a:p>
        </p:txBody>
      </p:sp>
    </p:spTree>
    <p:extLst>
      <p:ext uri="{BB962C8B-B14F-4D97-AF65-F5344CB8AC3E}">
        <p14:creationId xmlns:p14="http://schemas.microsoft.com/office/powerpoint/2010/main" val="326267868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8" name="Oval 27"/>
          <p:cNvSpPr/>
          <p:nvPr/>
        </p:nvSpPr>
        <p:spPr>
          <a:xfrm>
            <a:off x="3864529" y="2092657"/>
            <a:ext cx="1635052" cy="1635052"/>
          </a:xfrm>
          <a:prstGeom prst="ellipse">
            <a:avLst/>
          </a:prstGeom>
          <a:solidFill>
            <a:srgbClr val="BBBAC6">
              <a:alpha val="30196"/>
            </a:srgb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1038226" y="2092657"/>
            <a:ext cx="1635052" cy="1635052"/>
          </a:xfrm>
          <a:prstGeom prst="ellipse">
            <a:avLst/>
          </a:prstGeom>
          <a:solidFill>
            <a:srgbClr val="BBBAC6">
              <a:alpha val="30196"/>
            </a:srgb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6690832" y="2092657"/>
            <a:ext cx="1635052" cy="1635052"/>
          </a:xfrm>
          <a:prstGeom prst="ellipse">
            <a:avLst/>
          </a:prstGeom>
          <a:solidFill>
            <a:srgbClr val="BBBAC6">
              <a:alpha val="30196"/>
            </a:srgb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658813" y="660400"/>
            <a:ext cx="6985996" cy="546100"/>
          </a:xfrm>
        </p:spPr>
        <p:txBody>
          <a:bodyPr/>
          <a:lstStyle/>
          <a:p>
            <a:r>
              <a:rPr lang="ru-RU" dirty="0"/>
              <a:t>Примеры сфер влияния</a:t>
            </a:r>
            <a:endParaRPr lang="en-US" dirty="0"/>
          </a:p>
        </p:txBody>
      </p:sp>
      <p:sp>
        <p:nvSpPr>
          <p:cNvPr id="9" name="TextBox 8"/>
          <p:cNvSpPr txBox="1"/>
          <p:nvPr/>
        </p:nvSpPr>
        <p:spPr>
          <a:xfrm>
            <a:off x="1154104" y="3999842"/>
            <a:ext cx="1414435" cy="243015"/>
          </a:xfrm>
          <a:prstGeom prst="rect">
            <a:avLst/>
          </a:prstGeom>
          <a:noFill/>
        </p:spPr>
        <p:txBody>
          <a:bodyPr wrap="square" lIns="0" tIns="0" rIns="0" bIns="0" rtlCol="0">
            <a:spAutoFit/>
          </a:bodyPr>
          <a:lstStyle/>
          <a:p>
            <a:pPr algn="ctr">
              <a:lnSpc>
                <a:spcPts val="2000"/>
              </a:lnSpc>
            </a:pPr>
            <a:r>
              <a:rPr lang="ru-RU" sz="1600" dirty="0">
                <a:solidFill>
                  <a:srgbClr val="14CE9F"/>
                </a:solidFill>
                <a:latin typeface="Montserrat SemiBold" panose="00000700000000000000" pitchFamily="2" charset="-18"/>
              </a:rPr>
              <a:t>Работа</a:t>
            </a:r>
            <a:endParaRPr lang="en-US" sz="1600" kern="2000" dirty="0">
              <a:solidFill>
                <a:srgbClr val="14CE9F"/>
              </a:solidFill>
              <a:latin typeface="Montserrat SemiBold" panose="00000700000000000000" pitchFamily="2" charset="-18"/>
            </a:endParaRPr>
          </a:p>
        </p:txBody>
      </p:sp>
      <p:sp>
        <p:nvSpPr>
          <p:cNvPr id="11" name="TextBox 10"/>
          <p:cNvSpPr txBox="1"/>
          <p:nvPr/>
        </p:nvSpPr>
        <p:spPr>
          <a:xfrm>
            <a:off x="6802996" y="3999842"/>
            <a:ext cx="1414435" cy="243015"/>
          </a:xfrm>
          <a:prstGeom prst="rect">
            <a:avLst/>
          </a:prstGeom>
          <a:noFill/>
        </p:spPr>
        <p:txBody>
          <a:bodyPr wrap="square" lIns="0" tIns="0" rIns="0" bIns="0" rtlCol="0">
            <a:spAutoFit/>
          </a:bodyPr>
          <a:lstStyle/>
          <a:p>
            <a:pPr algn="ctr">
              <a:lnSpc>
                <a:spcPts val="2000"/>
              </a:lnSpc>
            </a:pPr>
            <a:r>
              <a:rPr lang="ru-RU" sz="1600" dirty="0">
                <a:solidFill>
                  <a:srgbClr val="14CE9F"/>
                </a:solidFill>
                <a:latin typeface="Montserrat SemiBold" panose="00000700000000000000" pitchFamily="2" charset="-18"/>
              </a:rPr>
              <a:t>Здоровье</a:t>
            </a:r>
            <a:endParaRPr lang="en-US" sz="1600" kern="2000" dirty="0">
              <a:solidFill>
                <a:srgbClr val="14CE9F"/>
              </a:solidFill>
              <a:latin typeface="Montserrat SemiBold" panose="00000700000000000000" pitchFamily="2" charset="-18"/>
            </a:endParaRPr>
          </a:p>
        </p:txBody>
      </p:sp>
      <p:sp>
        <p:nvSpPr>
          <p:cNvPr id="10" name="TextBox 9"/>
          <p:cNvSpPr txBox="1"/>
          <p:nvPr/>
        </p:nvSpPr>
        <p:spPr>
          <a:xfrm>
            <a:off x="3978550" y="3999842"/>
            <a:ext cx="1414435" cy="243015"/>
          </a:xfrm>
          <a:prstGeom prst="rect">
            <a:avLst/>
          </a:prstGeom>
          <a:noFill/>
        </p:spPr>
        <p:txBody>
          <a:bodyPr wrap="square" lIns="0" tIns="0" rIns="0" bIns="0" rtlCol="0">
            <a:spAutoFit/>
          </a:bodyPr>
          <a:lstStyle/>
          <a:p>
            <a:pPr algn="ctr">
              <a:lnSpc>
                <a:spcPts val="2000"/>
              </a:lnSpc>
            </a:pPr>
            <a:r>
              <a:rPr lang="ru-RU" sz="1600" dirty="0">
                <a:solidFill>
                  <a:srgbClr val="14CE9F"/>
                </a:solidFill>
                <a:latin typeface="Montserrat SemiBold" panose="00000700000000000000" pitchFamily="2" charset="-18"/>
              </a:rPr>
              <a:t>Отношения</a:t>
            </a:r>
            <a:endParaRPr lang="en-US" sz="1600" kern="2000" dirty="0">
              <a:solidFill>
                <a:srgbClr val="14CE9F"/>
              </a:solidFill>
              <a:latin typeface="Montserrat SemiBold" panose="00000700000000000000" pitchFamily="2" charset="-18"/>
            </a:endParaRPr>
          </a:p>
        </p:txBody>
      </p:sp>
      <p:grpSp>
        <p:nvGrpSpPr>
          <p:cNvPr id="26" name="Group 25"/>
          <p:cNvGrpSpPr/>
          <p:nvPr/>
        </p:nvGrpSpPr>
        <p:grpSpPr>
          <a:xfrm>
            <a:off x="3782777" y="2003069"/>
            <a:ext cx="1798557" cy="1798557"/>
            <a:chOff x="3782777" y="2003069"/>
            <a:chExt cx="1798557" cy="1798557"/>
          </a:xfrm>
        </p:grpSpPr>
        <p:sp>
          <p:nvSpPr>
            <p:cNvPr id="5" name="Oval 4"/>
            <p:cNvSpPr/>
            <p:nvPr/>
          </p:nvSpPr>
          <p:spPr>
            <a:xfrm>
              <a:off x="3782777" y="2003069"/>
              <a:ext cx="1798557" cy="1798557"/>
            </a:xfrm>
            <a:prstGeom prst="ellipse">
              <a:avLst/>
            </a:prstGeom>
            <a:solidFill>
              <a:schemeClr val="bg1"/>
            </a:solidFill>
            <a:ln>
              <a:noFill/>
            </a:ln>
            <a:effectLst>
              <a:outerShdw blurRad="279400" sx="94000" sy="94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5"/>
            <a:stretch>
              <a:fillRect/>
            </a:stretch>
          </p:blipFill>
          <p:spPr>
            <a:xfrm>
              <a:off x="4399599" y="2525487"/>
              <a:ext cx="564914" cy="875614"/>
            </a:xfrm>
            <a:prstGeom prst="rect">
              <a:avLst/>
            </a:prstGeom>
          </p:spPr>
        </p:pic>
      </p:grpSp>
      <p:grpSp>
        <p:nvGrpSpPr>
          <p:cNvPr id="18" name="Group 17"/>
          <p:cNvGrpSpPr/>
          <p:nvPr/>
        </p:nvGrpSpPr>
        <p:grpSpPr>
          <a:xfrm>
            <a:off x="956474" y="2003069"/>
            <a:ext cx="1798557" cy="1798557"/>
            <a:chOff x="956474" y="2383315"/>
            <a:chExt cx="1798557" cy="1798557"/>
          </a:xfrm>
        </p:grpSpPr>
        <p:sp>
          <p:nvSpPr>
            <p:cNvPr id="4" name="Oval 3"/>
            <p:cNvSpPr/>
            <p:nvPr/>
          </p:nvSpPr>
          <p:spPr>
            <a:xfrm>
              <a:off x="956474" y="2383315"/>
              <a:ext cx="1798557" cy="1798557"/>
            </a:xfrm>
            <a:prstGeom prst="ellipse">
              <a:avLst/>
            </a:prstGeom>
            <a:solidFill>
              <a:schemeClr val="bg1"/>
            </a:solidFill>
            <a:ln>
              <a:noFill/>
            </a:ln>
            <a:effectLst>
              <a:outerShdw blurRad="279400" sx="94000" sy="94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58590" y="2920851"/>
              <a:ext cx="1194324" cy="723484"/>
            </a:xfrm>
            <a:prstGeom prst="rect">
              <a:avLst/>
            </a:prstGeom>
          </p:spPr>
        </p:pic>
      </p:grpSp>
      <p:grpSp>
        <p:nvGrpSpPr>
          <p:cNvPr id="20" name="Group 19"/>
          <p:cNvGrpSpPr/>
          <p:nvPr/>
        </p:nvGrpSpPr>
        <p:grpSpPr>
          <a:xfrm>
            <a:off x="6609080" y="2003069"/>
            <a:ext cx="1798557" cy="1798557"/>
            <a:chOff x="6609080" y="2383315"/>
            <a:chExt cx="1798557" cy="1798557"/>
          </a:xfrm>
        </p:grpSpPr>
        <p:sp>
          <p:nvSpPr>
            <p:cNvPr id="6" name="Oval 5"/>
            <p:cNvSpPr/>
            <p:nvPr/>
          </p:nvSpPr>
          <p:spPr>
            <a:xfrm>
              <a:off x="6609080" y="2383315"/>
              <a:ext cx="1798557" cy="1798557"/>
            </a:xfrm>
            <a:prstGeom prst="ellipse">
              <a:avLst/>
            </a:prstGeom>
            <a:solidFill>
              <a:schemeClr val="bg1"/>
            </a:solidFill>
            <a:ln>
              <a:noFill/>
            </a:ln>
            <a:effectLst>
              <a:outerShdw blurRad="279400" sx="94000" sy="94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7"/>
            <a:stretch>
              <a:fillRect/>
            </a:stretch>
          </p:blipFill>
          <p:spPr>
            <a:xfrm>
              <a:off x="7035798" y="2951660"/>
              <a:ext cx="945120" cy="783758"/>
            </a:xfrm>
            <a:prstGeom prst="rect">
              <a:avLst/>
            </a:prstGeom>
          </p:spPr>
        </p:pic>
      </p:grpSp>
      <p:sp>
        <p:nvSpPr>
          <p:cNvPr id="22" name="TextBox 21"/>
          <p:cNvSpPr txBox="1"/>
          <p:nvPr/>
        </p:nvSpPr>
        <p:spPr>
          <a:xfrm>
            <a:off x="564445" y="4547416"/>
            <a:ext cx="2777066" cy="1519134"/>
          </a:xfrm>
          <a:prstGeom prst="rect">
            <a:avLst/>
          </a:prstGeom>
          <a:noFill/>
        </p:spPr>
        <p:txBody>
          <a:bodyPr wrap="square" lIns="0" tIns="0" rIns="0" bIns="0" rtlCol="0">
            <a:spAutoFit/>
          </a:bodyPr>
          <a:lstStyle/>
          <a:p>
            <a:pPr>
              <a:lnSpc>
                <a:spcPts val="2000"/>
              </a:lnSpc>
            </a:pPr>
            <a:r>
              <a:rPr lang="ru-RU" sz="1400" b="1" dirty="0">
                <a:solidFill>
                  <a:srgbClr val="5D5B6F">
                    <a:alpha val="60000"/>
                  </a:srgbClr>
                </a:solidFill>
                <a:highlight>
                  <a:srgbClr val="AFF7E4"/>
                </a:highlight>
                <a:latin typeface="Montserrat Light" panose="00000400000000000000" pitchFamily="2" charset="-18"/>
              </a:rPr>
              <a:t>Снижение требований к себе в виду того, что ошибки / просчеты / ненадлежащее поведение замалчиваются</a:t>
            </a:r>
          </a:p>
          <a:p>
            <a:pPr>
              <a:lnSpc>
                <a:spcPts val="2000"/>
              </a:lnSpc>
            </a:pPr>
            <a:endParaRPr lang="ru-RU" sz="1400" b="1" dirty="0">
              <a:solidFill>
                <a:srgbClr val="5D5B6F">
                  <a:alpha val="60000"/>
                </a:srgbClr>
              </a:solidFill>
              <a:highlight>
                <a:srgbClr val="AFF7E4"/>
              </a:highlight>
              <a:latin typeface="Montserrat Light" panose="00000400000000000000" pitchFamily="2" charset="-18"/>
            </a:endParaRPr>
          </a:p>
          <a:p>
            <a:pPr>
              <a:lnSpc>
                <a:spcPts val="2000"/>
              </a:lnSpc>
            </a:pPr>
            <a:r>
              <a:rPr lang="ru-RU" sz="1400" b="1" dirty="0">
                <a:solidFill>
                  <a:srgbClr val="5D5B6F">
                    <a:alpha val="60000"/>
                  </a:srgbClr>
                </a:solidFill>
                <a:highlight>
                  <a:srgbClr val="AFF7E4"/>
                </a:highlight>
                <a:latin typeface="Montserrat Light" panose="00000400000000000000" pitchFamily="2" charset="-18"/>
              </a:rPr>
              <a:t>(ВРАЧИ / МЕДСЕСТРЫ)</a:t>
            </a:r>
            <a:endParaRPr lang="en-US" sz="1400" b="1" dirty="0">
              <a:solidFill>
                <a:srgbClr val="5D5B6F">
                  <a:alpha val="60000"/>
                </a:srgbClr>
              </a:solidFill>
              <a:highlight>
                <a:srgbClr val="AFF7E4"/>
              </a:highlight>
              <a:latin typeface="Montserrat Light" panose="00000400000000000000" pitchFamily="2" charset="-18"/>
            </a:endParaRPr>
          </a:p>
        </p:txBody>
      </p:sp>
      <p:sp>
        <p:nvSpPr>
          <p:cNvPr id="23" name="TextBox 22"/>
          <p:cNvSpPr txBox="1"/>
          <p:nvPr/>
        </p:nvSpPr>
        <p:spPr>
          <a:xfrm>
            <a:off x="3694239" y="4491984"/>
            <a:ext cx="2274510" cy="1253100"/>
          </a:xfrm>
          <a:prstGeom prst="rect">
            <a:avLst/>
          </a:prstGeom>
          <a:noFill/>
        </p:spPr>
        <p:txBody>
          <a:bodyPr wrap="square" lIns="0" tIns="0" rIns="0" bIns="0" rtlCol="0">
            <a:spAutoFit/>
          </a:bodyPr>
          <a:lstStyle/>
          <a:p>
            <a:pPr>
              <a:lnSpc>
                <a:spcPts val="2000"/>
              </a:lnSpc>
            </a:pPr>
            <a:r>
              <a:rPr lang="ru-RU" sz="1100" dirty="0">
                <a:solidFill>
                  <a:srgbClr val="5D5B6F">
                    <a:alpha val="60000"/>
                  </a:srgbClr>
                </a:solidFill>
                <a:latin typeface="Montserrat Light" panose="00000400000000000000" pitchFamily="2" charset="-18"/>
              </a:rPr>
              <a:t>Причина глубоких кризисов в семьях часто резюмируется одной простой фразой – мы просто это НЕ ОБСУЖДАЛИ или об этом НЕ ГОВОРИЛИ</a:t>
            </a:r>
            <a:endParaRPr lang="en-US" sz="1100" dirty="0">
              <a:solidFill>
                <a:srgbClr val="5D5B6F">
                  <a:alpha val="60000"/>
                </a:srgbClr>
              </a:solidFill>
              <a:latin typeface="Montserrat Light" panose="00000400000000000000" pitchFamily="2" charset="-18"/>
            </a:endParaRPr>
          </a:p>
        </p:txBody>
      </p:sp>
      <p:sp>
        <p:nvSpPr>
          <p:cNvPr id="24" name="TextBox 23"/>
          <p:cNvSpPr txBox="1"/>
          <p:nvPr/>
        </p:nvSpPr>
        <p:spPr>
          <a:xfrm>
            <a:off x="6609080" y="4491984"/>
            <a:ext cx="2538513" cy="1766061"/>
          </a:xfrm>
          <a:prstGeom prst="rect">
            <a:avLst/>
          </a:prstGeom>
          <a:noFill/>
        </p:spPr>
        <p:txBody>
          <a:bodyPr wrap="square" lIns="0" tIns="0" rIns="0" bIns="0" rtlCol="0">
            <a:spAutoFit/>
          </a:bodyPr>
          <a:lstStyle/>
          <a:p>
            <a:pPr>
              <a:lnSpc>
                <a:spcPts val="2000"/>
              </a:lnSpc>
            </a:pPr>
            <a:r>
              <a:rPr lang="ru-RU" sz="1100" dirty="0">
                <a:solidFill>
                  <a:srgbClr val="5D5B6F">
                    <a:alpha val="60000"/>
                  </a:srgbClr>
                </a:solidFill>
                <a:latin typeface="Montserrat Light" panose="00000400000000000000" pitchFamily="2" charset="-18"/>
              </a:rPr>
              <a:t>Негативные чувства, эмоциональная боль, от психологические удары, получаемые нами во время нездоровых, деструктивных бесед, медленно разъедают наш организм</a:t>
            </a:r>
            <a:endParaRPr lang="en-US" sz="1100" dirty="0">
              <a:solidFill>
                <a:srgbClr val="5D5B6F">
                  <a:alpha val="60000"/>
                </a:srgbClr>
              </a:solidFill>
              <a:latin typeface="Montserrat Light" panose="00000400000000000000" pitchFamily="2" charset="-18"/>
            </a:endParaRPr>
          </a:p>
        </p:txBody>
      </p:sp>
      <p:cxnSp>
        <p:nvCxnSpPr>
          <p:cNvPr id="8" name="Straight Connector 7">
            <a:extLst>
              <a:ext uri="{FF2B5EF4-FFF2-40B4-BE49-F238E27FC236}">
                <a16:creationId xmlns:a16="http://schemas.microsoft.com/office/drawing/2014/main" id="{2D019BC1-92D1-B4B3-6F62-F6278D0C3EC7}"/>
              </a:ext>
            </a:extLst>
          </p:cNvPr>
          <p:cNvCxnSpPr/>
          <p:nvPr/>
        </p:nvCxnSpPr>
        <p:spPr>
          <a:xfrm>
            <a:off x="2118277" y="3810907"/>
            <a:ext cx="9835042" cy="0"/>
          </a:xfrm>
          <a:prstGeom prst="line">
            <a:avLst/>
          </a:prstGeom>
          <a:ln>
            <a:solidFill>
              <a:srgbClr val="14CE9F"/>
            </a:solidFill>
          </a:ln>
        </p:spPr>
        <p:style>
          <a:lnRef idx="1">
            <a:schemeClr val="accent1"/>
          </a:lnRef>
          <a:fillRef idx="0">
            <a:schemeClr val="accent1"/>
          </a:fillRef>
          <a:effectRef idx="0">
            <a:schemeClr val="accent1"/>
          </a:effectRef>
          <a:fontRef idx="minor">
            <a:schemeClr val="tx1"/>
          </a:fontRef>
        </p:style>
      </p:cxnSp>
      <p:cxnSp>
        <p:nvCxnSpPr>
          <p:cNvPr id="7" name="Straight Connector 7">
            <a:extLst>
              <a:ext uri="{FF2B5EF4-FFF2-40B4-BE49-F238E27FC236}">
                <a16:creationId xmlns:a16="http://schemas.microsoft.com/office/drawing/2014/main" id="{FE599824-ACD1-830C-7897-31DF6219ED20}"/>
              </a:ext>
            </a:extLst>
          </p:cNvPr>
          <p:cNvCxnSpPr>
            <a:cxnSpLocks/>
          </p:cNvCxnSpPr>
          <p:nvPr/>
        </p:nvCxnSpPr>
        <p:spPr>
          <a:xfrm>
            <a:off x="1438753" y="4247622"/>
            <a:ext cx="818310" cy="0"/>
          </a:xfrm>
          <a:prstGeom prst="line">
            <a:avLst/>
          </a:prstGeom>
          <a:ln w="28575">
            <a:solidFill>
              <a:srgbClr val="14CE9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0715219"/>
      </p:ext>
    </p:extLst>
  </p:cSld>
  <p:clrMapOvr>
    <a:masterClrMapping/>
  </p:clrMapOvr>
  <p:transition spd="slow">
    <p:push/>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4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44000">
                                          <p:cBhvr additive="base">
                                            <p:cTn id="7" dur="1000" fill="hold"/>
                                            <p:tgtEl>
                                              <p:spTgt spid="18"/>
                                            </p:tgtEl>
                                            <p:attrNameLst>
                                              <p:attrName>ppt_x</p:attrName>
                                            </p:attrNameLst>
                                          </p:cBhvr>
                                          <p:tavLst>
                                            <p:tav tm="0">
                                              <p:val>
                                                <p:strVal val="#ppt_x"/>
                                              </p:val>
                                            </p:tav>
                                            <p:tav tm="100000">
                                              <p:val>
                                                <p:strVal val="#ppt_x"/>
                                              </p:val>
                                            </p:tav>
                                          </p:tavLst>
                                        </p:anim>
                                        <p:anim calcmode="lin" valueType="num" p14:bounceEnd="44000">
                                          <p:cBhvr additive="base">
                                            <p:cTn id="8" dur="10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44000">
                                      <p:stCondLst>
                                        <p:cond delay="250"/>
                                      </p:stCondLst>
                                      <p:childTnLst>
                                        <p:set>
                                          <p:cBhvr>
                                            <p:cTn id="10" dur="1" fill="hold">
                                              <p:stCondLst>
                                                <p:cond delay="0"/>
                                              </p:stCondLst>
                                            </p:cTn>
                                            <p:tgtEl>
                                              <p:spTgt spid="9"/>
                                            </p:tgtEl>
                                            <p:attrNameLst>
                                              <p:attrName>style.visibility</p:attrName>
                                            </p:attrNameLst>
                                          </p:cBhvr>
                                          <p:to>
                                            <p:strVal val="visible"/>
                                          </p:to>
                                        </p:set>
                                        <p:anim calcmode="lin" valueType="num" p14:bounceEnd="44000">
                                          <p:cBhvr additive="base">
                                            <p:cTn id="11" dur="1000" fill="hold"/>
                                            <p:tgtEl>
                                              <p:spTgt spid="9"/>
                                            </p:tgtEl>
                                            <p:attrNameLst>
                                              <p:attrName>ppt_x</p:attrName>
                                            </p:attrNameLst>
                                          </p:cBhvr>
                                          <p:tavLst>
                                            <p:tav tm="0">
                                              <p:val>
                                                <p:strVal val="#ppt_x"/>
                                              </p:val>
                                            </p:tav>
                                            <p:tav tm="100000">
                                              <p:val>
                                                <p:strVal val="#ppt_x"/>
                                              </p:val>
                                            </p:tav>
                                          </p:tavLst>
                                        </p:anim>
                                        <p:anim calcmode="lin" valueType="num" p14:bounceEnd="44000">
                                          <p:cBhvr additive="base">
                                            <p:cTn id="12" dur="10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44000">
                                      <p:stCondLst>
                                        <p:cond delay="250"/>
                                      </p:stCondLst>
                                      <p:childTnLst>
                                        <p:set>
                                          <p:cBhvr>
                                            <p:cTn id="14" dur="1" fill="hold">
                                              <p:stCondLst>
                                                <p:cond delay="0"/>
                                              </p:stCondLst>
                                            </p:cTn>
                                            <p:tgtEl>
                                              <p:spTgt spid="26"/>
                                            </p:tgtEl>
                                            <p:attrNameLst>
                                              <p:attrName>style.visibility</p:attrName>
                                            </p:attrNameLst>
                                          </p:cBhvr>
                                          <p:to>
                                            <p:strVal val="visible"/>
                                          </p:to>
                                        </p:set>
                                        <p:anim calcmode="lin" valueType="num" p14:bounceEnd="44000">
                                          <p:cBhvr additive="base">
                                            <p:cTn id="15" dur="1000" fill="hold"/>
                                            <p:tgtEl>
                                              <p:spTgt spid="26"/>
                                            </p:tgtEl>
                                            <p:attrNameLst>
                                              <p:attrName>ppt_x</p:attrName>
                                            </p:attrNameLst>
                                          </p:cBhvr>
                                          <p:tavLst>
                                            <p:tav tm="0">
                                              <p:val>
                                                <p:strVal val="#ppt_x"/>
                                              </p:val>
                                            </p:tav>
                                            <p:tav tm="100000">
                                              <p:val>
                                                <p:strVal val="#ppt_x"/>
                                              </p:val>
                                            </p:tav>
                                          </p:tavLst>
                                        </p:anim>
                                        <p:anim calcmode="lin" valueType="num" p14:bounceEnd="44000">
                                          <p:cBhvr additive="base">
                                            <p:cTn id="16" dur="1000" fill="hold"/>
                                            <p:tgtEl>
                                              <p:spTgt spid="2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14:presetBounceEnd="44000">
                                      <p:stCondLst>
                                        <p:cond delay="500"/>
                                      </p:stCondLst>
                                      <p:childTnLst>
                                        <p:set>
                                          <p:cBhvr>
                                            <p:cTn id="18" dur="1" fill="hold">
                                              <p:stCondLst>
                                                <p:cond delay="0"/>
                                              </p:stCondLst>
                                            </p:cTn>
                                            <p:tgtEl>
                                              <p:spTgt spid="10"/>
                                            </p:tgtEl>
                                            <p:attrNameLst>
                                              <p:attrName>style.visibility</p:attrName>
                                            </p:attrNameLst>
                                          </p:cBhvr>
                                          <p:to>
                                            <p:strVal val="visible"/>
                                          </p:to>
                                        </p:set>
                                        <p:anim calcmode="lin" valueType="num" p14:bounceEnd="44000">
                                          <p:cBhvr additive="base">
                                            <p:cTn id="19" dur="1000" fill="hold"/>
                                            <p:tgtEl>
                                              <p:spTgt spid="10"/>
                                            </p:tgtEl>
                                            <p:attrNameLst>
                                              <p:attrName>ppt_x</p:attrName>
                                            </p:attrNameLst>
                                          </p:cBhvr>
                                          <p:tavLst>
                                            <p:tav tm="0">
                                              <p:val>
                                                <p:strVal val="#ppt_x"/>
                                              </p:val>
                                            </p:tav>
                                            <p:tav tm="100000">
                                              <p:val>
                                                <p:strVal val="#ppt_x"/>
                                              </p:val>
                                            </p:tav>
                                          </p:tavLst>
                                        </p:anim>
                                        <p:anim calcmode="lin" valueType="num" p14:bounceEnd="44000">
                                          <p:cBhvr additive="base">
                                            <p:cTn id="20" dur="10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14:presetBounceEnd="44000">
                                      <p:stCondLst>
                                        <p:cond delay="500"/>
                                      </p:stCondLst>
                                      <p:childTnLst>
                                        <p:set>
                                          <p:cBhvr>
                                            <p:cTn id="22" dur="1" fill="hold">
                                              <p:stCondLst>
                                                <p:cond delay="0"/>
                                              </p:stCondLst>
                                            </p:cTn>
                                            <p:tgtEl>
                                              <p:spTgt spid="20"/>
                                            </p:tgtEl>
                                            <p:attrNameLst>
                                              <p:attrName>style.visibility</p:attrName>
                                            </p:attrNameLst>
                                          </p:cBhvr>
                                          <p:to>
                                            <p:strVal val="visible"/>
                                          </p:to>
                                        </p:set>
                                        <p:anim calcmode="lin" valueType="num" p14:bounceEnd="44000">
                                          <p:cBhvr additive="base">
                                            <p:cTn id="23" dur="1000" fill="hold"/>
                                            <p:tgtEl>
                                              <p:spTgt spid="20"/>
                                            </p:tgtEl>
                                            <p:attrNameLst>
                                              <p:attrName>ppt_x</p:attrName>
                                            </p:attrNameLst>
                                          </p:cBhvr>
                                          <p:tavLst>
                                            <p:tav tm="0">
                                              <p:val>
                                                <p:strVal val="#ppt_x"/>
                                              </p:val>
                                            </p:tav>
                                            <p:tav tm="100000">
                                              <p:val>
                                                <p:strVal val="#ppt_x"/>
                                              </p:val>
                                            </p:tav>
                                          </p:tavLst>
                                        </p:anim>
                                        <p:anim calcmode="lin" valueType="num" p14:bounceEnd="44000">
                                          <p:cBhvr additive="base">
                                            <p:cTn id="24" dur="1000" fill="hold"/>
                                            <p:tgtEl>
                                              <p:spTgt spid="2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14:presetBounceEnd="44000">
                                      <p:stCondLst>
                                        <p:cond delay="750"/>
                                      </p:stCondLst>
                                      <p:childTnLst>
                                        <p:set>
                                          <p:cBhvr>
                                            <p:cTn id="26" dur="1" fill="hold">
                                              <p:stCondLst>
                                                <p:cond delay="0"/>
                                              </p:stCondLst>
                                            </p:cTn>
                                            <p:tgtEl>
                                              <p:spTgt spid="11"/>
                                            </p:tgtEl>
                                            <p:attrNameLst>
                                              <p:attrName>style.visibility</p:attrName>
                                            </p:attrNameLst>
                                          </p:cBhvr>
                                          <p:to>
                                            <p:strVal val="visible"/>
                                          </p:to>
                                        </p:set>
                                        <p:anim calcmode="lin" valueType="num" p14:bounceEnd="44000">
                                          <p:cBhvr additive="base">
                                            <p:cTn id="27" dur="1000" fill="hold"/>
                                            <p:tgtEl>
                                              <p:spTgt spid="11"/>
                                            </p:tgtEl>
                                            <p:attrNameLst>
                                              <p:attrName>ppt_x</p:attrName>
                                            </p:attrNameLst>
                                          </p:cBhvr>
                                          <p:tavLst>
                                            <p:tav tm="0">
                                              <p:val>
                                                <p:strVal val="#ppt_x"/>
                                              </p:val>
                                            </p:tav>
                                            <p:tav tm="100000">
                                              <p:val>
                                                <p:strVal val="#ppt_x"/>
                                              </p:val>
                                            </p:tav>
                                          </p:tavLst>
                                        </p:anim>
                                        <p:anim calcmode="lin" valueType="num" p14:bounceEnd="44000">
                                          <p:cBhvr additive="base">
                                            <p:cTn id="28" dur="1000" fill="hold"/>
                                            <p:tgtEl>
                                              <p:spTgt spid="11"/>
                                            </p:tgtEl>
                                            <p:attrNameLst>
                                              <p:attrName>ppt_y</p:attrName>
                                            </p:attrNameLst>
                                          </p:cBhvr>
                                          <p:tavLst>
                                            <p:tav tm="0">
                                              <p:val>
                                                <p:strVal val="1+#ppt_h/2"/>
                                              </p:val>
                                            </p:tav>
                                            <p:tav tm="100000">
                                              <p:val>
                                                <p:strVal val="#ppt_y"/>
                                              </p:val>
                                            </p:tav>
                                          </p:tavLst>
                                        </p:anim>
                                      </p:childTnLst>
                                    </p:cTn>
                                  </p:par>
                                  <p:par>
                                    <p:cTn id="29" presetID="10" presetClass="entr" presetSubtype="0" fill="hold" grpId="0" nodeType="withEffect">
                                      <p:stCondLst>
                                        <p:cond delay="120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par>
                                    <p:cTn id="32" presetID="10" presetClass="entr" presetSubtype="0" fill="hold" grpId="0" nodeType="withEffect">
                                      <p:stCondLst>
                                        <p:cond delay="140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par>
                                    <p:cTn id="35" presetID="10" presetClass="entr" presetSubtype="0" fill="hold" grpId="0" nodeType="withEffect">
                                      <p:stCondLst>
                                        <p:cond delay="170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10"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p:cTn id="42" dur="500" fill="hold"/>
                                            <p:tgtEl>
                                              <p:spTgt spid="7"/>
                                            </p:tgtEl>
                                            <p:attrNameLst>
                                              <p:attrName>ppt_w</p:attrName>
                                            </p:attrNameLst>
                                          </p:cBhvr>
                                          <p:tavLst>
                                            <p:tav tm="0">
                                              <p:val>
                                                <p:fltVal val="0"/>
                                              </p:val>
                                            </p:tav>
                                            <p:tav tm="100000">
                                              <p:val>
                                                <p:strVal val="#ppt_w"/>
                                              </p:val>
                                            </p:tav>
                                          </p:tavLst>
                                        </p:anim>
                                        <p:anim calcmode="lin" valueType="num">
                                          <p:cBhvr>
                                            <p:cTn id="43" dur="5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0" grpId="0"/>
          <p:bldP spid="22" grpId="0"/>
          <p:bldP spid="23" grpId="0"/>
          <p:bldP spid="2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ppt_x"/>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25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000" fill="hold"/>
                                            <p:tgtEl>
                                              <p:spTgt spid="9"/>
                                            </p:tgtEl>
                                            <p:attrNameLst>
                                              <p:attrName>ppt_x</p:attrName>
                                            </p:attrNameLst>
                                          </p:cBhvr>
                                          <p:tavLst>
                                            <p:tav tm="0">
                                              <p:val>
                                                <p:strVal val="#ppt_x"/>
                                              </p:val>
                                            </p:tav>
                                            <p:tav tm="100000">
                                              <p:val>
                                                <p:strVal val="#ppt_x"/>
                                              </p:val>
                                            </p:tav>
                                          </p:tavLst>
                                        </p:anim>
                                        <p:anim calcmode="lin" valueType="num">
                                          <p:cBhvr additive="base">
                                            <p:cTn id="12" dur="10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25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1000" fill="hold"/>
                                            <p:tgtEl>
                                              <p:spTgt spid="26"/>
                                            </p:tgtEl>
                                            <p:attrNameLst>
                                              <p:attrName>ppt_x</p:attrName>
                                            </p:attrNameLst>
                                          </p:cBhvr>
                                          <p:tavLst>
                                            <p:tav tm="0">
                                              <p:val>
                                                <p:strVal val="#ppt_x"/>
                                              </p:val>
                                            </p:tav>
                                            <p:tav tm="100000">
                                              <p:val>
                                                <p:strVal val="#ppt_x"/>
                                              </p:val>
                                            </p:tav>
                                          </p:tavLst>
                                        </p:anim>
                                        <p:anim calcmode="lin" valueType="num">
                                          <p:cBhvr additive="base">
                                            <p:cTn id="16" dur="1000" fill="hold"/>
                                            <p:tgtEl>
                                              <p:spTgt spid="2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50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1000" fill="hold"/>
                                            <p:tgtEl>
                                              <p:spTgt spid="10"/>
                                            </p:tgtEl>
                                            <p:attrNameLst>
                                              <p:attrName>ppt_x</p:attrName>
                                            </p:attrNameLst>
                                          </p:cBhvr>
                                          <p:tavLst>
                                            <p:tav tm="0">
                                              <p:val>
                                                <p:strVal val="#ppt_x"/>
                                              </p:val>
                                            </p:tav>
                                            <p:tav tm="100000">
                                              <p:val>
                                                <p:strVal val="#ppt_x"/>
                                              </p:val>
                                            </p:tav>
                                          </p:tavLst>
                                        </p:anim>
                                        <p:anim calcmode="lin" valueType="num">
                                          <p:cBhvr additive="base">
                                            <p:cTn id="20" dur="10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50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1000" fill="hold"/>
                                            <p:tgtEl>
                                              <p:spTgt spid="20"/>
                                            </p:tgtEl>
                                            <p:attrNameLst>
                                              <p:attrName>ppt_x</p:attrName>
                                            </p:attrNameLst>
                                          </p:cBhvr>
                                          <p:tavLst>
                                            <p:tav tm="0">
                                              <p:val>
                                                <p:strVal val="#ppt_x"/>
                                              </p:val>
                                            </p:tav>
                                            <p:tav tm="100000">
                                              <p:val>
                                                <p:strVal val="#ppt_x"/>
                                              </p:val>
                                            </p:tav>
                                          </p:tavLst>
                                        </p:anim>
                                        <p:anim calcmode="lin" valueType="num">
                                          <p:cBhvr additive="base">
                                            <p:cTn id="24" dur="1000" fill="hold"/>
                                            <p:tgtEl>
                                              <p:spTgt spid="2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75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1000" fill="hold"/>
                                            <p:tgtEl>
                                              <p:spTgt spid="11"/>
                                            </p:tgtEl>
                                            <p:attrNameLst>
                                              <p:attrName>ppt_x</p:attrName>
                                            </p:attrNameLst>
                                          </p:cBhvr>
                                          <p:tavLst>
                                            <p:tav tm="0">
                                              <p:val>
                                                <p:strVal val="#ppt_x"/>
                                              </p:val>
                                            </p:tav>
                                            <p:tav tm="100000">
                                              <p:val>
                                                <p:strVal val="#ppt_x"/>
                                              </p:val>
                                            </p:tav>
                                          </p:tavLst>
                                        </p:anim>
                                        <p:anim calcmode="lin" valueType="num">
                                          <p:cBhvr additive="base">
                                            <p:cTn id="28" dur="1000" fill="hold"/>
                                            <p:tgtEl>
                                              <p:spTgt spid="11"/>
                                            </p:tgtEl>
                                            <p:attrNameLst>
                                              <p:attrName>ppt_y</p:attrName>
                                            </p:attrNameLst>
                                          </p:cBhvr>
                                          <p:tavLst>
                                            <p:tav tm="0">
                                              <p:val>
                                                <p:strVal val="1+#ppt_h/2"/>
                                              </p:val>
                                            </p:tav>
                                            <p:tav tm="100000">
                                              <p:val>
                                                <p:strVal val="#ppt_y"/>
                                              </p:val>
                                            </p:tav>
                                          </p:tavLst>
                                        </p:anim>
                                      </p:childTnLst>
                                    </p:cTn>
                                  </p:par>
                                  <p:par>
                                    <p:cTn id="29" presetID="10" presetClass="entr" presetSubtype="0" fill="hold" grpId="0" nodeType="withEffect">
                                      <p:stCondLst>
                                        <p:cond delay="120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par>
                                    <p:cTn id="32" presetID="10" presetClass="entr" presetSubtype="0" fill="hold" grpId="0" nodeType="withEffect">
                                      <p:stCondLst>
                                        <p:cond delay="140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par>
                                    <p:cTn id="35" presetID="10" presetClass="entr" presetSubtype="0" fill="hold" grpId="0" nodeType="withEffect">
                                      <p:stCondLst>
                                        <p:cond delay="170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10"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p:cTn id="42" dur="500" fill="hold"/>
                                            <p:tgtEl>
                                              <p:spTgt spid="7"/>
                                            </p:tgtEl>
                                            <p:attrNameLst>
                                              <p:attrName>ppt_w</p:attrName>
                                            </p:attrNameLst>
                                          </p:cBhvr>
                                          <p:tavLst>
                                            <p:tav tm="0">
                                              <p:val>
                                                <p:fltVal val="0"/>
                                              </p:val>
                                            </p:tav>
                                            <p:tav tm="100000">
                                              <p:val>
                                                <p:strVal val="#ppt_w"/>
                                              </p:val>
                                            </p:tav>
                                          </p:tavLst>
                                        </p:anim>
                                        <p:anim calcmode="lin" valueType="num">
                                          <p:cBhvr>
                                            <p:cTn id="43" dur="5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0" grpId="0"/>
          <p:bldP spid="22" grpId="0"/>
          <p:bldP spid="23" grpId="0"/>
          <p:bldP spid="24" grpId="0"/>
        </p:bldLst>
      </p:timing>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6" name="Object 5"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1" name="TextBox 20"/>
          <p:cNvSpPr txBox="1"/>
          <p:nvPr/>
        </p:nvSpPr>
        <p:spPr>
          <a:xfrm>
            <a:off x="311150" y="4661892"/>
            <a:ext cx="3433536" cy="256480"/>
          </a:xfrm>
          <a:prstGeom prst="rect">
            <a:avLst/>
          </a:prstGeom>
          <a:noFill/>
        </p:spPr>
        <p:txBody>
          <a:bodyPr wrap="square" lIns="0" tIns="0" rIns="0" bIns="0" rtlCol="0">
            <a:spAutoFit/>
          </a:bodyPr>
          <a:lstStyle/>
          <a:p>
            <a:pPr>
              <a:lnSpc>
                <a:spcPts val="2000"/>
              </a:lnSpc>
            </a:pPr>
            <a:r>
              <a:rPr lang="ru-RU" dirty="0">
                <a:solidFill>
                  <a:srgbClr val="14CE9F"/>
                </a:solidFill>
                <a:latin typeface="Montserrat Medium" panose="00000600000000000000" pitchFamily="2" charset="-18"/>
              </a:rPr>
              <a:t>Маскировка</a:t>
            </a:r>
            <a:endParaRPr lang="en-US" dirty="0">
              <a:solidFill>
                <a:srgbClr val="14CE9F"/>
              </a:solidFill>
              <a:latin typeface="Montserrat Medium" panose="00000600000000000000" pitchFamily="2" charset="-18"/>
            </a:endParaRPr>
          </a:p>
        </p:txBody>
      </p:sp>
      <p:sp>
        <p:nvSpPr>
          <p:cNvPr id="23" name="TextBox 22"/>
          <p:cNvSpPr txBox="1"/>
          <p:nvPr/>
        </p:nvSpPr>
        <p:spPr>
          <a:xfrm>
            <a:off x="4331606" y="4661892"/>
            <a:ext cx="3779045" cy="256480"/>
          </a:xfrm>
          <a:prstGeom prst="rect">
            <a:avLst/>
          </a:prstGeom>
          <a:noFill/>
        </p:spPr>
        <p:txBody>
          <a:bodyPr wrap="square" lIns="0" tIns="0" rIns="0" bIns="0" rtlCol="0">
            <a:spAutoFit/>
          </a:bodyPr>
          <a:lstStyle/>
          <a:p>
            <a:pPr>
              <a:lnSpc>
                <a:spcPts val="2000"/>
              </a:lnSpc>
            </a:pPr>
            <a:r>
              <a:rPr lang="ru-RU" dirty="0">
                <a:solidFill>
                  <a:srgbClr val="14CE9F"/>
                </a:solidFill>
                <a:latin typeface="Montserrat Medium" panose="00000600000000000000" pitchFamily="2" charset="-18"/>
              </a:rPr>
              <a:t>Выход из диалога</a:t>
            </a:r>
          </a:p>
        </p:txBody>
      </p:sp>
      <p:sp>
        <p:nvSpPr>
          <p:cNvPr id="25" name="TextBox 24"/>
          <p:cNvSpPr txBox="1"/>
          <p:nvPr/>
        </p:nvSpPr>
        <p:spPr>
          <a:xfrm>
            <a:off x="8497207" y="4661892"/>
            <a:ext cx="3433536" cy="256480"/>
          </a:xfrm>
          <a:prstGeom prst="rect">
            <a:avLst/>
          </a:prstGeom>
          <a:noFill/>
        </p:spPr>
        <p:txBody>
          <a:bodyPr wrap="square" lIns="0" tIns="0" rIns="0" bIns="0" rtlCol="0">
            <a:spAutoFit/>
          </a:bodyPr>
          <a:lstStyle/>
          <a:p>
            <a:pPr>
              <a:lnSpc>
                <a:spcPts val="2000"/>
              </a:lnSpc>
            </a:pPr>
            <a:r>
              <a:rPr lang="ru-RU" dirty="0">
                <a:solidFill>
                  <a:srgbClr val="14CE9F"/>
                </a:solidFill>
                <a:latin typeface="Montserrat Medium" panose="00000600000000000000" pitchFamily="2" charset="-18"/>
              </a:rPr>
              <a:t>Замыкание в себе</a:t>
            </a:r>
          </a:p>
        </p:txBody>
      </p:sp>
      <p:grpSp>
        <p:nvGrpSpPr>
          <p:cNvPr id="36" name="Group 35"/>
          <p:cNvGrpSpPr/>
          <p:nvPr/>
        </p:nvGrpSpPr>
        <p:grpSpPr>
          <a:xfrm>
            <a:off x="311150" y="4095296"/>
            <a:ext cx="285750" cy="285750"/>
            <a:chOff x="5838825" y="6267450"/>
            <a:chExt cx="285750" cy="285750"/>
          </a:xfrm>
        </p:grpSpPr>
        <p:sp>
          <p:nvSpPr>
            <p:cNvPr id="37" name="Oval 36"/>
            <p:cNvSpPr/>
            <p:nvPr/>
          </p:nvSpPr>
          <p:spPr>
            <a:xfrm>
              <a:off x="5838825" y="6267450"/>
              <a:ext cx="285750" cy="285750"/>
            </a:xfrm>
            <a:prstGeom prst="ellipse">
              <a:avLst/>
            </a:prstGeom>
            <a:solidFill>
              <a:srgbClr val="5D5B6F"/>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14"/>
            <p:cNvSpPr/>
            <p:nvPr/>
          </p:nvSpPr>
          <p:spPr>
            <a:xfrm rot="18900000">
              <a:off x="5929377" y="6339142"/>
              <a:ext cx="104646" cy="104082"/>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cap="rnd">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9" name="Group 38"/>
          <p:cNvGrpSpPr/>
          <p:nvPr/>
        </p:nvGrpSpPr>
        <p:grpSpPr>
          <a:xfrm>
            <a:off x="4331607" y="4095296"/>
            <a:ext cx="285750" cy="285750"/>
            <a:chOff x="5838825" y="6267450"/>
            <a:chExt cx="285750" cy="285750"/>
          </a:xfrm>
        </p:grpSpPr>
        <p:sp>
          <p:nvSpPr>
            <p:cNvPr id="40" name="Oval 39"/>
            <p:cNvSpPr/>
            <p:nvPr/>
          </p:nvSpPr>
          <p:spPr>
            <a:xfrm>
              <a:off x="5838825" y="6267450"/>
              <a:ext cx="285750" cy="285750"/>
            </a:xfrm>
            <a:prstGeom prst="ellipse">
              <a:avLst/>
            </a:prstGeom>
            <a:solidFill>
              <a:srgbClr val="5D5B6F"/>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14"/>
            <p:cNvSpPr/>
            <p:nvPr/>
          </p:nvSpPr>
          <p:spPr>
            <a:xfrm rot="18900000">
              <a:off x="5929377" y="6339142"/>
              <a:ext cx="104646" cy="104082"/>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cap="rnd">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2" name="Group 41"/>
          <p:cNvGrpSpPr/>
          <p:nvPr/>
        </p:nvGrpSpPr>
        <p:grpSpPr>
          <a:xfrm>
            <a:off x="8497207" y="4095296"/>
            <a:ext cx="285750" cy="285750"/>
            <a:chOff x="5838825" y="6267450"/>
            <a:chExt cx="285750" cy="285750"/>
          </a:xfrm>
        </p:grpSpPr>
        <p:sp>
          <p:nvSpPr>
            <p:cNvPr id="43" name="Oval 42"/>
            <p:cNvSpPr/>
            <p:nvPr/>
          </p:nvSpPr>
          <p:spPr>
            <a:xfrm>
              <a:off x="5838825" y="6267450"/>
              <a:ext cx="285750" cy="285750"/>
            </a:xfrm>
            <a:prstGeom prst="ellipse">
              <a:avLst/>
            </a:prstGeom>
            <a:solidFill>
              <a:srgbClr val="5D5B6F"/>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14"/>
            <p:cNvSpPr/>
            <p:nvPr/>
          </p:nvSpPr>
          <p:spPr>
            <a:xfrm rot="18900000">
              <a:off x="5929377" y="6339142"/>
              <a:ext cx="104646" cy="104082"/>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cap="rnd">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Rectangle 14"/>
          <p:cNvSpPr/>
          <p:nvPr/>
        </p:nvSpPr>
        <p:spPr>
          <a:xfrm rot="5400000">
            <a:off x="1571866" y="-1187152"/>
            <a:ext cx="782386" cy="3563258"/>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14"/>
          <p:cNvSpPr/>
          <p:nvPr/>
        </p:nvSpPr>
        <p:spPr>
          <a:xfrm rot="5400000" flipH="1" flipV="1">
            <a:off x="10565618" y="2622843"/>
            <a:ext cx="782386" cy="210162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p:nvSpPr>
        <p:spPr>
          <a:xfrm>
            <a:off x="0" y="4918372"/>
            <a:ext cx="12192000" cy="1939628"/>
          </a:xfrm>
          <a:prstGeom prst="rect">
            <a:avLst/>
          </a:prstGeom>
          <a:solidFill>
            <a:srgbClr val="F6F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p:cNvSpPr txBox="1"/>
          <p:nvPr/>
        </p:nvSpPr>
        <p:spPr>
          <a:xfrm>
            <a:off x="311150" y="4960063"/>
            <a:ext cx="3433536" cy="1253100"/>
          </a:xfrm>
          <a:prstGeom prst="rect">
            <a:avLst/>
          </a:prstGeom>
          <a:noFill/>
        </p:spPr>
        <p:txBody>
          <a:bodyPr wrap="square" lIns="0" tIns="0" rIns="0" bIns="0" rtlCol="0">
            <a:spAutoFit/>
          </a:bodyPr>
          <a:lstStyle/>
          <a:p>
            <a:pPr>
              <a:lnSpc>
                <a:spcPts val="2000"/>
              </a:lnSpc>
            </a:pPr>
            <a:r>
              <a:rPr lang="ru-RU" sz="1100" dirty="0">
                <a:solidFill>
                  <a:srgbClr val="5D5B6F">
                    <a:alpha val="60000"/>
                  </a:srgbClr>
                </a:solidFill>
                <a:latin typeface="Montserrat Light" panose="00000400000000000000" pitchFamily="2" charset="-18"/>
              </a:rPr>
              <a:t>Это сокрытие или выборочное высказывание истинной точки зрения. Наиболее распространенными</a:t>
            </a:r>
          </a:p>
          <a:p>
            <a:pPr>
              <a:lnSpc>
                <a:spcPts val="2000"/>
              </a:lnSpc>
            </a:pPr>
            <a:r>
              <a:rPr lang="ru-RU" sz="1100" dirty="0">
                <a:solidFill>
                  <a:srgbClr val="5D5B6F">
                    <a:alpha val="60000"/>
                  </a:srgbClr>
                </a:solidFill>
                <a:latin typeface="Montserrat Light" panose="00000400000000000000" pitchFamily="2" charset="-18"/>
              </a:rPr>
              <a:t>вариациями здесь являются сарказм, приукрашивание и туманные формулировки.</a:t>
            </a:r>
            <a:endParaRPr lang="en-US" sz="1100" dirty="0">
              <a:solidFill>
                <a:srgbClr val="5D5B6F">
                  <a:alpha val="60000"/>
                </a:srgbClr>
              </a:solidFill>
              <a:latin typeface="Montserrat Light" panose="00000400000000000000" pitchFamily="2" charset="-18"/>
            </a:endParaRPr>
          </a:p>
        </p:txBody>
      </p:sp>
      <p:sp>
        <p:nvSpPr>
          <p:cNvPr id="22" name="TextBox 21"/>
          <p:cNvSpPr txBox="1"/>
          <p:nvPr/>
        </p:nvSpPr>
        <p:spPr>
          <a:xfrm>
            <a:off x="4131238" y="4960063"/>
            <a:ext cx="3932009" cy="740139"/>
          </a:xfrm>
          <a:prstGeom prst="rect">
            <a:avLst/>
          </a:prstGeom>
          <a:noFill/>
        </p:spPr>
        <p:txBody>
          <a:bodyPr wrap="square" lIns="0" tIns="0" rIns="0" bIns="0" rtlCol="0">
            <a:spAutoFit/>
          </a:bodyPr>
          <a:lstStyle/>
          <a:p>
            <a:pPr>
              <a:lnSpc>
                <a:spcPts val="2000"/>
              </a:lnSpc>
            </a:pPr>
            <a:r>
              <a:rPr lang="ru-RU" sz="1100" dirty="0">
                <a:solidFill>
                  <a:srgbClr val="5D5B6F">
                    <a:alpha val="60000"/>
                  </a:srgbClr>
                </a:solidFill>
                <a:latin typeface="Montserrat Light" panose="00000400000000000000" pitchFamily="2" charset="-18"/>
              </a:rPr>
              <a:t>Означает отказ от участия в обсуждении, при котором человек либо прекращает дискуссию, либо</a:t>
            </a:r>
          </a:p>
          <a:p>
            <a:pPr>
              <a:lnSpc>
                <a:spcPts val="2000"/>
              </a:lnSpc>
            </a:pPr>
            <a:r>
              <a:rPr lang="ru-RU" sz="1100" dirty="0">
                <a:solidFill>
                  <a:srgbClr val="5D5B6F">
                    <a:alpha val="60000"/>
                  </a:srgbClr>
                </a:solidFill>
                <a:latin typeface="Montserrat Light" panose="00000400000000000000" pitchFamily="2" charset="-18"/>
              </a:rPr>
              <a:t>покидает помещение, где она ведется.</a:t>
            </a:r>
          </a:p>
        </p:txBody>
      </p:sp>
      <p:sp>
        <p:nvSpPr>
          <p:cNvPr id="24" name="TextBox 23"/>
          <p:cNvSpPr txBox="1"/>
          <p:nvPr/>
        </p:nvSpPr>
        <p:spPr>
          <a:xfrm>
            <a:off x="8207939" y="4948086"/>
            <a:ext cx="3799684" cy="996619"/>
          </a:xfrm>
          <a:prstGeom prst="rect">
            <a:avLst/>
          </a:prstGeom>
          <a:noFill/>
        </p:spPr>
        <p:txBody>
          <a:bodyPr wrap="square" lIns="0" tIns="0" rIns="0" bIns="0" rtlCol="0">
            <a:spAutoFit/>
          </a:bodyPr>
          <a:lstStyle/>
          <a:p>
            <a:pPr>
              <a:lnSpc>
                <a:spcPts val="2000"/>
              </a:lnSpc>
            </a:pPr>
            <a:r>
              <a:rPr lang="ru-RU" sz="1100" dirty="0">
                <a:solidFill>
                  <a:srgbClr val="5D5B6F">
                    <a:alpha val="60000"/>
                  </a:srgbClr>
                </a:solidFill>
                <a:latin typeface="Montserrat Light" panose="00000400000000000000" pitchFamily="2" charset="-18"/>
              </a:rPr>
              <a:t>Участие в обсуждении ведется номинально. Человек не видит надобности в своем участии, поэтому всячески избегает любого участия в дискуссии.</a:t>
            </a:r>
            <a:endParaRPr lang="en-US" sz="1100" dirty="0">
              <a:solidFill>
                <a:srgbClr val="5D5B6F">
                  <a:alpha val="60000"/>
                </a:srgbClr>
              </a:solidFill>
              <a:latin typeface="Montserrat Light" panose="00000400000000000000" pitchFamily="2" charset="-18"/>
            </a:endParaRPr>
          </a:p>
        </p:txBody>
      </p:sp>
      <p:cxnSp>
        <p:nvCxnSpPr>
          <p:cNvPr id="47" name="Straight Connector 46"/>
          <p:cNvCxnSpPr/>
          <p:nvPr/>
        </p:nvCxnSpPr>
        <p:spPr>
          <a:xfrm>
            <a:off x="4076699" y="4489747"/>
            <a:ext cx="0" cy="1711028"/>
          </a:xfrm>
          <a:prstGeom prst="line">
            <a:avLst/>
          </a:prstGeom>
          <a:ln>
            <a:solidFill>
              <a:srgbClr val="5D5B6F">
                <a:alpha val="20000"/>
              </a:srgb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8110654" y="4489747"/>
            <a:ext cx="0" cy="1711028"/>
          </a:xfrm>
          <a:prstGeom prst="line">
            <a:avLst/>
          </a:prstGeom>
          <a:ln>
            <a:solidFill>
              <a:srgbClr val="5D5B6F">
                <a:alpha val="20000"/>
              </a:srgbClr>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A8F1D1FB-EC26-2DEB-BD3E-200D8054491F}"/>
              </a:ext>
            </a:extLst>
          </p:cNvPr>
          <p:cNvPicPr>
            <a:picLocks noChangeAspect="1"/>
          </p:cNvPicPr>
          <p:nvPr/>
        </p:nvPicPr>
        <p:blipFill rotWithShape="1">
          <a:blip r:embed="rId6"/>
          <a:srcRect t="7611" b="14370"/>
          <a:stretch/>
        </p:blipFill>
        <p:spPr>
          <a:xfrm>
            <a:off x="-4410" y="-223"/>
            <a:ext cx="4026504" cy="4188579"/>
          </a:xfrm>
          <a:prstGeom prst="rect">
            <a:avLst/>
          </a:prstGeom>
        </p:spPr>
      </p:pic>
      <p:pic>
        <p:nvPicPr>
          <p:cNvPr id="12" name="Picture 11">
            <a:extLst>
              <a:ext uri="{FF2B5EF4-FFF2-40B4-BE49-F238E27FC236}">
                <a16:creationId xmlns:a16="http://schemas.microsoft.com/office/drawing/2014/main" id="{C3D9BC33-48B1-2ACF-6AE8-6CFB85775217}"/>
              </a:ext>
            </a:extLst>
          </p:cNvPr>
          <p:cNvPicPr>
            <a:picLocks noChangeAspect="1"/>
          </p:cNvPicPr>
          <p:nvPr/>
        </p:nvPicPr>
        <p:blipFill rotWithShape="1">
          <a:blip r:embed="rId7"/>
          <a:srcRect r="8430"/>
          <a:stretch/>
        </p:blipFill>
        <p:spPr>
          <a:xfrm>
            <a:off x="8066480" y="-31913"/>
            <a:ext cx="4121450" cy="4214798"/>
          </a:xfrm>
          <a:prstGeom prst="rect">
            <a:avLst/>
          </a:prstGeom>
        </p:spPr>
      </p:pic>
      <p:pic>
        <p:nvPicPr>
          <p:cNvPr id="9" name="Picture 8">
            <a:extLst>
              <a:ext uri="{FF2B5EF4-FFF2-40B4-BE49-F238E27FC236}">
                <a16:creationId xmlns:a16="http://schemas.microsoft.com/office/drawing/2014/main" id="{E23A3882-0C49-54DE-D053-15C82173EF84}"/>
              </a:ext>
            </a:extLst>
          </p:cNvPr>
          <p:cNvPicPr>
            <a:picLocks noChangeAspect="1"/>
          </p:cNvPicPr>
          <p:nvPr/>
        </p:nvPicPr>
        <p:blipFill rotWithShape="1">
          <a:blip r:embed="rId8"/>
          <a:srcRect r="4112"/>
          <a:stretch/>
        </p:blipFill>
        <p:spPr>
          <a:xfrm>
            <a:off x="4022095" y="-34947"/>
            <a:ext cx="4044384" cy="4217832"/>
          </a:xfrm>
          <a:prstGeom prst="rect">
            <a:avLst/>
          </a:prstGeom>
        </p:spPr>
      </p:pic>
      <p:sp>
        <p:nvSpPr>
          <p:cNvPr id="18" name="Rectangle 17"/>
          <p:cNvSpPr/>
          <p:nvPr/>
        </p:nvSpPr>
        <p:spPr>
          <a:xfrm>
            <a:off x="4070" y="-61113"/>
            <a:ext cx="12192000" cy="4238172"/>
          </a:xfrm>
          <a:prstGeom prst="rect">
            <a:avLst/>
          </a:prstGeom>
          <a:gradFill>
            <a:gsLst>
              <a:gs pos="92000">
                <a:srgbClr val="14CE9F">
                  <a:alpha val="50000"/>
                </a:srgbClr>
              </a:gs>
              <a:gs pos="2000">
                <a:srgbClr val="DDF9B8">
                  <a:alpha val="50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Tree>
    <p:extLst>
      <p:ext uri="{BB962C8B-B14F-4D97-AF65-F5344CB8AC3E}">
        <p14:creationId xmlns:p14="http://schemas.microsoft.com/office/powerpoint/2010/main" val="1626687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anim calcmode="lin" valueType="num">
                                      <p:cBhvr>
                                        <p:cTn id="8" dur="500" fill="hold"/>
                                        <p:tgtEl>
                                          <p:spTgt spid="36"/>
                                        </p:tgtEl>
                                        <p:attrNameLst>
                                          <p:attrName>ppt_x</p:attrName>
                                        </p:attrNameLst>
                                      </p:cBhvr>
                                      <p:tavLst>
                                        <p:tav tm="0">
                                          <p:val>
                                            <p:strVal val="#ppt_x"/>
                                          </p:val>
                                        </p:tav>
                                        <p:tav tm="100000">
                                          <p:val>
                                            <p:strVal val="#ppt_x"/>
                                          </p:val>
                                        </p:tav>
                                      </p:tavLst>
                                    </p:anim>
                                    <p:anim calcmode="lin" valueType="num">
                                      <p:cBhvr>
                                        <p:cTn id="9" dur="500" fill="hold"/>
                                        <p:tgtEl>
                                          <p:spTgt spid="3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20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anim calcmode="lin" valueType="num">
                                      <p:cBhvr>
                                        <p:cTn id="13" dur="500" fill="hold"/>
                                        <p:tgtEl>
                                          <p:spTgt spid="21"/>
                                        </p:tgtEl>
                                        <p:attrNameLst>
                                          <p:attrName>ppt_x</p:attrName>
                                        </p:attrNameLst>
                                      </p:cBhvr>
                                      <p:tavLst>
                                        <p:tav tm="0">
                                          <p:val>
                                            <p:strVal val="#ppt_x"/>
                                          </p:val>
                                        </p:tav>
                                        <p:tav tm="100000">
                                          <p:val>
                                            <p:strVal val="#ppt_x"/>
                                          </p:val>
                                        </p:tav>
                                      </p:tavLst>
                                    </p:anim>
                                    <p:anim calcmode="lin" valueType="num">
                                      <p:cBhvr>
                                        <p:cTn id="14" dur="500" fill="hold"/>
                                        <p:tgtEl>
                                          <p:spTgt spid="2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300"/>
                                  </p:stCondLst>
                                  <p:childTnLst>
                                    <p:set>
                                      <p:cBhvr>
                                        <p:cTn id="16" dur="1" fill="hold">
                                          <p:stCondLst>
                                            <p:cond delay="0"/>
                                          </p:stCondLst>
                                        </p:cTn>
                                        <p:tgtEl>
                                          <p:spTgt spid="39"/>
                                        </p:tgtEl>
                                        <p:attrNameLst>
                                          <p:attrName>style.visibility</p:attrName>
                                        </p:attrNameLst>
                                      </p:cBhvr>
                                      <p:to>
                                        <p:strVal val="visible"/>
                                      </p:to>
                                    </p:set>
                                    <p:animEffect transition="in" filter="fade">
                                      <p:cBhvr>
                                        <p:cTn id="17" dur="500"/>
                                        <p:tgtEl>
                                          <p:spTgt spid="39"/>
                                        </p:tgtEl>
                                      </p:cBhvr>
                                    </p:animEffect>
                                    <p:anim calcmode="lin" valueType="num">
                                      <p:cBhvr>
                                        <p:cTn id="18" dur="500" fill="hold"/>
                                        <p:tgtEl>
                                          <p:spTgt spid="39"/>
                                        </p:tgtEl>
                                        <p:attrNameLst>
                                          <p:attrName>ppt_x</p:attrName>
                                        </p:attrNameLst>
                                      </p:cBhvr>
                                      <p:tavLst>
                                        <p:tav tm="0">
                                          <p:val>
                                            <p:strVal val="#ppt_x"/>
                                          </p:val>
                                        </p:tav>
                                        <p:tav tm="100000">
                                          <p:val>
                                            <p:strVal val="#ppt_x"/>
                                          </p:val>
                                        </p:tav>
                                      </p:tavLst>
                                    </p:anim>
                                    <p:anim calcmode="lin" valueType="num">
                                      <p:cBhvr>
                                        <p:cTn id="19" dur="500" fill="hold"/>
                                        <p:tgtEl>
                                          <p:spTgt spid="3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50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anim calcmode="lin" valueType="num">
                                      <p:cBhvr>
                                        <p:cTn id="23" dur="500" fill="hold"/>
                                        <p:tgtEl>
                                          <p:spTgt spid="23"/>
                                        </p:tgtEl>
                                        <p:attrNameLst>
                                          <p:attrName>ppt_x</p:attrName>
                                        </p:attrNameLst>
                                      </p:cBhvr>
                                      <p:tavLst>
                                        <p:tav tm="0">
                                          <p:val>
                                            <p:strVal val="#ppt_x"/>
                                          </p:val>
                                        </p:tav>
                                        <p:tav tm="100000">
                                          <p:val>
                                            <p:strVal val="#ppt_x"/>
                                          </p:val>
                                        </p:tav>
                                      </p:tavLst>
                                    </p:anim>
                                    <p:anim calcmode="lin" valueType="num">
                                      <p:cBhvr>
                                        <p:cTn id="24" dur="500" fill="hold"/>
                                        <p:tgtEl>
                                          <p:spTgt spid="2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700"/>
                                  </p:stCondLst>
                                  <p:childTnLst>
                                    <p:set>
                                      <p:cBhvr>
                                        <p:cTn id="26" dur="1" fill="hold">
                                          <p:stCondLst>
                                            <p:cond delay="0"/>
                                          </p:stCondLst>
                                        </p:cTn>
                                        <p:tgtEl>
                                          <p:spTgt spid="42"/>
                                        </p:tgtEl>
                                        <p:attrNameLst>
                                          <p:attrName>style.visibility</p:attrName>
                                        </p:attrNameLst>
                                      </p:cBhvr>
                                      <p:to>
                                        <p:strVal val="visible"/>
                                      </p:to>
                                    </p:set>
                                    <p:animEffect transition="in" filter="fade">
                                      <p:cBhvr>
                                        <p:cTn id="27" dur="500"/>
                                        <p:tgtEl>
                                          <p:spTgt spid="42"/>
                                        </p:tgtEl>
                                      </p:cBhvr>
                                    </p:animEffect>
                                    <p:anim calcmode="lin" valueType="num">
                                      <p:cBhvr>
                                        <p:cTn id="28" dur="500" fill="hold"/>
                                        <p:tgtEl>
                                          <p:spTgt spid="42"/>
                                        </p:tgtEl>
                                        <p:attrNameLst>
                                          <p:attrName>ppt_x</p:attrName>
                                        </p:attrNameLst>
                                      </p:cBhvr>
                                      <p:tavLst>
                                        <p:tav tm="0">
                                          <p:val>
                                            <p:strVal val="#ppt_x"/>
                                          </p:val>
                                        </p:tav>
                                        <p:tav tm="100000">
                                          <p:val>
                                            <p:strVal val="#ppt_x"/>
                                          </p:val>
                                        </p:tav>
                                      </p:tavLst>
                                    </p:anim>
                                    <p:anim calcmode="lin" valueType="num">
                                      <p:cBhvr>
                                        <p:cTn id="29" dur="500" fill="hold"/>
                                        <p:tgtEl>
                                          <p:spTgt spid="4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90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anim calcmode="lin" valueType="num">
                                      <p:cBhvr>
                                        <p:cTn id="33" dur="500" fill="hold"/>
                                        <p:tgtEl>
                                          <p:spTgt spid="25"/>
                                        </p:tgtEl>
                                        <p:attrNameLst>
                                          <p:attrName>ppt_x</p:attrName>
                                        </p:attrNameLst>
                                      </p:cBhvr>
                                      <p:tavLst>
                                        <p:tav tm="0">
                                          <p:val>
                                            <p:strVal val="#ppt_x"/>
                                          </p:val>
                                        </p:tav>
                                        <p:tav tm="100000">
                                          <p:val>
                                            <p:strVal val="#ppt_x"/>
                                          </p:val>
                                        </p:tav>
                                      </p:tavLst>
                                    </p:anim>
                                    <p:anim calcmode="lin" valueType="num">
                                      <p:cBhvr>
                                        <p:cTn id="34" dur="500" fill="hold"/>
                                        <p:tgtEl>
                                          <p:spTgt spid="25"/>
                                        </p:tgtEl>
                                        <p:attrNameLst>
                                          <p:attrName>ppt_y</p:attrName>
                                        </p:attrNameLst>
                                      </p:cBhvr>
                                      <p:tavLst>
                                        <p:tav tm="0">
                                          <p:val>
                                            <p:strVal val="#ppt_y+.1"/>
                                          </p:val>
                                        </p:tav>
                                        <p:tav tm="100000">
                                          <p:val>
                                            <p:strVal val="#ppt_y"/>
                                          </p:val>
                                        </p:tav>
                                      </p:tavLst>
                                    </p:anim>
                                  </p:childTnLst>
                                </p:cTn>
                              </p:par>
                              <p:par>
                                <p:cTn id="35" presetID="10" presetClass="entr" presetSubtype="0" fill="hold" grpId="0" nodeType="withEffect">
                                  <p:stCondLst>
                                    <p:cond delay="110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par>
                                <p:cTn id="38" presetID="10" presetClass="entr" presetSubtype="0" fill="hold" grpId="0" nodeType="withEffect">
                                  <p:stCondLst>
                                    <p:cond delay="120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par>
                                <p:cTn id="41" presetID="10" presetClass="entr" presetSubtype="0" fill="hold" grpId="0" nodeType="withEffect">
                                  <p:stCondLst>
                                    <p:cond delay="130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5" grpId="0"/>
      <p:bldP spid="20" grpId="0"/>
      <p:bldP spid="22" grpId="0"/>
      <p:bldP spid="24"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 name="Object 5" hidden="1"/>
                      <p:cNvPicPr/>
                      <p:nvPr/>
                    </p:nvPicPr>
                    <p:blipFill>
                      <a:blip r:embed="rId7"/>
                      <a:stretch>
                        <a:fillRect/>
                      </a:stretch>
                    </p:blipFill>
                    <p:spPr>
                      <a:xfrm>
                        <a:off x="1588" y="1588"/>
                        <a:ext cx="1587" cy="1587"/>
                      </a:xfrm>
                      <a:prstGeom prst="rect">
                        <a:avLst/>
                      </a:prstGeom>
                    </p:spPr>
                  </p:pic>
                </p:oleObj>
              </mc:Fallback>
            </mc:AlternateContent>
          </a:graphicData>
        </a:graphic>
      </p:graphicFrame>
      <p:pic>
        <p:nvPicPr>
          <p:cNvPr id="3" name="Discussion - 8252">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0" y="0"/>
            <a:ext cx="12192000" cy="6858000"/>
          </a:xfrm>
          <a:prstGeom prst="rect">
            <a:avLst/>
          </a:prstGeom>
        </p:spPr>
      </p:pic>
      <p:sp>
        <p:nvSpPr>
          <p:cNvPr id="11" name="Rectangle 10"/>
          <p:cNvSpPr/>
          <p:nvPr/>
        </p:nvSpPr>
        <p:spPr>
          <a:xfrm>
            <a:off x="0" y="0"/>
            <a:ext cx="12192000" cy="6858000"/>
          </a:xfrm>
          <a:prstGeom prst="rect">
            <a:avLst/>
          </a:prstGeom>
          <a:gradFill>
            <a:gsLst>
              <a:gs pos="92000">
                <a:srgbClr val="14CE9F">
                  <a:alpha val="80000"/>
                </a:srgbClr>
              </a:gs>
              <a:gs pos="10000">
                <a:srgbClr val="DDF9B8">
                  <a:alpha val="80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
        <p:nvSpPr>
          <p:cNvPr id="19" name="TextBox 18"/>
          <p:cNvSpPr txBox="1"/>
          <p:nvPr/>
        </p:nvSpPr>
        <p:spPr>
          <a:xfrm>
            <a:off x="779480" y="5144393"/>
            <a:ext cx="10765768" cy="923330"/>
          </a:xfrm>
          <a:prstGeom prst="rect">
            <a:avLst/>
          </a:prstGeom>
          <a:noFill/>
          <a:ln>
            <a:noFill/>
          </a:ln>
          <a:effectLst/>
        </p:spPr>
        <p:txBody>
          <a:bodyPr wrap="none" lIns="0" tIns="0" rIns="0" bIns="0" rtlCol="0" anchor="b">
            <a:spAutoFit/>
          </a:bodyPr>
          <a:lstStyle/>
          <a:p>
            <a:r>
              <a:rPr lang="ru-RU" sz="6000" dirty="0">
                <a:solidFill>
                  <a:schemeClr val="lt1"/>
                </a:solidFill>
                <a:latin typeface="Gabriela" panose="00000500000000000000" pitchFamily="2" charset="0"/>
              </a:rPr>
              <a:t>Практика - </a:t>
            </a:r>
            <a:r>
              <a:rPr lang="ru-RU" sz="2800" b="1" u="sng" dirty="0"/>
              <a:t>РАЗДАТОЧНЫЙ МАТЕРИАЛ №7</a:t>
            </a:r>
            <a:endParaRPr lang="en-US" sz="6000" dirty="0">
              <a:solidFill>
                <a:schemeClr val="lt1"/>
              </a:solidFill>
              <a:latin typeface="Gabriela" panose="00000500000000000000" pitchFamily="2" charset="0"/>
            </a:endParaRPr>
          </a:p>
        </p:txBody>
      </p:sp>
      <p:grpSp>
        <p:nvGrpSpPr>
          <p:cNvPr id="20" name="Group 19"/>
          <p:cNvGrpSpPr/>
          <p:nvPr/>
        </p:nvGrpSpPr>
        <p:grpSpPr>
          <a:xfrm>
            <a:off x="623889" y="620712"/>
            <a:ext cx="10909299" cy="5580063"/>
            <a:chOff x="-1873250" y="-421223"/>
            <a:chExt cx="2190750" cy="2186523"/>
          </a:xfrm>
        </p:grpSpPr>
        <p:sp>
          <p:nvSpPr>
            <p:cNvPr id="21" name="Freeform 18"/>
            <p:cNvSpPr>
              <a:spLocks/>
            </p:cNvSpPr>
            <p:nvPr/>
          </p:nvSpPr>
          <p:spPr bwMode="auto">
            <a:xfrm>
              <a:off x="-1873250" y="-88900"/>
              <a:ext cx="1565275" cy="1854200"/>
            </a:xfrm>
            <a:custGeom>
              <a:avLst/>
              <a:gdLst>
                <a:gd name="T0" fmla="*/ 986 w 986"/>
                <a:gd name="T1" fmla="*/ 1168 h 1168"/>
                <a:gd name="T2" fmla="*/ 0 w 986"/>
                <a:gd name="T3" fmla="*/ 1168 h 1168"/>
                <a:gd name="T4" fmla="*/ 0 w 986"/>
                <a:gd name="T5" fmla="*/ 0 h 1168"/>
              </a:gdLst>
              <a:ahLst/>
              <a:cxnLst>
                <a:cxn ang="0">
                  <a:pos x="T0" y="T1"/>
                </a:cxn>
                <a:cxn ang="0">
                  <a:pos x="T2" y="T3"/>
                </a:cxn>
                <a:cxn ang="0">
                  <a:pos x="T4" y="T5"/>
                </a:cxn>
              </a:cxnLst>
              <a:rect l="0" t="0" r="r" b="b"/>
              <a:pathLst>
                <a:path w="986" h="1168">
                  <a:moveTo>
                    <a:pt x="986" y="1168"/>
                  </a:moveTo>
                  <a:lnTo>
                    <a:pt x="0" y="1168"/>
                  </a:lnTo>
                  <a:lnTo>
                    <a:pt x="0" y="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9"/>
            <p:cNvSpPr>
              <a:spLocks/>
            </p:cNvSpPr>
            <p:nvPr/>
          </p:nvSpPr>
          <p:spPr bwMode="auto">
            <a:xfrm>
              <a:off x="-60325" y="-416854"/>
              <a:ext cx="377825" cy="1349910"/>
            </a:xfrm>
            <a:custGeom>
              <a:avLst/>
              <a:gdLst>
                <a:gd name="T0" fmla="*/ 0 w 238"/>
                <a:gd name="T1" fmla="*/ 0 h 1172"/>
                <a:gd name="T2" fmla="*/ 238 w 238"/>
                <a:gd name="T3" fmla="*/ 0 h 1172"/>
                <a:gd name="T4" fmla="*/ 238 w 238"/>
                <a:gd name="T5" fmla="*/ 1172 h 1172"/>
              </a:gdLst>
              <a:ahLst/>
              <a:cxnLst>
                <a:cxn ang="0">
                  <a:pos x="T0" y="T1"/>
                </a:cxn>
                <a:cxn ang="0">
                  <a:pos x="T2" y="T3"/>
                </a:cxn>
                <a:cxn ang="0">
                  <a:pos x="T4" y="T5"/>
                </a:cxn>
              </a:cxnLst>
              <a:rect l="0" t="0" r="r" b="b"/>
              <a:pathLst>
                <a:path w="238" h="1172">
                  <a:moveTo>
                    <a:pt x="0" y="0"/>
                  </a:moveTo>
                  <a:lnTo>
                    <a:pt x="238" y="0"/>
                  </a:lnTo>
                  <a:lnTo>
                    <a:pt x="238" y="1172"/>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0"/>
            <p:cNvSpPr>
              <a:spLocks/>
            </p:cNvSpPr>
            <p:nvPr/>
          </p:nvSpPr>
          <p:spPr bwMode="auto">
            <a:xfrm>
              <a:off x="-1842005" y="-421223"/>
              <a:ext cx="1714500" cy="1248311"/>
            </a:xfrm>
            <a:custGeom>
              <a:avLst/>
              <a:gdLst>
                <a:gd name="T0" fmla="*/ 0 w 1080"/>
                <a:gd name="T1" fmla="*/ 1065 h 1065"/>
                <a:gd name="T2" fmla="*/ 0 w 1080"/>
                <a:gd name="T3" fmla="*/ 0 h 1065"/>
                <a:gd name="T4" fmla="*/ 1080 w 1080"/>
                <a:gd name="T5" fmla="*/ 0 h 1065"/>
              </a:gdLst>
              <a:ahLst/>
              <a:cxnLst>
                <a:cxn ang="0">
                  <a:pos x="T0" y="T1"/>
                </a:cxn>
                <a:cxn ang="0">
                  <a:pos x="T2" y="T3"/>
                </a:cxn>
                <a:cxn ang="0">
                  <a:pos x="T4" y="T5"/>
                </a:cxn>
              </a:cxnLst>
              <a:rect l="0" t="0" r="r" b="b"/>
              <a:pathLst>
                <a:path w="1080" h="1065">
                  <a:moveTo>
                    <a:pt x="0" y="1065"/>
                  </a:moveTo>
                  <a:lnTo>
                    <a:pt x="0" y="0"/>
                  </a:lnTo>
                  <a:lnTo>
                    <a:pt x="1080" y="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21"/>
            <p:cNvSpPr>
              <a:spLocks/>
            </p:cNvSpPr>
            <p:nvPr/>
          </p:nvSpPr>
          <p:spPr bwMode="auto">
            <a:xfrm>
              <a:off x="-60325" y="1146175"/>
              <a:ext cx="377825" cy="619125"/>
            </a:xfrm>
            <a:custGeom>
              <a:avLst/>
              <a:gdLst>
                <a:gd name="T0" fmla="*/ 238 w 238"/>
                <a:gd name="T1" fmla="*/ 0 h 390"/>
                <a:gd name="T2" fmla="*/ 238 w 238"/>
                <a:gd name="T3" fmla="*/ 390 h 390"/>
                <a:gd name="T4" fmla="*/ 0 w 238"/>
                <a:gd name="T5" fmla="*/ 390 h 390"/>
              </a:gdLst>
              <a:ahLst/>
              <a:cxnLst>
                <a:cxn ang="0">
                  <a:pos x="T0" y="T1"/>
                </a:cxn>
                <a:cxn ang="0">
                  <a:pos x="T2" y="T3"/>
                </a:cxn>
                <a:cxn ang="0">
                  <a:pos x="T4" y="T5"/>
                </a:cxn>
              </a:cxnLst>
              <a:rect l="0" t="0" r="r" b="b"/>
              <a:pathLst>
                <a:path w="238" h="390">
                  <a:moveTo>
                    <a:pt x="238" y="0"/>
                  </a:moveTo>
                  <a:lnTo>
                    <a:pt x="238" y="390"/>
                  </a:lnTo>
                  <a:lnTo>
                    <a:pt x="0" y="39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2619526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lt">
                                    <p:tmAbs val="100"/>
                                  </p:iterate>
                                  <p:childTnLst>
                                    <p:set>
                                      <p:cBhvr>
                                        <p:cTn id="6" dur="1" fill="hold">
                                          <p:stCondLst>
                                            <p:cond delay="0"/>
                                          </p:stCondLst>
                                        </p:cTn>
                                        <p:tgtEl>
                                          <p:spTgt spid="19"/>
                                        </p:tgtEl>
                                        <p:attrNameLst>
                                          <p:attrName>style.visibility</p:attrName>
                                        </p:attrNameLst>
                                      </p:cBhvr>
                                      <p:to>
                                        <p:strVal val="visible"/>
                                      </p:to>
                                    </p:set>
                                  </p:childTnLst>
                                </p:cTn>
                              </p:par>
                            </p:childTnLst>
                          </p:cTn>
                        </p:par>
                        <p:par>
                          <p:cTn id="7" fill="hold">
                            <p:stCondLst>
                              <p:cond delay="2901"/>
                            </p:stCondLst>
                            <p:childTnLst>
                              <p:par>
                                <p:cTn id="8" presetID="1" presetClass="mediacall" presetSubtype="0" fill="hold" nodeType="afterEffect">
                                  <p:stCondLst>
                                    <p:cond delay="0"/>
                                  </p:stCondLst>
                                  <p:childTnLst>
                                    <p:cmd type="call" cmd="playFrom(0.0)">
                                      <p:cBhvr>
                                        <p:cTn id="9" dur="184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3"/>
                </p:tgtEl>
              </p:cMediaNode>
            </p:video>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3"/>
                                        </p:tgtEl>
                                      </p:cBhvr>
                                    </p:cmd>
                                  </p:childTnLst>
                                </p:cTn>
                              </p:par>
                            </p:childTnLst>
                          </p:cTn>
                        </p:par>
                      </p:childTnLst>
                    </p:cTn>
                  </p:par>
                </p:childTnLst>
              </p:cTn>
              <p:nextCondLst>
                <p:cond evt="onClick" delay="0">
                  <p:tgtEl>
                    <p:spTgt spid="3"/>
                  </p:tgtEl>
                </p:cond>
              </p:nextCondLst>
            </p:seq>
          </p:childTnLst>
        </p:cTn>
      </p:par>
    </p:tnLst>
    <p:bldLst>
      <p:bldP spid="19"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74B0256-4AEA-87F0-105A-E9773B001CC5}"/>
              </a:ext>
            </a:extLst>
          </p:cNvPr>
          <p:cNvPicPr>
            <a:picLocks noChangeAspect="1"/>
          </p:cNvPicPr>
          <p:nvPr/>
        </p:nvPicPr>
        <p:blipFill rotWithShape="1">
          <a:blip r:embed="rId4"/>
          <a:srcRect l="13556" t="804" b="-804"/>
          <a:stretch/>
        </p:blipFill>
        <p:spPr>
          <a:xfrm>
            <a:off x="0" y="0"/>
            <a:ext cx="4512620" cy="6960358"/>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 name="Object 5"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4690415" y="943531"/>
            <a:ext cx="7501585" cy="615553"/>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Насилие</a:t>
            </a:r>
            <a:endParaRPr lang="en-US" sz="4000" dirty="0">
              <a:solidFill>
                <a:srgbClr val="5D5B6F"/>
              </a:solidFill>
              <a:latin typeface="Gabriela" panose="00000500000000000000" pitchFamily="2" charset="0"/>
            </a:endParaRPr>
          </a:p>
        </p:txBody>
      </p:sp>
      <p:sp>
        <p:nvSpPr>
          <p:cNvPr id="39" name="TextBox 38"/>
          <p:cNvSpPr txBox="1"/>
          <p:nvPr/>
        </p:nvSpPr>
        <p:spPr>
          <a:xfrm>
            <a:off x="4831714" y="1842215"/>
            <a:ext cx="7169795" cy="4960679"/>
          </a:xfrm>
          <a:prstGeom prst="rect">
            <a:avLst/>
          </a:prstGeom>
          <a:noFill/>
        </p:spPr>
        <p:txBody>
          <a:bodyPr wrap="square" lIns="0" tIns="0" rIns="0" bIns="0" rtlCol="0">
            <a:noAutofit/>
          </a:bodyPr>
          <a:lstStyle/>
          <a:p>
            <a:r>
              <a:rPr lang="ru-RU" sz="2000" dirty="0">
                <a:solidFill>
                  <a:srgbClr val="14CE9F"/>
                </a:solidFill>
                <a:latin typeface="Montserrat SemiBold" panose="00000700000000000000" pitchFamily="2" charset="-18"/>
              </a:rPr>
              <a:t>Насилие </a:t>
            </a:r>
            <a:r>
              <a:rPr lang="ru-RU" sz="2000" dirty="0">
                <a:solidFill>
                  <a:srgbClr val="5D5B6F">
                    <a:alpha val="60000"/>
                  </a:srgbClr>
                </a:solidFill>
                <a:latin typeface="Montserrat Light" panose="00000400000000000000" pitchFamily="2" charset="-18"/>
              </a:rPr>
              <a:t>предполагает использование любой словесной стратегии, направленной на то, чтобы убедить или даже заставить человека принять вашу точку зрения. Стараясь силой впихнуть свой смысл в фонд общего смысла, мы нарушаем безопасность собеседника. Методы в данном случае варьируются от оскорблений или нотаций до гневных монологов с откровенными угрозами. </a:t>
            </a:r>
          </a:p>
          <a:p>
            <a:endParaRPr lang="ru-RU" sz="2000" dirty="0">
              <a:solidFill>
                <a:srgbClr val="5D5B6F">
                  <a:alpha val="60000"/>
                </a:srgbClr>
              </a:solidFill>
              <a:latin typeface="Montserrat Light" panose="00000400000000000000" pitchFamily="2" charset="-18"/>
            </a:endParaRPr>
          </a:p>
          <a:p>
            <a:r>
              <a:rPr lang="ru-RU" sz="2000" dirty="0">
                <a:solidFill>
                  <a:srgbClr val="5D5B6F">
                    <a:alpha val="60000"/>
                  </a:srgbClr>
                </a:solidFill>
                <a:latin typeface="Montserrat Light" panose="00000400000000000000" pitchFamily="2" charset="-18"/>
              </a:rPr>
              <a:t>Три наиболее распространенные формы насилия – это:</a:t>
            </a:r>
          </a:p>
          <a:p>
            <a:pPr marL="342900" indent="-342900">
              <a:buFont typeface="Arial" panose="020B0604020202020204" pitchFamily="34" charset="0"/>
              <a:buChar char="•"/>
            </a:pPr>
            <a:r>
              <a:rPr lang="ru-RU" sz="2800" dirty="0">
                <a:solidFill>
                  <a:srgbClr val="5D5B6F">
                    <a:alpha val="60000"/>
                  </a:srgbClr>
                </a:solidFill>
                <a:latin typeface="Montserrat Light" panose="00000400000000000000" pitchFamily="2" charset="-18"/>
              </a:rPr>
              <a:t>жесткий контроль</a:t>
            </a:r>
          </a:p>
          <a:p>
            <a:pPr marL="342900" indent="-342900">
              <a:buFont typeface="Arial" panose="020B0604020202020204" pitchFamily="34" charset="0"/>
              <a:buChar char="•"/>
            </a:pPr>
            <a:r>
              <a:rPr lang="ru-RU" sz="2800" dirty="0">
                <a:solidFill>
                  <a:srgbClr val="5D5B6F">
                    <a:alpha val="60000"/>
                  </a:srgbClr>
                </a:solidFill>
                <a:latin typeface="Montserrat Light" panose="00000400000000000000" pitchFamily="2" charset="-18"/>
              </a:rPr>
              <a:t>навешивание ярлыков </a:t>
            </a:r>
          </a:p>
          <a:p>
            <a:pPr marL="342900" indent="-342900">
              <a:buFont typeface="Arial" panose="020B0604020202020204" pitchFamily="34" charset="0"/>
              <a:buChar char="•"/>
            </a:pPr>
            <a:r>
              <a:rPr lang="ru-RU" sz="2800" dirty="0">
                <a:solidFill>
                  <a:srgbClr val="5D5B6F">
                    <a:alpha val="60000"/>
                  </a:srgbClr>
                </a:solidFill>
                <a:latin typeface="Montserrat Light" panose="00000400000000000000" pitchFamily="2" charset="-18"/>
              </a:rPr>
              <a:t>атака</a:t>
            </a:r>
            <a:endParaRPr lang="en-US" sz="2800" dirty="0">
              <a:solidFill>
                <a:srgbClr val="5D5B6F">
                  <a:alpha val="60000"/>
                </a:srgbClr>
              </a:solidFill>
              <a:latin typeface="Montserrat Light" panose="00000400000000000000" pitchFamily="2" charset="-18"/>
            </a:endParaRPr>
          </a:p>
        </p:txBody>
      </p:sp>
      <p:sp>
        <p:nvSpPr>
          <p:cNvPr id="3" name="TextBox 2">
            <a:extLst>
              <a:ext uri="{FF2B5EF4-FFF2-40B4-BE49-F238E27FC236}">
                <a16:creationId xmlns:a16="http://schemas.microsoft.com/office/drawing/2014/main" id="{F058026C-FB62-EDC1-0320-2B2EFE1E9023}"/>
              </a:ext>
            </a:extLst>
          </p:cNvPr>
          <p:cNvSpPr txBox="1"/>
          <p:nvPr/>
        </p:nvSpPr>
        <p:spPr>
          <a:xfrm>
            <a:off x="5689421" y="55106"/>
            <a:ext cx="6312088" cy="605294"/>
          </a:xfrm>
          <a:prstGeom prst="rect">
            <a:avLst/>
          </a:prstGeom>
          <a:noFill/>
        </p:spPr>
        <p:txBody>
          <a:bodyPr wrap="square">
            <a:spAutoFit/>
          </a:bodyPr>
          <a:lstStyle/>
          <a:p>
            <a:pPr algn="r">
              <a:lnSpc>
                <a:spcPts val="2000"/>
              </a:lnSpc>
            </a:pPr>
            <a:r>
              <a:rPr lang="ru-RU" sz="1800" dirty="0">
                <a:solidFill>
                  <a:schemeClr val="bg2">
                    <a:lumMod val="90000"/>
                  </a:schemeClr>
                </a:solidFill>
                <a:latin typeface="Montserrat SemiBold" panose="00000700000000000000" pitchFamily="2" charset="-18"/>
              </a:rPr>
              <a:t>Во время Диалога (их смысл)</a:t>
            </a:r>
          </a:p>
          <a:p>
            <a:pPr algn="r">
              <a:lnSpc>
                <a:spcPts val="2000"/>
              </a:lnSpc>
            </a:pPr>
            <a:r>
              <a:rPr lang="ru-RU" dirty="0">
                <a:solidFill>
                  <a:schemeClr val="bg2">
                    <a:lumMod val="90000"/>
                  </a:schemeClr>
                </a:solidFill>
                <a:latin typeface="Montserrat SemiBold" panose="00000700000000000000" pitchFamily="2" charset="-18"/>
              </a:rPr>
              <a:t>Сигналы собеседника</a:t>
            </a:r>
            <a:endParaRPr lang="en-US" sz="1800" dirty="0">
              <a:solidFill>
                <a:schemeClr val="bg2">
                  <a:lumMod val="90000"/>
                </a:schemeClr>
              </a:solidFill>
              <a:latin typeface="Montserrat Light" panose="00000400000000000000" pitchFamily="2" charset="-18"/>
            </a:endParaRPr>
          </a:p>
        </p:txBody>
      </p:sp>
    </p:spTree>
    <p:extLst>
      <p:ext uri="{BB962C8B-B14F-4D97-AF65-F5344CB8AC3E}">
        <p14:creationId xmlns:p14="http://schemas.microsoft.com/office/powerpoint/2010/main" val="269362104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6" name="Object 5"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1" name="TextBox 20"/>
          <p:cNvSpPr txBox="1"/>
          <p:nvPr/>
        </p:nvSpPr>
        <p:spPr>
          <a:xfrm>
            <a:off x="311150" y="4661892"/>
            <a:ext cx="3433536" cy="256480"/>
          </a:xfrm>
          <a:prstGeom prst="rect">
            <a:avLst/>
          </a:prstGeom>
          <a:noFill/>
        </p:spPr>
        <p:txBody>
          <a:bodyPr wrap="square" lIns="0" tIns="0" rIns="0" bIns="0" rtlCol="0">
            <a:spAutoFit/>
          </a:bodyPr>
          <a:lstStyle/>
          <a:p>
            <a:pPr>
              <a:lnSpc>
                <a:spcPts val="2000"/>
              </a:lnSpc>
            </a:pPr>
            <a:r>
              <a:rPr lang="ru-RU" dirty="0">
                <a:solidFill>
                  <a:srgbClr val="14CE9F"/>
                </a:solidFill>
                <a:latin typeface="Montserrat Medium" panose="00000600000000000000" pitchFamily="2" charset="-18"/>
              </a:rPr>
              <a:t>Контроль</a:t>
            </a:r>
            <a:endParaRPr lang="en-US" dirty="0">
              <a:solidFill>
                <a:srgbClr val="14CE9F"/>
              </a:solidFill>
              <a:latin typeface="Montserrat Medium" panose="00000600000000000000" pitchFamily="2" charset="-18"/>
            </a:endParaRPr>
          </a:p>
        </p:txBody>
      </p:sp>
      <p:sp>
        <p:nvSpPr>
          <p:cNvPr id="23" name="TextBox 22"/>
          <p:cNvSpPr txBox="1"/>
          <p:nvPr/>
        </p:nvSpPr>
        <p:spPr>
          <a:xfrm>
            <a:off x="4331606" y="4661892"/>
            <a:ext cx="3779045" cy="256480"/>
          </a:xfrm>
          <a:prstGeom prst="rect">
            <a:avLst/>
          </a:prstGeom>
          <a:noFill/>
        </p:spPr>
        <p:txBody>
          <a:bodyPr wrap="square" lIns="0" tIns="0" rIns="0" bIns="0" rtlCol="0">
            <a:spAutoFit/>
          </a:bodyPr>
          <a:lstStyle/>
          <a:p>
            <a:pPr>
              <a:lnSpc>
                <a:spcPts val="2000"/>
              </a:lnSpc>
            </a:pPr>
            <a:r>
              <a:rPr lang="ru-RU" dirty="0">
                <a:solidFill>
                  <a:srgbClr val="14CE9F"/>
                </a:solidFill>
                <a:latin typeface="Montserrat Medium" panose="00000600000000000000" pitchFamily="2" charset="-18"/>
              </a:rPr>
              <a:t>Навешивание ярлыков</a:t>
            </a:r>
          </a:p>
        </p:txBody>
      </p:sp>
      <p:sp>
        <p:nvSpPr>
          <p:cNvPr id="25" name="TextBox 24"/>
          <p:cNvSpPr txBox="1"/>
          <p:nvPr/>
        </p:nvSpPr>
        <p:spPr>
          <a:xfrm>
            <a:off x="8497207" y="4661892"/>
            <a:ext cx="3433536" cy="256480"/>
          </a:xfrm>
          <a:prstGeom prst="rect">
            <a:avLst/>
          </a:prstGeom>
          <a:noFill/>
        </p:spPr>
        <p:txBody>
          <a:bodyPr wrap="square" lIns="0" tIns="0" rIns="0" bIns="0" rtlCol="0">
            <a:spAutoFit/>
          </a:bodyPr>
          <a:lstStyle/>
          <a:p>
            <a:pPr>
              <a:lnSpc>
                <a:spcPts val="2000"/>
              </a:lnSpc>
            </a:pPr>
            <a:r>
              <a:rPr lang="ru-RU" dirty="0">
                <a:solidFill>
                  <a:srgbClr val="14CE9F"/>
                </a:solidFill>
                <a:latin typeface="Montserrat Medium" panose="00000600000000000000" pitchFamily="2" charset="-18"/>
              </a:rPr>
              <a:t>Атака</a:t>
            </a:r>
          </a:p>
        </p:txBody>
      </p:sp>
      <p:grpSp>
        <p:nvGrpSpPr>
          <p:cNvPr id="36" name="Group 35"/>
          <p:cNvGrpSpPr/>
          <p:nvPr/>
        </p:nvGrpSpPr>
        <p:grpSpPr>
          <a:xfrm>
            <a:off x="311150" y="4095296"/>
            <a:ext cx="285750" cy="285750"/>
            <a:chOff x="5838825" y="6267450"/>
            <a:chExt cx="285750" cy="285750"/>
          </a:xfrm>
        </p:grpSpPr>
        <p:sp>
          <p:nvSpPr>
            <p:cNvPr id="37" name="Oval 36"/>
            <p:cNvSpPr/>
            <p:nvPr/>
          </p:nvSpPr>
          <p:spPr>
            <a:xfrm>
              <a:off x="5838825" y="6267450"/>
              <a:ext cx="285750" cy="285750"/>
            </a:xfrm>
            <a:prstGeom prst="ellipse">
              <a:avLst/>
            </a:prstGeom>
            <a:solidFill>
              <a:srgbClr val="5D5B6F"/>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14"/>
            <p:cNvSpPr/>
            <p:nvPr/>
          </p:nvSpPr>
          <p:spPr>
            <a:xfrm rot="18900000">
              <a:off x="5929377" y="6339142"/>
              <a:ext cx="104646" cy="104082"/>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cap="rnd">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9" name="Group 38"/>
          <p:cNvGrpSpPr/>
          <p:nvPr/>
        </p:nvGrpSpPr>
        <p:grpSpPr>
          <a:xfrm>
            <a:off x="4331607" y="4095296"/>
            <a:ext cx="285750" cy="285750"/>
            <a:chOff x="5838825" y="6267450"/>
            <a:chExt cx="285750" cy="285750"/>
          </a:xfrm>
        </p:grpSpPr>
        <p:sp>
          <p:nvSpPr>
            <p:cNvPr id="40" name="Oval 39"/>
            <p:cNvSpPr/>
            <p:nvPr/>
          </p:nvSpPr>
          <p:spPr>
            <a:xfrm>
              <a:off x="5838825" y="6267450"/>
              <a:ext cx="285750" cy="285750"/>
            </a:xfrm>
            <a:prstGeom prst="ellipse">
              <a:avLst/>
            </a:prstGeom>
            <a:solidFill>
              <a:srgbClr val="5D5B6F"/>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14"/>
            <p:cNvSpPr/>
            <p:nvPr/>
          </p:nvSpPr>
          <p:spPr>
            <a:xfrm rot="18900000">
              <a:off x="5929377" y="6339142"/>
              <a:ext cx="104646" cy="104082"/>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cap="rnd">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2" name="Group 41"/>
          <p:cNvGrpSpPr/>
          <p:nvPr/>
        </p:nvGrpSpPr>
        <p:grpSpPr>
          <a:xfrm>
            <a:off x="8497207" y="4095296"/>
            <a:ext cx="285750" cy="285750"/>
            <a:chOff x="5838825" y="6267450"/>
            <a:chExt cx="285750" cy="285750"/>
          </a:xfrm>
        </p:grpSpPr>
        <p:sp>
          <p:nvSpPr>
            <p:cNvPr id="43" name="Oval 42"/>
            <p:cNvSpPr/>
            <p:nvPr/>
          </p:nvSpPr>
          <p:spPr>
            <a:xfrm>
              <a:off x="5838825" y="6267450"/>
              <a:ext cx="285750" cy="285750"/>
            </a:xfrm>
            <a:prstGeom prst="ellipse">
              <a:avLst/>
            </a:prstGeom>
            <a:solidFill>
              <a:srgbClr val="5D5B6F"/>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14"/>
            <p:cNvSpPr/>
            <p:nvPr/>
          </p:nvSpPr>
          <p:spPr>
            <a:xfrm rot="18900000">
              <a:off x="5929377" y="6339142"/>
              <a:ext cx="104646" cy="104082"/>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cap="rnd">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Rectangle 14"/>
          <p:cNvSpPr/>
          <p:nvPr/>
        </p:nvSpPr>
        <p:spPr>
          <a:xfrm rot="5400000">
            <a:off x="1571866" y="-1187152"/>
            <a:ext cx="782386" cy="3563258"/>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14"/>
          <p:cNvSpPr/>
          <p:nvPr/>
        </p:nvSpPr>
        <p:spPr>
          <a:xfrm rot="5400000" flipH="1" flipV="1">
            <a:off x="10565618" y="2622843"/>
            <a:ext cx="782386" cy="210162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p:nvSpPr>
        <p:spPr>
          <a:xfrm>
            <a:off x="-31517" y="4933107"/>
            <a:ext cx="12192000" cy="1939628"/>
          </a:xfrm>
          <a:prstGeom prst="rect">
            <a:avLst/>
          </a:prstGeom>
          <a:solidFill>
            <a:srgbClr val="F6F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p:cNvSpPr txBox="1"/>
          <p:nvPr/>
        </p:nvSpPr>
        <p:spPr>
          <a:xfrm>
            <a:off x="67613" y="4882842"/>
            <a:ext cx="3972268" cy="2022541"/>
          </a:xfrm>
          <a:prstGeom prst="rect">
            <a:avLst/>
          </a:prstGeom>
          <a:noFill/>
        </p:spPr>
        <p:txBody>
          <a:bodyPr wrap="square" lIns="0" tIns="0" rIns="0" bIns="0" rtlCol="0">
            <a:spAutoFit/>
          </a:bodyPr>
          <a:lstStyle/>
          <a:p>
            <a:pPr>
              <a:lnSpc>
                <a:spcPts val="2000"/>
              </a:lnSpc>
            </a:pPr>
            <a:r>
              <a:rPr lang="ru-RU" sz="1100" dirty="0">
                <a:solidFill>
                  <a:srgbClr val="5D5B6F">
                    <a:alpha val="60000"/>
                  </a:srgbClr>
                </a:solidFill>
                <a:latin typeface="Montserrat Light" panose="00000400000000000000" pitchFamily="2" charset="-18"/>
              </a:rPr>
              <a:t>Принуждение другого человека принять вашу точку зрения. Обычно это делается либо путем настойчивого убеждения собеседника разделить наше мнение, либо занятием доминирующей позиции, а конкретно: обрывание на полуслове, преувеличение значимости собственных доказательств, откровенно категоричные заявления, смена темы и пр..</a:t>
            </a:r>
            <a:endParaRPr lang="en-US" sz="1100" dirty="0">
              <a:solidFill>
                <a:srgbClr val="5D5B6F">
                  <a:alpha val="60000"/>
                </a:srgbClr>
              </a:solidFill>
              <a:latin typeface="Montserrat Light" panose="00000400000000000000" pitchFamily="2" charset="-18"/>
            </a:endParaRPr>
          </a:p>
        </p:txBody>
      </p:sp>
      <p:sp>
        <p:nvSpPr>
          <p:cNvPr id="22" name="TextBox 21"/>
          <p:cNvSpPr txBox="1"/>
          <p:nvPr/>
        </p:nvSpPr>
        <p:spPr>
          <a:xfrm>
            <a:off x="4131238" y="4960063"/>
            <a:ext cx="3932009" cy="483659"/>
          </a:xfrm>
          <a:prstGeom prst="rect">
            <a:avLst/>
          </a:prstGeom>
          <a:noFill/>
        </p:spPr>
        <p:txBody>
          <a:bodyPr wrap="square" lIns="0" tIns="0" rIns="0" bIns="0" rtlCol="0">
            <a:spAutoFit/>
          </a:bodyPr>
          <a:lstStyle/>
          <a:p>
            <a:pPr>
              <a:lnSpc>
                <a:spcPts val="2000"/>
              </a:lnSpc>
            </a:pPr>
            <a:r>
              <a:rPr lang="ru-RU" sz="1100" dirty="0">
                <a:solidFill>
                  <a:srgbClr val="5D5B6F">
                    <a:alpha val="60000"/>
                  </a:srgbClr>
                </a:solidFill>
                <a:latin typeface="Montserrat Light" panose="00000400000000000000" pitchFamily="2" charset="-18"/>
              </a:rPr>
              <a:t>Подразумевает попытку втиснуть людей или их идеи в рамки того или иного стереотипа или категории.</a:t>
            </a:r>
          </a:p>
        </p:txBody>
      </p:sp>
      <p:sp>
        <p:nvSpPr>
          <p:cNvPr id="24" name="TextBox 23"/>
          <p:cNvSpPr txBox="1"/>
          <p:nvPr/>
        </p:nvSpPr>
        <p:spPr>
          <a:xfrm>
            <a:off x="8207939" y="4948086"/>
            <a:ext cx="3799684" cy="996619"/>
          </a:xfrm>
          <a:prstGeom prst="rect">
            <a:avLst/>
          </a:prstGeom>
          <a:noFill/>
        </p:spPr>
        <p:txBody>
          <a:bodyPr wrap="square" lIns="0" tIns="0" rIns="0" bIns="0" rtlCol="0">
            <a:spAutoFit/>
          </a:bodyPr>
          <a:lstStyle/>
          <a:p>
            <a:pPr>
              <a:lnSpc>
                <a:spcPts val="2000"/>
              </a:lnSpc>
            </a:pPr>
            <a:r>
              <a:rPr lang="ru-RU" sz="1100" dirty="0">
                <a:solidFill>
                  <a:srgbClr val="5D5B6F">
                    <a:alpha val="60000"/>
                  </a:srgbClr>
                </a:solidFill>
                <a:latin typeface="Montserrat Light" panose="00000400000000000000" pitchFamily="2" charset="-18"/>
              </a:rPr>
              <a:t>Это значит, что вы перешли от аргументирования своей точки зрения к попытке заставить собеседника страдать. Самые распространенные тактики – унижение и угрозы.</a:t>
            </a:r>
            <a:endParaRPr lang="en-US" sz="1100" dirty="0">
              <a:solidFill>
                <a:srgbClr val="5D5B6F">
                  <a:alpha val="60000"/>
                </a:srgbClr>
              </a:solidFill>
              <a:latin typeface="Montserrat Light" panose="00000400000000000000" pitchFamily="2" charset="-18"/>
            </a:endParaRPr>
          </a:p>
        </p:txBody>
      </p:sp>
      <p:cxnSp>
        <p:nvCxnSpPr>
          <p:cNvPr id="47" name="Straight Connector 46"/>
          <p:cNvCxnSpPr/>
          <p:nvPr/>
        </p:nvCxnSpPr>
        <p:spPr>
          <a:xfrm>
            <a:off x="4076699" y="4489747"/>
            <a:ext cx="0" cy="1711028"/>
          </a:xfrm>
          <a:prstGeom prst="line">
            <a:avLst/>
          </a:prstGeom>
          <a:ln>
            <a:solidFill>
              <a:srgbClr val="5D5B6F">
                <a:alpha val="20000"/>
              </a:srgb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8110654" y="4489747"/>
            <a:ext cx="0" cy="1711028"/>
          </a:xfrm>
          <a:prstGeom prst="line">
            <a:avLst/>
          </a:prstGeom>
          <a:ln>
            <a:solidFill>
              <a:srgbClr val="5D5B6F">
                <a:alpha val="20000"/>
              </a:srgbClr>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932F598-1FAC-D9BB-E6B1-9A49F9575160}"/>
              </a:ext>
            </a:extLst>
          </p:cNvPr>
          <p:cNvPicPr>
            <a:picLocks noChangeAspect="1"/>
          </p:cNvPicPr>
          <p:nvPr/>
        </p:nvPicPr>
        <p:blipFill rotWithShape="1">
          <a:blip r:embed="rId6"/>
          <a:srcRect l="3215" t="628"/>
          <a:stretch/>
        </p:blipFill>
        <p:spPr>
          <a:xfrm>
            <a:off x="-11721" y="-13150"/>
            <a:ext cx="4079278" cy="4188356"/>
          </a:xfrm>
          <a:prstGeom prst="rect">
            <a:avLst/>
          </a:prstGeom>
        </p:spPr>
      </p:pic>
      <p:pic>
        <p:nvPicPr>
          <p:cNvPr id="11" name="Picture 10">
            <a:extLst>
              <a:ext uri="{FF2B5EF4-FFF2-40B4-BE49-F238E27FC236}">
                <a16:creationId xmlns:a16="http://schemas.microsoft.com/office/drawing/2014/main" id="{C71A59E4-899D-6319-C435-8044559796B8}"/>
              </a:ext>
            </a:extLst>
          </p:cNvPr>
          <p:cNvPicPr>
            <a:picLocks noChangeAspect="1"/>
          </p:cNvPicPr>
          <p:nvPr/>
        </p:nvPicPr>
        <p:blipFill rotWithShape="1">
          <a:blip r:embed="rId7"/>
          <a:srcRect r="4840"/>
          <a:stretch/>
        </p:blipFill>
        <p:spPr>
          <a:xfrm>
            <a:off x="4074868" y="-13150"/>
            <a:ext cx="3994514" cy="4188355"/>
          </a:xfrm>
          <a:prstGeom prst="rect">
            <a:avLst/>
          </a:prstGeom>
        </p:spPr>
      </p:pic>
      <p:pic>
        <p:nvPicPr>
          <p:cNvPr id="14" name="Picture 13">
            <a:extLst>
              <a:ext uri="{FF2B5EF4-FFF2-40B4-BE49-F238E27FC236}">
                <a16:creationId xmlns:a16="http://schemas.microsoft.com/office/drawing/2014/main" id="{32658DE4-1CA9-1288-7C5A-61A0FD973688}"/>
              </a:ext>
            </a:extLst>
          </p:cNvPr>
          <p:cNvPicPr>
            <a:picLocks noChangeAspect="1"/>
          </p:cNvPicPr>
          <p:nvPr/>
        </p:nvPicPr>
        <p:blipFill rotWithShape="1">
          <a:blip r:embed="rId8"/>
          <a:srcRect l="-1" r="-181"/>
          <a:stretch/>
        </p:blipFill>
        <p:spPr>
          <a:xfrm>
            <a:off x="8062325" y="4826"/>
            <a:ext cx="4118207" cy="4185236"/>
          </a:xfrm>
          <a:prstGeom prst="rect">
            <a:avLst/>
          </a:prstGeom>
        </p:spPr>
      </p:pic>
      <p:sp>
        <p:nvSpPr>
          <p:cNvPr id="18" name="Rectangle 17"/>
          <p:cNvSpPr/>
          <p:nvPr/>
        </p:nvSpPr>
        <p:spPr>
          <a:xfrm>
            <a:off x="-27403" y="-14464"/>
            <a:ext cx="12192000" cy="4238172"/>
          </a:xfrm>
          <a:prstGeom prst="rect">
            <a:avLst/>
          </a:prstGeom>
          <a:gradFill>
            <a:gsLst>
              <a:gs pos="92000">
                <a:srgbClr val="14CE9F">
                  <a:alpha val="50000"/>
                </a:srgbClr>
              </a:gs>
              <a:gs pos="2000">
                <a:srgbClr val="DDF9B8">
                  <a:alpha val="50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Tree>
    <p:extLst>
      <p:ext uri="{BB962C8B-B14F-4D97-AF65-F5344CB8AC3E}">
        <p14:creationId xmlns:p14="http://schemas.microsoft.com/office/powerpoint/2010/main" val="1973153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anim calcmode="lin" valueType="num">
                                      <p:cBhvr>
                                        <p:cTn id="8" dur="500" fill="hold"/>
                                        <p:tgtEl>
                                          <p:spTgt spid="36"/>
                                        </p:tgtEl>
                                        <p:attrNameLst>
                                          <p:attrName>ppt_x</p:attrName>
                                        </p:attrNameLst>
                                      </p:cBhvr>
                                      <p:tavLst>
                                        <p:tav tm="0">
                                          <p:val>
                                            <p:strVal val="#ppt_x"/>
                                          </p:val>
                                        </p:tav>
                                        <p:tav tm="100000">
                                          <p:val>
                                            <p:strVal val="#ppt_x"/>
                                          </p:val>
                                        </p:tav>
                                      </p:tavLst>
                                    </p:anim>
                                    <p:anim calcmode="lin" valueType="num">
                                      <p:cBhvr>
                                        <p:cTn id="9" dur="500" fill="hold"/>
                                        <p:tgtEl>
                                          <p:spTgt spid="3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20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anim calcmode="lin" valueType="num">
                                      <p:cBhvr>
                                        <p:cTn id="13" dur="500" fill="hold"/>
                                        <p:tgtEl>
                                          <p:spTgt spid="21"/>
                                        </p:tgtEl>
                                        <p:attrNameLst>
                                          <p:attrName>ppt_x</p:attrName>
                                        </p:attrNameLst>
                                      </p:cBhvr>
                                      <p:tavLst>
                                        <p:tav tm="0">
                                          <p:val>
                                            <p:strVal val="#ppt_x"/>
                                          </p:val>
                                        </p:tav>
                                        <p:tav tm="100000">
                                          <p:val>
                                            <p:strVal val="#ppt_x"/>
                                          </p:val>
                                        </p:tav>
                                      </p:tavLst>
                                    </p:anim>
                                    <p:anim calcmode="lin" valueType="num">
                                      <p:cBhvr>
                                        <p:cTn id="14" dur="500" fill="hold"/>
                                        <p:tgtEl>
                                          <p:spTgt spid="2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300"/>
                                  </p:stCondLst>
                                  <p:childTnLst>
                                    <p:set>
                                      <p:cBhvr>
                                        <p:cTn id="16" dur="1" fill="hold">
                                          <p:stCondLst>
                                            <p:cond delay="0"/>
                                          </p:stCondLst>
                                        </p:cTn>
                                        <p:tgtEl>
                                          <p:spTgt spid="39"/>
                                        </p:tgtEl>
                                        <p:attrNameLst>
                                          <p:attrName>style.visibility</p:attrName>
                                        </p:attrNameLst>
                                      </p:cBhvr>
                                      <p:to>
                                        <p:strVal val="visible"/>
                                      </p:to>
                                    </p:set>
                                    <p:animEffect transition="in" filter="fade">
                                      <p:cBhvr>
                                        <p:cTn id="17" dur="500"/>
                                        <p:tgtEl>
                                          <p:spTgt spid="39"/>
                                        </p:tgtEl>
                                      </p:cBhvr>
                                    </p:animEffect>
                                    <p:anim calcmode="lin" valueType="num">
                                      <p:cBhvr>
                                        <p:cTn id="18" dur="500" fill="hold"/>
                                        <p:tgtEl>
                                          <p:spTgt spid="39"/>
                                        </p:tgtEl>
                                        <p:attrNameLst>
                                          <p:attrName>ppt_x</p:attrName>
                                        </p:attrNameLst>
                                      </p:cBhvr>
                                      <p:tavLst>
                                        <p:tav tm="0">
                                          <p:val>
                                            <p:strVal val="#ppt_x"/>
                                          </p:val>
                                        </p:tav>
                                        <p:tav tm="100000">
                                          <p:val>
                                            <p:strVal val="#ppt_x"/>
                                          </p:val>
                                        </p:tav>
                                      </p:tavLst>
                                    </p:anim>
                                    <p:anim calcmode="lin" valueType="num">
                                      <p:cBhvr>
                                        <p:cTn id="19" dur="500" fill="hold"/>
                                        <p:tgtEl>
                                          <p:spTgt spid="3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50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anim calcmode="lin" valueType="num">
                                      <p:cBhvr>
                                        <p:cTn id="23" dur="500" fill="hold"/>
                                        <p:tgtEl>
                                          <p:spTgt spid="23"/>
                                        </p:tgtEl>
                                        <p:attrNameLst>
                                          <p:attrName>ppt_x</p:attrName>
                                        </p:attrNameLst>
                                      </p:cBhvr>
                                      <p:tavLst>
                                        <p:tav tm="0">
                                          <p:val>
                                            <p:strVal val="#ppt_x"/>
                                          </p:val>
                                        </p:tav>
                                        <p:tav tm="100000">
                                          <p:val>
                                            <p:strVal val="#ppt_x"/>
                                          </p:val>
                                        </p:tav>
                                      </p:tavLst>
                                    </p:anim>
                                    <p:anim calcmode="lin" valueType="num">
                                      <p:cBhvr>
                                        <p:cTn id="24" dur="500" fill="hold"/>
                                        <p:tgtEl>
                                          <p:spTgt spid="2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700"/>
                                  </p:stCondLst>
                                  <p:childTnLst>
                                    <p:set>
                                      <p:cBhvr>
                                        <p:cTn id="26" dur="1" fill="hold">
                                          <p:stCondLst>
                                            <p:cond delay="0"/>
                                          </p:stCondLst>
                                        </p:cTn>
                                        <p:tgtEl>
                                          <p:spTgt spid="42"/>
                                        </p:tgtEl>
                                        <p:attrNameLst>
                                          <p:attrName>style.visibility</p:attrName>
                                        </p:attrNameLst>
                                      </p:cBhvr>
                                      <p:to>
                                        <p:strVal val="visible"/>
                                      </p:to>
                                    </p:set>
                                    <p:animEffect transition="in" filter="fade">
                                      <p:cBhvr>
                                        <p:cTn id="27" dur="500"/>
                                        <p:tgtEl>
                                          <p:spTgt spid="42"/>
                                        </p:tgtEl>
                                      </p:cBhvr>
                                    </p:animEffect>
                                    <p:anim calcmode="lin" valueType="num">
                                      <p:cBhvr>
                                        <p:cTn id="28" dur="500" fill="hold"/>
                                        <p:tgtEl>
                                          <p:spTgt spid="42"/>
                                        </p:tgtEl>
                                        <p:attrNameLst>
                                          <p:attrName>ppt_x</p:attrName>
                                        </p:attrNameLst>
                                      </p:cBhvr>
                                      <p:tavLst>
                                        <p:tav tm="0">
                                          <p:val>
                                            <p:strVal val="#ppt_x"/>
                                          </p:val>
                                        </p:tav>
                                        <p:tav tm="100000">
                                          <p:val>
                                            <p:strVal val="#ppt_x"/>
                                          </p:val>
                                        </p:tav>
                                      </p:tavLst>
                                    </p:anim>
                                    <p:anim calcmode="lin" valueType="num">
                                      <p:cBhvr>
                                        <p:cTn id="29" dur="500" fill="hold"/>
                                        <p:tgtEl>
                                          <p:spTgt spid="4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90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anim calcmode="lin" valueType="num">
                                      <p:cBhvr>
                                        <p:cTn id="33" dur="500" fill="hold"/>
                                        <p:tgtEl>
                                          <p:spTgt spid="25"/>
                                        </p:tgtEl>
                                        <p:attrNameLst>
                                          <p:attrName>ppt_x</p:attrName>
                                        </p:attrNameLst>
                                      </p:cBhvr>
                                      <p:tavLst>
                                        <p:tav tm="0">
                                          <p:val>
                                            <p:strVal val="#ppt_x"/>
                                          </p:val>
                                        </p:tav>
                                        <p:tav tm="100000">
                                          <p:val>
                                            <p:strVal val="#ppt_x"/>
                                          </p:val>
                                        </p:tav>
                                      </p:tavLst>
                                    </p:anim>
                                    <p:anim calcmode="lin" valueType="num">
                                      <p:cBhvr>
                                        <p:cTn id="34" dur="500" fill="hold"/>
                                        <p:tgtEl>
                                          <p:spTgt spid="25"/>
                                        </p:tgtEl>
                                        <p:attrNameLst>
                                          <p:attrName>ppt_y</p:attrName>
                                        </p:attrNameLst>
                                      </p:cBhvr>
                                      <p:tavLst>
                                        <p:tav tm="0">
                                          <p:val>
                                            <p:strVal val="#ppt_y+.1"/>
                                          </p:val>
                                        </p:tav>
                                        <p:tav tm="100000">
                                          <p:val>
                                            <p:strVal val="#ppt_y"/>
                                          </p:val>
                                        </p:tav>
                                      </p:tavLst>
                                    </p:anim>
                                  </p:childTnLst>
                                </p:cTn>
                              </p:par>
                              <p:par>
                                <p:cTn id="35" presetID="10" presetClass="entr" presetSubtype="0" fill="hold" grpId="0" nodeType="withEffect">
                                  <p:stCondLst>
                                    <p:cond delay="110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par>
                                <p:cTn id="38" presetID="10" presetClass="entr" presetSubtype="0" fill="hold" grpId="0" nodeType="withEffect">
                                  <p:stCondLst>
                                    <p:cond delay="120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par>
                                <p:cTn id="41" presetID="10" presetClass="entr" presetSubtype="0" fill="hold" grpId="0" nodeType="withEffect">
                                  <p:stCondLst>
                                    <p:cond delay="130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5" grpId="0"/>
      <p:bldP spid="20" grpId="0"/>
      <p:bldP spid="22" grpId="0"/>
      <p:bldP spid="24"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 name="Object 5" hidden="1"/>
                      <p:cNvPicPr/>
                      <p:nvPr/>
                    </p:nvPicPr>
                    <p:blipFill>
                      <a:blip r:embed="rId7"/>
                      <a:stretch>
                        <a:fillRect/>
                      </a:stretch>
                    </p:blipFill>
                    <p:spPr>
                      <a:xfrm>
                        <a:off x="1588" y="1588"/>
                        <a:ext cx="1587" cy="1587"/>
                      </a:xfrm>
                      <a:prstGeom prst="rect">
                        <a:avLst/>
                      </a:prstGeom>
                    </p:spPr>
                  </p:pic>
                </p:oleObj>
              </mc:Fallback>
            </mc:AlternateContent>
          </a:graphicData>
        </a:graphic>
      </p:graphicFrame>
      <p:pic>
        <p:nvPicPr>
          <p:cNvPr id="3" name="Discussion - 8252">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0" y="0"/>
            <a:ext cx="12192000" cy="6858000"/>
          </a:xfrm>
          <a:prstGeom prst="rect">
            <a:avLst/>
          </a:prstGeom>
        </p:spPr>
      </p:pic>
      <p:sp>
        <p:nvSpPr>
          <p:cNvPr id="11" name="Rectangle 10"/>
          <p:cNvSpPr/>
          <p:nvPr/>
        </p:nvSpPr>
        <p:spPr>
          <a:xfrm>
            <a:off x="0" y="0"/>
            <a:ext cx="12192000" cy="6858000"/>
          </a:xfrm>
          <a:prstGeom prst="rect">
            <a:avLst/>
          </a:prstGeom>
          <a:gradFill>
            <a:gsLst>
              <a:gs pos="92000">
                <a:srgbClr val="14CE9F">
                  <a:alpha val="80000"/>
                </a:srgbClr>
              </a:gs>
              <a:gs pos="10000">
                <a:srgbClr val="DDF9B8">
                  <a:alpha val="80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
        <p:nvSpPr>
          <p:cNvPr id="19" name="TextBox 18"/>
          <p:cNvSpPr txBox="1"/>
          <p:nvPr/>
        </p:nvSpPr>
        <p:spPr>
          <a:xfrm>
            <a:off x="779480" y="5144393"/>
            <a:ext cx="10522111" cy="923330"/>
          </a:xfrm>
          <a:prstGeom prst="rect">
            <a:avLst/>
          </a:prstGeom>
          <a:noFill/>
          <a:ln>
            <a:noFill/>
          </a:ln>
          <a:effectLst/>
        </p:spPr>
        <p:txBody>
          <a:bodyPr wrap="none" lIns="0" tIns="0" rIns="0" bIns="0" rtlCol="0" anchor="b">
            <a:spAutoFit/>
          </a:bodyPr>
          <a:lstStyle/>
          <a:p>
            <a:r>
              <a:rPr lang="ru-RU" sz="6000" dirty="0">
                <a:solidFill>
                  <a:schemeClr val="lt1"/>
                </a:solidFill>
                <a:latin typeface="Gabriela" panose="00000500000000000000" pitchFamily="2" charset="0"/>
              </a:rPr>
              <a:t>Практика - </a:t>
            </a:r>
            <a:r>
              <a:rPr lang="ru-RU" sz="2800" b="1" u="sng" dirty="0"/>
              <a:t>РАЗДАТОЧНЫЙ МАТЕРИАЛ №8</a:t>
            </a:r>
            <a:endParaRPr lang="en-US" sz="6000" dirty="0">
              <a:solidFill>
                <a:schemeClr val="lt1"/>
              </a:solidFill>
              <a:latin typeface="Gabriela" panose="00000500000000000000" pitchFamily="2" charset="0"/>
            </a:endParaRPr>
          </a:p>
        </p:txBody>
      </p:sp>
      <p:grpSp>
        <p:nvGrpSpPr>
          <p:cNvPr id="20" name="Group 19"/>
          <p:cNvGrpSpPr/>
          <p:nvPr/>
        </p:nvGrpSpPr>
        <p:grpSpPr>
          <a:xfrm>
            <a:off x="623889" y="620712"/>
            <a:ext cx="10909299" cy="5580063"/>
            <a:chOff x="-1873250" y="-421223"/>
            <a:chExt cx="2190750" cy="2186523"/>
          </a:xfrm>
        </p:grpSpPr>
        <p:sp>
          <p:nvSpPr>
            <p:cNvPr id="21" name="Freeform 18"/>
            <p:cNvSpPr>
              <a:spLocks/>
            </p:cNvSpPr>
            <p:nvPr/>
          </p:nvSpPr>
          <p:spPr bwMode="auto">
            <a:xfrm>
              <a:off x="-1873250" y="-88900"/>
              <a:ext cx="1565275" cy="1854200"/>
            </a:xfrm>
            <a:custGeom>
              <a:avLst/>
              <a:gdLst>
                <a:gd name="T0" fmla="*/ 986 w 986"/>
                <a:gd name="T1" fmla="*/ 1168 h 1168"/>
                <a:gd name="T2" fmla="*/ 0 w 986"/>
                <a:gd name="T3" fmla="*/ 1168 h 1168"/>
                <a:gd name="T4" fmla="*/ 0 w 986"/>
                <a:gd name="T5" fmla="*/ 0 h 1168"/>
              </a:gdLst>
              <a:ahLst/>
              <a:cxnLst>
                <a:cxn ang="0">
                  <a:pos x="T0" y="T1"/>
                </a:cxn>
                <a:cxn ang="0">
                  <a:pos x="T2" y="T3"/>
                </a:cxn>
                <a:cxn ang="0">
                  <a:pos x="T4" y="T5"/>
                </a:cxn>
              </a:cxnLst>
              <a:rect l="0" t="0" r="r" b="b"/>
              <a:pathLst>
                <a:path w="986" h="1168">
                  <a:moveTo>
                    <a:pt x="986" y="1168"/>
                  </a:moveTo>
                  <a:lnTo>
                    <a:pt x="0" y="1168"/>
                  </a:lnTo>
                  <a:lnTo>
                    <a:pt x="0" y="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9"/>
            <p:cNvSpPr>
              <a:spLocks/>
            </p:cNvSpPr>
            <p:nvPr/>
          </p:nvSpPr>
          <p:spPr bwMode="auto">
            <a:xfrm>
              <a:off x="-60325" y="-416854"/>
              <a:ext cx="377825" cy="1349910"/>
            </a:xfrm>
            <a:custGeom>
              <a:avLst/>
              <a:gdLst>
                <a:gd name="T0" fmla="*/ 0 w 238"/>
                <a:gd name="T1" fmla="*/ 0 h 1172"/>
                <a:gd name="T2" fmla="*/ 238 w 238"/>
                <a:gd name="T3" fmla="*/ 0 h 1172"/>
                <a:gd name="T4" fmla="*/ 238 w 238"/>
                <a:gd name="T5" fmla="*/ 1172 h 1172"/>
              </a:gdLst>
              <a:ahLst/>
              <a:cxnLst>
                <a:cxn ang="0">
                  <a:pos x="T0" y="T1"/>
                </a:cxn>
                <a:cxn ang="0">
                  <a:pos x="T2" y="T3"/>
                </a:cxn>
                <a:cxn ang="0">
                  <a:pos x="T4" y="T5"/>
                </a:cxn>
              </a:cxnLst>
              <a:rect l="0" t="0" r="r" b="b"/>
              <a:pathLst>
                <a:path w="238" h="1172">
                  <a:moveTo>
                    <a:pt x="0" y="0"/>
                  </a:moveTo>
                  <a:lnTo>
                    <a:pt x="238" y="0"/>
                  </a:lnTo>
                  <a:lnTo>
                    <a:pt x="238" y="1172"/>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0"/>
            <p:cNvSpPr>
              <a:spLocks/>
            </p:cNvSpPr>
            <p:nvPr/>
          </p:nvSpPr>
          <p:spPr bwMode="auto">
            <a:xfrm>
              <a:off x="-1842005" y="-421223"/>
              <a:ext cx="1714500" cy="1248311"/>
            </a:xfrm>
            <a:custGeom>
              <a:avLst/>
              <a:gdLst>
                <a:gd name="T0" fmla="*/ 0 w 1080"/>
                <a:gd name="T1" fmla="*/ 1065 h 1065"/>
                <a:gd name="T2" fmla="*/ 0 w 1080"/>
                <a:gd name="T3" fmla="*/ 0 h 1065"/>
                <a:gd name="T4" fmla="*/ 1080 w 1080"/>
                <a:gd name="T5" fmla="*/ 0 h 1065"/>
              </a:gdLst>
              <a:ahLst/>
              <a:cxnLst>
                <a:cxn ang="0">
                  <a:pos x="T0" y="T1"/>
                </a:cxn>
                <a:cxn ang="0">
                  <a:pos x="T2" y="T3"/>
                </a:cxn>
                <a:cxn ang="0">
                  <a:pos x="T4" y="T5"/>
                </a:cxn>
              </a:cxnLst>
              <a:rect l="0" t="0" r="r" b="b"/>
              <a:pathLst>
                <a:path w="1080" h="1065">
                  <a:moveTo>
                    <a:pt x="0" y="1065"/>
                  </a:moveTo>
                  <a:lnTo>
                    <a:pt x="0" y="0"/>
                  </a:lnTo>
                  <a:lnTo>
                    <a:pt x="1080" y="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21"/>
            <p:cNvSpPr>
              <a:spLocks/>
            </p:cNvSpPr>
            <p:nvPr/>
          </p:nvSpPr>
          <p:spPr bwMode="auto">
            <a:xfrm>
              <a:off x="-60325" y="1146175"/>
              <a:ext cx="377825" cy="619125"/>
            </a:xfrm>
            <a:custGeom>
              <a:avLst/>
              <a:gdLst>
                <a:gd name="T0" fmla="*/ 238 w 238"/>
                <a:gd name="T1" fmla="*/ 0 h 390"/>
                <a:gd name="T2" fmla="*/ 238 w 238"/>
                <a:gd name="T3" fmla="*/ 390 h 390"/>
                <a:gd name="T4" fmla="*/ 0 w 238"/>
                <a:gd name="T5" fmla="*/ 390 h 390"/>
              </a:gdLst>
              <a:ahLst/>
              <a:cxnLst>
                <a:cxn ang="0">
                  <a:pos x="T0" y="T1"/>
                </a:cxn>
                <a:cxn ang="0">
                  <a:pos x="T2" y="T3"/>
                </a:cxn>
                <a:cxn ang="0">
                  <a:pos x="T4" y="T5"/>
                </a:cxn>
              </a:cxnLst>
              <a:rect l="0" t="0" r="r" b="b"/>
              <a:pathLst>
                <a:path w="238" h="390">
                  <a:moveTo>
                    <a:pt x="238" y="0"/>
                  </a:moveTo>
                  <a:lnTo>
                    <a:pt x="238" y="390"/>
                  </a:lnTo>
                  <a:lnTo>
                    <a:pt x="0" y="39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302557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lt">
                                    <p:tmAbs val="100"/>
                                  </p:iterate>
                                  <p:childTnLst>
                                    <p:set>
                                      <p:cBhvr>
                                        <p:cTn id="6" dur="1" fill="hold">
                                          <p:stCondLst>
                                            <p:cond delay="0"/>
                                          </p:stCondLst>
                                        </p:cTn>
                                        <p:tgtEl>
                                          <p:spTgt spid="19"/>
                                        </p:tgtEl>
                                        <p:attrNameLst>
                                          <p:attrName>style.visibility</p:attrName>
                                        </p:attrNameLst>
                                      </p:cBhvr>
                                      <p:to>
                                        <p:strVal val="visible"/>
                                      </p:to>
                                    </p:set>
                                  </p:childTnLst>
                                </p:cTn>
                              </p:par>
                            </p:childTnLst>
                          </p:cTn>
                        </p:par>
                        <p:par>
                          <p:cTn id="7" fill="hold">
                            <p:stCondLst>
                              <p:cond delay="2901"/>
                            </p:stCondLst>
                            <p:childTnLst>
                              <p:par>
                                <p:cTn id="8" presetID="1" presetClass="mediacall" presetSubtype="0" fill="hold" nodeType="afterEffect">
                                  <p:stCondLst>
                                    <p:cond delay="0"/>
                                  </p:stCondLst>
                                  <p:childTnLst>
                                    <p:cmd type="call" cmd="playFrom(0.0)">
                                      <p:cBhvr>
                                        <p:cTn id="9" dur="184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3"/>
                </p:tgtEl>
              </p:cMediaNode>
            </p:video>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3"/>
                                        </p:tgtEl>
                                      </p:cBhvr>
                                    </p:cmd>
                                  </p:childTnLst>
                                </p:cTn>
                              </p:par>
                            </p:childTnLst>
                          </p:cTn>
                        </p:par>
                      </p:childTnLst>
                    </p:cTn>
                  </p:par>
                </p:childTnLst>
              </p:cTn>
              <p:nextCondLst>
                <p:cond evt="onClick" delay="0">
                  <p:tgtEl>
                    <p:spTgt spid="3"/>
                  </p:tgtEl>
                </p:cond>
              </p:nextCondLst>
            </p:seq>
          </p:childTnLst>
        </p:cTn>
      </p:par>
    </p:tnLst>
    <p:bldLst>
      <p:bldP spid="19"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C37E64-52EB-1D9F-3AA6-7F94864B4BD2}"/>
              </a:ext>
            </a:extLst>
          </p:cNvPr>
          <p:cNvPicPr>
            <a:picLocks noChangeAspect="1"/>
          </p:cNvPicPr>
          <p:nvPr/>
        </p:nvPicPr>
        <p:blipFill rotWithShape="1">
          <a:blip r:embed="rId4"/>
          <a:srcRect l="17141" b="2541"/>
          <a:stretch/>
        </p:blipFill>
        <p:spPr>
          <a:xfrm>
            <a:off x="0" y="18900"/>
            <a:ext cx="4516907" cy="6839100"/>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 name="Object 5"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4690415" y="1112307"/>
            <a:ext cx="7501585" cy="1231106"/>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Свое поведение в стрессовой ситуации</a:t>
            </a:r>
            <a:endParaRPr lang="en-US" sz="4000" dirty="0">
              <a:solidFill>
                <a:srgbClr val="5D5B6F"/>
              </a:solidFill>
              <a:latin typeface="Gabriela" panose="00000500000000000000" pitchFamily="2" charset="0"/>
            </a:endParaRPr>
          </a:p>
        </p:txBody>
      </p:sp>
      <p:sp>
        <p:nvSpPr>
          <p:cNvPr id="39" name="TextBox 38"/>
          <p:cNvSpPr txBox="1"/>
          <p:nvPr/>
        </p:nvSpPr>
        <p:spPr>
          <a:xfrm>
            <a:off x="4814654" y="2795321"/>
            <a:ext cx="7169795" cy="3632775"/>
          </a:xfrm>
          <a:prstGeom prst="rect">
            <a:avLst/>
          </a:prstGeom>
          <a:noFill/>
        </p:spPr>
        <p:txBody>
          <a:bodyPr wrap="square" lIns="0" tIns="0" rIns="0" bIns="0" rtlCol="0">
            <a:noAutofit/>
          </a:bodyPr>
          <a:lstStyle/>
          <a:p>
            <a:r>
              <a:rPr lang="ru-RU" sz="2000" dirty="0">
                <a:solidFill>
                  <a:srgbClr val="5D5B6F">
                    <a:alpha val="60000"/>
                  </a:srgbClr>
                </a:solidFill>
                <a:latin typeface="Montserrat Light" panose="00000400000000000000" pitchFamily="2" charset="-18"/>
              </a:rPr>
              <a:t>Даже если вы научились отслеживать сигналы того, что безопасность под угрозой, но самое сложное еще не это. Самое сложное в ходе невероятно напряженной «двухпроцессорной обработки» информации,  – это собственное поведение. Иногда мы настолько поглощены своими идеями, что начисто теряем способность сопереживать окружающим и в итоге перестаем следить за своими действиями и поступками. </a:t>
            </a:r>
            <a:endParaRPr lang="en-US" sz="2000" dirty="0">
              <a:solidFill>
                <a:srgbClr val="5D5B6F">
                  <a:alpha val="60000"/>
                </a:srgbClr>
              </a:solidFill>
              <a:latin typeface="Montserrat Light" panose="00000400000000000000" pitchFamily="2" charset="-18"/>
            </a:endParaRPr>
          </a:p>
        </p:txBody>
      </p:sp>
      <p:sp>
        <p:nvSpPr>
          <p:cNvPr id="3" name="TextBox 2">
            <a:extLst>
              <a:ext uri="{FF2B5EF4-FFF2-40B4-BE49-F238E27FC236}">
                <a16:creationId xmlns:a16="http://schemas.microsoft.com/office/drawing/2014/main" id="{F058026C-FB62-EDC1-0320-2B2EFE1E9023}"/>
              </a:ext>
            </a:extLst>
          </p:cNvPr>
          <p:cNvSpPr txBox="1"/>
          <p:nvPr/>
        </p:nvSpPr>
        <p:spPr>
          <a:xfrm>
            <a:off x="5689421" y="55106"/>
            <a:ext cx="6312088" cy="605294"/>
          </a:xfrm>
          <a:prstGeom prst="rect">
            <a:avLst/>
          </a:prstGeom>
          <a:noFill/>
        </p:spPr>
        <p:txBody>
          <a:bodyPr wrap="square">
            <a:spAutoFit/>
          </a:bodyPr>
          <a:lstStyle/>
          <a:p>
            <a:pPr algn="r">
              <a:lnSpc>
                <a:spcPts val="2000"/>
              </a:lnSpc>
            </a:pPr>
            <a:r>
              <a:rPr lang="ru-RU" sz="1800" dirty="0">
                <a:solidFill>
                  <a:schemeClr val="bg2">
                    <a:lumMod val="90000"/>
                  </a:schemeClr>
                </a:solidFill>
                <a:latin typeface="Montserrat SemiBold" panose="00000700000000000000" pitchFamily="2" charset="-18"/>
              </a:rPr>
              <a:t>Во время Диалога (их смысл)</a:t>
            </a:r>
          </a:p>
          <a:p>
            <a:pPr algn="r">
              <a:lnSpc>
                <a:spcPts val="2000"/>
              </a:lnSpc>
            </a:pPr>
            <a:r>
              <a:rPr lang="ru-RU" dirty="0">
                <a:solidFill>
                  <a:schemeClr val="bg2">
                    <a:lumMod val="90000"/>
                  </a:schemeClr>
                </a:solidFill>
                <a:latin typeface="Montserrat SemiBold" panose="00000700000000000000" pitchFamily="2" charset="-18"/>
              </a:rPr>
              <a:t>Сигналы собеседника</a:t>
            </a:r>
            <a:endParaRPr lang="en-US" sz="1800" dirty="0">
              <a:solidFill>
                <a:schemeClr val="bg2">
                  <a:lumMod val="90000"/>
                </a:schemeClr>
              </a:solidFill>
              <a:latin typeface="Montserrat Light" panose="00000400000000000000" pitchFamily="2" charset="-18"/>
            </a:endParaRPr>
          </a:p>
        </p:txBody>
      </p:sp>
    </p:spTree>
    <p:extLst>
      <p:ext uri="{BB962C8B-B14F-4D97-AF65-F5344CB8AC3E}">
        <p14:creationId xmlns:p14="http://schemas.microsoft.com/office/powerpoint/2010/main" val="365971152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 name="Object 5" hidden="1"/>
                      <p:cNvPicPr/>
                      <p:nvPr/>
                    </p:nvPicPr>
                    <p:blipFill>
                      <a:blip r:embed="rId7"/>
                      <a:stretch>
                        <a:fillRect/>
                      </a:stretch>
                    </p:blipFill>
                    <p:spPr>
                      <a:xfrm>
                        <a:off x="1588" y="1588"/>
                        <a:ext cx="1587" cy="1587"/>
                      </a:xfrm>
                      <a:prstGeom prst="rect">
                        <a:avLst/>
                      </a:prstGeom>
                    </p:spPr>
                  </p:pic>
                </p:oleObj>
              </mc:Fallback>
            </mc:AlternateContent>
          </a:graphicData>
        </a:graphic>
      </p:graphicFrame>
      <p:pic>
        <p:nvPicPr>
          <p:cNvPr id="3" name="Discussion - 8252">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0" y="0"/>
            <a:ext cx="12192000" cy="6858000"/>
          </a:xfrm>
          <a:prstGeom prst="rect">
            <a:avLst/>
          </a:prstGeom>
        </p:spPr>
      </p:pic>
      <p:sp>
        <p:nvSpPr>
          <p:cNvPr id="11" name="Rectangle 10"/>
          <p:cNvSpPr/>
          <p:nvPr/>
        </p:nvSpPr>
        <p:spPr>
          <a:xfrm>
            <a:off x="0" y="0"/>
            <a:ext cx="12192000" cy="6858000"/>
          </a:xfrm>
          <a:prstGeom prst="rect">
            <a:avLst/>
          </a:prstGeom>
          <a:gradFill>
            <a:gsLst>
              <a:gs pos="92000">
                <a:srgbClr val="14CE9F">
                  <a:alpha val="80000"/>
                </a:srgbClr>
              </a:gs>
              <a:gs pos="10000">
                <a:srgbClr val="DDF9B8">
                  <a:alpha val="80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
        <p:nvSpPr>
          <p:cNvPr id="19" name="TextBox 18"/>
          <p:cNvSpPr txBox="1"/>
          <p:nvPr/>
        </p:nvSpPr>
        <p:spPr>
          <a:xfrm>
            <a:off x="779480" y="5144393"/>
            <a:ext cx="10834697" cy="923330"/>
          </a:xfrm>
          <a:prstGeom prst="rect">
            <a:avLst/>
          </a:prstGeom>
          <a:noFill/>
          <a:ln>
            <a:noFill/>
          </a:ln>
          <a:effectLst/>
        </p:spPr>
        <p:txBody>
          <a:bodyPr wrap="none" lIns="0" tIns="0" rIns="0" bIns="0" rtlCol="0" anchor="b">
            <a:spAutoFit/>
          </a:bodyPr>
          <a:lstStyle/>
          <a:p>
            <a:r>
              <a:rPr lang="ru-RU" sz="6000" dirty="0">
                <a:solidFill>
                  <a:schemeClr val="lt1"/>
                </a:solidFill>
                <a:latin typeface="Gabriela" panose="00000500000000000000" pitchFamily="2" charset="0"/>
              </a:rPr>
              <a:t>Практика - </a:t>
            </a:r>
            <a:r>
              <a:rPr lang="ru-RU" sz="2400" b="1" u="sng" dirty="0">
                <a:hlinkClick r:id="rId9"/>
              </a:rPr>
              <a:t>http://smartvalues.ru/styleunderstress/</a:t>
            </a:r>
            <a:r>
              <a:rPr lang="ru-RU" sz="3600" dirty="0"/>
              <a:t> </a:t>
            </a:r>
            <a:endParaRPr lang="en-US" sz="6000" dirty="0">
              <a:solidFill>
                <a:schemeClr val="lt1"/>
              </a:solidFill>
              <a:latin typeface="Gabriela" panose="00000500000000000000" pitchFamily="2" charset="0"/>
            </a:endParaRPr>
          </a:p>
        </p:txBody>
      </p:sp>
      <p:grpSp>
        <p:nvGrpSpPr>
          <p:cNvPr id="20" name="Group 19"/>
          <p:cNvGrpSpPr/>
          <p:nvPr/>
        </p:nvGrpSpPr>
        <p:grpSpPr>
          <a:xfrm>
            <a:off x="623889" y="620712"/>
            <a:ext cx="10909299" cy="5580063"/>
            <a:chOff x="-1873250" y="-421223"/>
            <a:chExt cx="2190750" cy="2186523"/>
          </a:xfrm>
        </p:grpSpPr>
        <p:sp>
          <p:nvSpPr>
            <p:cNvPr id="21" name="Freeform 18"/>
            <p:cNvSpPr>
              <a:spLocks/>
            </p:cNvSpPr>
            <p:nvPr/>
          </p:nvSpPr>
          <p:spPr bwMode="auto">
            <a:xfrm>
              <a:off x="-1873250" y="-88900"/>
              <a:ext cx="1565275" cy="1854200"/>
            </a:xfrm>
            <a:custGeom>
              <a:avLst/>
              <a:gdLst>
                <a:gd name="T0" fmla="*/ 986 w 986"/>
                <a:gd name="T1" fmla="*/ 1168 h 1168"/>
                <a:gd name="T2" fmla="*/ 0 w 986"/>
                <a:gd name="T3" fmla="*/ 1168 h 1168"/>
                <a:gd name="T4" fmla="*/ 0 w 986"/>
                <a:gd name="T5" fmla="*/ 0 h 1168"/>
              </a:gdLst>
              <a:ahLst/>
              <a:cxnLst>
                <a:cxn ang="0">
                  <a:pos x="T0" y="T1"/>
                </a:cxn>
                <a:cxn ang="0">
                  <a:pos x="T2" y="T3"/>
                </a:cxn>
                <a:cxn ang="0">
                  <a:pos x="T4" y="T5"/>
                </a:cxn>
              </a:cxnLst>
              <a:rect l="0" t="0" r="r" b="b"/>
              <a:pathLst>
                <a:path w="986" h="1168">
                  <a:moveTo>
                    <a:pt x="986" y="1168"/>
                  </a:moveTo>
                  <a:lnTo>
                    <a:pt x="0" y="1168"/>
                  </a:lnTo>
                  <a:lnTo>
                    <a:pt x="0" y="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9"/>
            <p:cNvSpPr>
              <a:spLocks/>
            </p:cNvSpPr>
            <p:nvPr/>
          </p:nvSpPr>
          <p:spPr bwMode="auto">
            <a:xfrm>
              <a:off x="-60325" y="-416854"/>
              <a:ext cx="377825" cy="1349910"/>
            </a:xfrm>
            <a:custGeom>
              <a:avLst/>
              <a:gdLst>
                <a:gd name="T0" fmla="*/ 0 w 238"/>
                <a:gd name="T1" fmla="*/ 0 h 1172"/>
                <a:gd name="T2" fmla="*/ 238 w 238"/>
                <a:gd name="T3" fmla="*/ 0 h 1172"/>
                <a:gd name="T4" fmla="*/ 238 w 238"/>
                <a:gd name="T5" fmla="*/ 1172 h 1172"/>
              </a:gdLst>
              <a:ahLst/>
              <a:cxnLst>
                <a:cxn ang="0">
                  <a:pos x="T0" y="T1"/>
                </a:cxn>
                <a:cxn ang="0">
                  <a:pos x="T2" y="T3"/>
                </a:cxn>
                <a:cxn ang="0">
                  <a:pos x="T4" y="T5"/>
                </a:cxn>
              </a:cxnLst>
              <a:rect l="0" t="0" r="r" b="b"/>
              <a:pathLst>
                <a:path w="238" h="1172">
                  <a:moveTo>
                    <a:pt x="0" y="0"/>
                  </a:moveTo>
                  <a:lnTo>
                    <a:pt x="238" y="0"/>
                  </a:lnTo>
                  <a:lnTo>
                    <a:pt x="238" y="1172"/>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0"/>
            <p:cNvSpPr>
              <a:spLocks/>
            </p:cNvSpPr>
            <p:nvPr/>
          </p:nvSpPr>
          <p:spPr bwMode="auto">
            <a:xfrm>
              <a:off x="-1842005" y="-421223"/>
              <a:ext cx="1714500" cy="1248311"/>
            </a:xfrm>
            <a:custGeom>
              <a:avLst/>
              <a:gdLst>
                <a:gd name="T0" fmla="*/ 0 w 1080"/>
                <a:gd name="T1" fmla="*/ 1065 h 1065"/>
                <a:gd name="T2" fmla="*/ 0 w 1080"/>
                <a:gd name="T3" fmla="*/ 0 h 1065"/>
                <a:gd name="T4" fmla="*/ 1080 w 1080"/>
                <a:gd name="T5" fmla="*/ 0 h 1065"/>
              </a:gdLst>
              <a:ahLst/>
              <a:cxnLst>
                <a:cxn ang="0">
                  <a:pos x="T0" y="T1"/>
                </a:cxn>
                <a:cxn ang="0">
                  <a:pos x="T2" y="T3"/>
                </a:cxn>
                <a:cxn ang="0">
                  <a:pos x="T4" y="T5"/>
                </a:cxn>
              </a:cxnLst>
              <a:rect l="0" t="0" r="r" b="b"/>
              <a:pathLst>
                <a:path w="1080" h="1065">
                  <a:moveTo>
                    <a:pt x="0" y="1065"/>
                  </a:moveTo>
                  <a:lnTo>
                    <a:pt x="0" y="0"/>
                  </a:lnTo>
                  <a:lnTo>
                    <a:pt x="1080" y="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21"/>
            <p:cNvSpPr>
              <a:spLocks/>
            </p:cNvSpPr>
            <p:nvPr/>
          </p:nvSpPr>
          <p:spPr bwMode="auto">
            <a:xfrm>
              <a:off x="-60325" y="1146175"/>
              <a:ext cx="377825" cy="619125"/>
            </a:xfrm>
            <a:custGeom>
              <a:avLst/>
              <a:gdLst>
                <a:gd name="T0" fmla="*/ 238 w 238"/>
                <a:gd name="T1" fmla="*/ 0 h 390"/>
                <a:gd name="T2" fmla="*/ 238 w 238"/>
                <a:gd name="T3" fmla="*/ 390 h 390"/>
                <a:gd name="T4" fmla="*/ 0 w 238"/>
                <a:gd name="T5" fmla="*/ 390 h 390"/>
              </a:gdLst>
              <a:ahLst/>
              <a:cxnLst>
                <a:cxn ang="0">
                  <a:pos x="T0" y="T1"/>
                </a:cxn>
                <a:cxn ang="0">
                  <a:pos x="T2" y="T3"/>
                </a:cxn>
                <a:cxn ang="0">
                  <a:pos x="T4" y="T5"/>
                </a:cxn>
              </a:cxnLst>
              <a:rect l="0" t="0" r="r" b="b"/>
              <a:pathLst>
                <a:path w="238" h="390">
                  <a:moveTo>
                    <a:pt x="238" y="0"/>
                  </a:moveTo>
                  <a:lnTo>
                    <a:pt x="238" y="390"/>
                  </a:lnTo>
                  <a:lnTo>
                    <a:pt x="0" y="39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619564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lt">
                                    <p:tmAbs val="100"/>
                                  </p:iterate>
                                  <p:childTnLst>
                                    <p:set>
                                      <p:cBhvr>
                                        <p:cTn id="6" dur="1" fill="hold">
                                          <p:stCondLst>
                                            <p:cond delay="0"/>
                                          </p:stCondLst>
                                        </p:cTn>
                                        <p:tgtEl>
                                          <p:spTgt spid="19"/>
                                        </p:tgtEl>
                                        <p:attrNameLst>
                                          <p:attrName>style.visibility</p:attrName>
                                        </p:attrNameLst>
                                      </p:cBhvr>
                                      <p:to>
                                        <p:strVal val="visible"/>
                                      </p:to>
                                    </p:set>
                                  </p:childTnLst>
                                </p:cTn>
                              </p:par>
                            </p:childTnLst>
                          </p:cTn>
                        </p:par>
                        <p:par>
                          <p:cTn id="7" fill="hold">
                            <p:stCondLst>
                              <p:cond delay="4701"/>
                            </p:stCondLst>
                            <p:childTnLst>
                              <p:par>
                                <p:cTn id="8" presetID="1" presetClass="mediacall" presetSubtype="0" fill="hold" nodeType="afterEffect">
                                  <p:stCondLst>
                                    <p:cond delay="0"/>
                                  </p:stCondLst>
                                  <p:childTnLst>
                                    <p:cmd type="call" cmd="playFrom(0.0)">
                                      <p:cBhvr>
                                        <p:cTn id="9" dur="184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3"/>
                </p:tgtEl>
              </p:cMediaNode>
            </p:video>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3"/>
                                        </p:tgtEl>
                                      </p:cBhvr>
                                    </p:cmd>
                                  </p:childTnLst>
                                </p:cTn>
                              </p:par>
                            </p:childTnLst>
                          </p:cTn>
                        </p:par>
                      </p:childTnLst>
                    </p:cTn>
                  </p:par>
                </p:childTnLst>
              </p:cTn>
              <p:nextCondLst>
                <p:cond evt="onClick" delay="0">
                  <p:tgtEl>
                    <p:spTgt spid="3"/>
                  </p:tgtEl>
                </p:cond>
              </p:nextCondLst>
            </p:seq>
          </p:childTnLst>
        </p:cTn>
      </p:par>
    </p:tnLst>
    <p:bldLst>
      <p:bldP spid="19"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C2277A-B8B9-24B1-8981-30533EE114DD}"/>
              </a:ext>
            </a:extLst>
          </p:cNvPr>
          <p:cNvPicPr>
            <a:picLocks noChangeAspect="1"/>
          </p:cNvPicPr>
          <p:nvPr/>
        </p:nvPicPr>
        <p:blipFill rotWithShape="1">
          <a:blip r:embed="rId4"/>
          <a:srcRect t="9572" b="6143"/>
          <a:stretch/>
        </p:blipFill>
        <p:spPr>
          <a:xfrm>
            <a:off x="0" y="0"/>
            <a:ext cx="4584032" cy="6858000"/>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 name="Object 5"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4934332" y="299002"/>
            <a:ext cx="2465089" cy="615553"/>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Резюме…</a:t>
            </a:r>
            <a:endParaRPr lang="en-US" sz="4000" dirty="0">
              <a:solidFill>
                <a:srgbClr val="5D5B6F"/>
              </a:solidFill>
              <a:latin typeface="Gabriela" panose="00000500000000000000" pitchFamily="2" charset="0"/>
            </a:endParaRPr>
          </a:p>
        </p:txBody>
      </p:sp>
      <p:sp>
        <p:nvSpPr>
          <p:cNvPr id="39" name="TextBox 38"/>
          <p:cNvSpPr txBox="1"/>
          <p:nvPr/>
        </p:nvSpPr>
        <p:spPr>
          <a:xfrm>
            <a:off x="4934332" y="1338906"/>
            <a:ext cx="6789671" cy="4861869"/>
          </a:xfrm>
          <a:prstGeom prst="rect">
            <a:avLst/>
          </a:prstGeom>
          <a:noFill/>
        </p:spPr>
        <p:txBody>
          <a:bodyPr wrap="square" lIns="0" tIns="0" rIns="0" bIns="0" rtlCol="0">
            <a:noAutofit/>
          </a:bodyPr>
          <a:lstStyle/>
          <a:p>
            <a:pPr>
              <a:lnSpc>
                <a:spcPts val="2000"/>
              </a:lnSpc>
            </a:pPr>
            <a:endParaRPr lang="ru-RU" sz="2400" dirty="0">
              <a:solidFill>
                <a:srgbClr val="14CE9F"/>
              </a:solidFill>
              <a:latin typeface="Montserrat SemiBold" panose="00000700000000000000" pitchFamily="2" charset="-18"/>
            </a:endParaRPr>
          </a:p>
          <a:p>
            <a:r>
              <a:rPr lang="ru-RU" sz="2000" dirty="0">
                <a:solidFill>
                  <a:srgbClr val="5D5B6F">
                    <a:alpha val="60000"/>
                  </a:srgbClr>
                </a:solidFill>
                <a:latin typeface="Montserrat Light" panose="00000400000000000000" pitchFamily="2" charset="-18"/>
              </a:rPr>
              <a:t>Чтобы вырваться из этого порочного круга, научитесь наблюдать, следите за сигналами. Внимательно следите за содержанием и за обстоятельствами диалога.</a:t>
            </a:r>
          </a:p>
          <a:p>
            <a:endParaRPr lang="ru-RU" sz="2000" dirty="0">
              <a:solidFill>
                <a:srgbClr val="5D5B6F">
                  <a:alpha val="60000"/>
                </a:srgbClr>
              </a:solidFill>
              <a:latin typeface="Montserrat Light" panose="00000400000000000000" pitchFamily="2" charset="-18"/>
            </a:endParaRPr>
          </a:p>
          <a:p>
            <a:pPr marL="342900" indent="-342900">
              <a:buFont typeface="Courier New" panose="02070309020205020404" pitchFamily="49" charset="0"/>
              <a:buChar char="o"/>
            </a:pPr>
            <a:r>
              <a:rPr lang="ru-RU" sz="2000" dirty="0">
                <a:solidFill>
                  <a:srgbClr val="5D5B6F">
                    <a:alpha val="60000"/>
                  </a:srgbClr>
                </a:solidFill>
                <a:latin typeface="Montserrat Light" panose="00000400000000000000" pitchFamily="2" charset="-18"/>
              </a:rPr>
              <a:t>Замечайте, в какой момент диалог становится трудным</a:t>
            </a:r>
          </a:p>
          <a:p>
            <a:pPr marL="342900" indent="-342900">
              <a:buFont typeface="Courier New" panose="02070309020205020404" pitchFamily="49" charset="0"/>
              <a:buChar char="o"/>
            </a:pPr>
            <a:r>
              <a:rPr lang="ru-RU" sz="2000" dirty="0">
                <a:solidFill>
                  <a:srgbClr val="5D5B6F">
                    <a:alpha val="60000"/>
                  </a:srgbClr>
                </a:solidFill>
                <a:latin typeface="Montserrat Light" panose="00000400000000000000" pitchFamily="2" charset="-18"/>
              </a:rPr>
              <a:t>Учитесь замечать угрозу безопасности</a:t>
            </a:r>
          </a:p>
          <a:p>
            <a:pPr marL="342900" indent="-342900">
              <a:buFont typeface="Courier New" panose="02070309020205020404" pitchFamily="49" charset="0"/>
              <a:buChar char="o"/>
            </a:pPr>
            <a:r>
              <a:rPr lang="ru-RU" sz="2000" dirty="0">
                <a:solidFill>
                  <a:srgbClr val="5D5B6F">
                    <a:alpha val="60000"/>
                  </a:srgbClr>
                </a:solidFill>
                <a:latin typeface="Montserrat Light" panose="00000400000000000000" pitchFamily="2" charset="-18"/>
              </a:rPr>
              <a:t>Учитесь замечать, что собеседники движутся к молчанию или насилию</a:t>
            </a:r>
          </a:p>
          <a:p>
            <a:pPr marL="342900" indent="-342900">
              <a:buFont typeface="Courier New" panose="02070309020205020404" pitchFamily="49" charset="0"/>
              <a:buChar char="o"/>
            </a:pPr>
            <a:r>
              <a:rPr lang="ru-RU" sz="2000" dirty="0">
                <a:solidFill>
                  <a:srgbClr val="5D5B6F">
                    <a:alpha val="60000"/>
                  </a:srgbClr>
                </a:solidFill>
                <a:latin typeface="Montserrat Light" panose="00000400000000000000" pitchFamily="2" charset="-18"/>
              </a:rPr>
              <a:t>Следите за проявлениями своего стиля поведения в условиях стресса</a:t>
            </a:r>
          </a:p>
        </p:txBody>
      </p:sp>
      <p:sp>
        <p:nvSpPr>
          <p:cNvPr id="8" name="TextBox 7">
            <a:extLst>
              <a:ext uri="{FF2B5EF4-FFF2-40B4-BE49-F238E27FC236}">
                <a16:creationId xmlns:a16="http://schemas.microsoft.com/office/drawing/2014/main" id="{8CD59B07-BE5B-2C46-FBB2-44C5946FF1C3}"/>
              </a:ext>
            </a:extLst>
          </p:cNvPr>
          <p:cNvSpPr txBox="1"/>
          <p:nvPr/>
        </p:nvSpPr>
        <p:spPr>
          <a:xfrm>
            <a:off x="1363670" y="-264497"/>
            <a:ext cx="282742" cy="7725192"/>
          </a:xfrm>
          <a:prstGeom prst="rect">
            <a:avLst/>
          </a:prstGeom>
          <a:noFill/>
        </p:spPr>
        <p:txBody>
          <a:bodyPr wrap="square">
            <a:spAutoFit/>
          </a:bodyPr>
          <a:lstStyle/>
          <a:p>
            <a:r>
              <a:rPr lang="ru-RU" sz="49600" dirty="0">
                <a:solidFill>
                  <a:srgbClr val="5D5B6F"/>
                </a:solidFill>
                <a:latin typeface="Gabriela" panose="00000500000000000000" pitchFamily="2" charset="0"/>
              </a:rPr>
              <a:t>!</a:t>
            </a:r>
            <a:endParaRPr lang="en-US" sz="49600" dirty="0"/>
          </a:p>
        </p:txBody>
      </p:sp>
      <p:sp>
        <p:nvSpPr>
          <p:cNvPr id="3" name="TextBox 2">
            <a:extLst>
              <a:ext uri="{FF2B5EF4-FFF2-40B4-BE49-F238E27FC236}">
                <a16:creationId xmlns:a16="http://schemas.microsoft.com/office/drawing/2014/main" id="{66F54121-5EF6-5C1F-2BE3-493BFEF0BFAC}"/>
              </a:ext>
            </a:extLst>
          </p:cNvPr>
          <p:cNvSpPr txBox="1"/>
          <p:nvPr/>
        </p:nvSpPr>
        <p:spPr>
          <a:xfrm>
            <a:off x="6096000" y="55106"/>
            <a:ext cx="6096000" cy="605294"/>
          </a:xfrm>
          <a:prstGeom prst="rect">
            <a:avLst/>
          </a:prstGeom>
          <a:noFill/>
        </p:spPr>
        <p:txBody>
          <a:bodyPr wrap="square">
            <a:spAutoFit/>
          </a:bodyPr>
          <a:lstStyle/>
          <a:p>
            <a:pPr algn="r">
              <a:lnSpc>
                <a:spcPts val="2000"/>
              </a:lnSpc>
            </a:pPr>
            <a:r>
              <a:rPr lang="ru-RU" sz="1800" dirty="0">
                <a:solidFill>
                  <a:schemeClr val="bg2">
                    <a:lumMod val="90000"/>
                  </a:schemeClr>
                </a:solidFill>
                <a:latin typeface="Montserrat SemiBold" panose="00000700000000000000" pitchFamily="2" charset="-18"/>
              </a:rPr>
              <a:t>Во время Диалога (их смысл)</a:t>
            </a:r>
          </a:p>
          <a:p>
            <a:pPr algn="r">
              <a:lnSpc>
                <a:spcPts val="2000"/>
              </a:lnSpc>
            </a:pPr>
            <a:r>
              <a:rPr lang="ru-RU" dirty="0">
                <a:solidFill>
                  <a:schemeClr val="bg2">
                    <a:lumMod val="90000"/>
                  </a:schemeClr>
                </a:solidFill>
                <a:latin typeface="Montserrat SemiBold" panose="00000700000000000000" pitchFamily="2" charset="-18"/>
              </a:rPr>
              <a:t>Сигналы собеседника</a:t>
            </a:r>
            <a:endParaRPr lang="en-US" sz="1800" dirty="0">
              <a:solidFill>
                <a:schemeClr val="bg2">
                  <a:lumMod val="90000"/>
                </a:schemeClr>
              </a:solidFill>
              <a:latin typeface="Montserrat Light" panose="00000400000000000000" pitchFamily="2" charset="-18"/>
            </a:endParaRPr>
          </a:p>
        </p:txBody>
      </p:sp>
    </p:spTree>
    <p:extLst>
      <p:ext uri="{BB962C8B-B14F-4D97-AF65-F5344CB8AC3E}">
        <p14:creationId xmlns:p14="http://schemas.microsoft.com/office/powerpoint/2010/main" val="3546775003"/>
      </p:ext>
    </p:extLst>
  </p:cSld>
  <p:clrMapOvr>
    <a:masterClrMapping/>
  </p:clrMapOvr>
  <p:transition spd="slow">
    <p:push/>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par>
                                    <p:cTn id="14" presetID="2" presetClass="entr" presetSubtype="4" fill="hold" grpId="0" nodeType="withEffect">
                                      <p:stCondLst>
                                        <p:cond delay="600"/>
                                      </p:stCondLst>
                                      <p:childTnLst>
                                        <p:set>
                                          <p:cBhvr>
                                            <p:cTn id="15" dur="1" fill="hold">
                                              <p:stCondLst>
                                                <p:cond delay="0"/>
                                              </p:stCondLst>
                                            </p:cTn>
                                            <p:tgtEl>
                                              <p:spTgt spid="156"/>
                                            </p:tgtEl>
                                            <p:attrNameLst>
                                              <p:attrName>style.visibility</p:attrName>
                                            </p:attrNameLst>
                                          </p:cBhvr>
                                          <p:to>
                                            <p:strVal val="visible"/>
                                          </p:to>
                                        </p:set>
                                        <p:anim calcmode="lin" valueType="num">
                                          <p:cBhvr additive="base">
                                            <p:cTn id="16" dur="500" fill="hold"/>
                                            <p:tgtEl>
                                              <p:spTgt spid="156"/>
                                            </p:tgtEl>
                                            <p:attrNameLst>
                                              <p:attrName>ppt_x</p:attrName>
                                            </p:attrNameLst>
                                          </p:cBhvr>
                                          <p:tavLst>
                                            <p:tav tm="0">
                                              <p:val>
                                                <p:strVal val="#ppt_x"/>
                                              </p:val>
                                            </p:tav>
                                            <p:tav tm="100000">
                                              <p:val>
                                                <p:strVal val="#ppt_x"/>
                                              </p:val>
                                            </p:tav>
                                          </p:tavLst>
                                        </p:anim>
                                        <p:anim calcmode="lin" valueType="num">
                                          <p:cBhvr additive="base">
                                            <p:cTn id="17" dur="500" fill="hold"/>
                                            <p:tgtEl>
                                              <p:spTgt spid="156"/>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800"/>
                                      </p:stCondLst>
                                      <p:childTnLst>
                                        <p:set>
                                          <p:cBhvr>
                                            <p:cTn id="19" dur="1" fill="hold">
                                              <p:stCondLst>
                                                <p:cond delay="0"/>
                                              </p:stCondLst>
                                            </p:cTn>
                                            <p:tgtEl>
                                              <p:spTgt spid="155"/>
                                            </p:tgtEl>
                                            <p:attrNameLst>
                                              <p:attrName>style.visibility</p:attrName>
                                            </p:attrNameLst>
                                          </p:cBhvr>
                                          <p:to>
                                            <p:strVal val="visible"/>
                                          </p:to>
                                        </p:set>
                                        <p:anim calcmode="lin" valueType="num">
                                          <p:cBhvr additive="base">
                                            <p:cTn id="20" dur="500" fill="hold"/>
                                            <p:tgtEl>
                                              <p:spTgt spid="155"/>
                                            </p:tgtEl>
                                            <p:attrNameLst>
                                              <p:attrName>ppt_x</p:attrName>
                                            </p:attrNameLst>
                                          </p:cBhvr>
                                          <p:tavLst>
                                            <p:tav tm="0">
                                              <p:val>
                                                <p:strVal val="#ppt_x"/>
                                              </p:val>
                                            </p:tav>
                                            <p:tav tm="100000">
                                              <p:val>
                                                <p:strVal val="#ppt_x"/>
                                              </p:val>
                                            </p:tav>
                                          </p:tavLst>
                                        </p:anim>
                                        <p:anim calcmode="lin" valueType="num">
                                          <p:cBhvr additive="base">
                                            <p:cTn id="21" dur="500" fill="hold"/>
                                            <p:tgtEl>
                                              <p:spTgt spid="155"/>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1000"/>
                                      </p:stCondLst>
                                      <p:childTnLst>
                                        <p:set>
                                          <p:cBhvr>
                                            <p:cTn id="23" dur="1" fill="hold">
                                              <p:stCondLst>
                                                <p:cond delay="0"/>
                                              </p:stCondLst>
                                            </p:cTn>
                                            <p:tgtEl>
                                              <p:spTgt spid="158"/>
                                            </p:tgtEl>
                                            <p:attrNameLst>
                                              <p:attrName>style.visibility</p:attrName>
                                            </p:attrNameLst>
                                          </p:cBhvr>
                                          <p:to>
                                            <p:strVal val="visible"/>
                                          </p:to>
                                        </p:set>
                                        <p:anim calcmode="lin" valueType="num">
                                          <p:cBhvr additive="base">
                                            <p:cTn id="24" dur="500" fill="hold"/>
                                            <p:tgtEl>
                                              <p:spTgt spid="158"/>
                                            </p:tgtEl>
                                            <p:attrNameLst>
                                              <p:attrName>ppt_x</p:attrName>
                                            </p:attrNameLst>
                                          </p:cBhvr>
                                          <p:tavLst>
                                            <p:tav tm="0">
                                              <p:val>
                                                <p:strVal val="#ppt_x"/>
                                              </p:val>
                                            </p:tav>
                                            <p:tav tm="100000">
                                              <p:val>
                                                <p:strVal val="#ppt_x"/>
                                              </p:val>
                                            </p:tav>
                                          </p:tavLst>
                                        </p:anim>
                                        <p:anim calcmode="lin" valueType="num">
                                          <p:cBhvr additive="base">
                                            <p:cTn id="25" dur="500" fill="hold"/>
                                            <p:tgtEl>
                                              <p:spTgt spid="158"/>
                                            </p:tgtEl>
                                            <p:attrNameLst>
                                              <p:attrName>ppt_y</p:attrName>
                                            </p:attrNameLst>
                                          </p:cBhvr>
                                          <p:tavLst>
                                            <p:tav tm="0">
                                              <p:val>
                                                <p:strVal val="1+#ppt_h/2"/>
                                              </p:val>
                                            </p:tav>
                                            <p:tav tm="100000">
                                              <p:val>
                                                <p:strVal val="#ppt_y"/>
                                              </p:val>
                                            </p:tav>
                                          </p:tavLst>
                                        </p:anim>
                                      </p:childTnLst>
                                    </p:cTn>
                                  </p:par>
                                  <p:par>
                                    <p:cTn id="26" presetID="2" presetClass="entr" presetSubtype="2" fill="hold" grpId="0" nodeType="withEffect">
                                      <p:stCondLst>
                                        <p:cond delay="130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800" fill="hold"/>
                                            <p:tgtEl>
                                              <p:spTgt spid="14"/>
                                            </p:tgtEl>
                                            <p:attrNameLst>
                                              <p:attrName>ppt_x</p:attrName>
                                            </p:attrNameLst>
                                          </p:cBhvr>
                                          <p:tavLst>
                                            <p:tav tm="0">
                                              <p:val>
                                                <p:strVal val="1+#ppt_w/2"/>
                                              </p:val>
                                            </p:tav>
                                            <p:tav tm="100000">
                                              <p:val>
                                                <p:strVal val="#ppt_x"/>
                                              </p:val>
                                            </p:tav>
                                          </p:tavLst>
                                        </p:anim>
                                        <p:anim calcmode="lin" valueType="num">
                                          <p:cBhvr additive="base">
                                            <p:cTn id="29" dur="8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7" grpId="0" animBg="1"/>
          <p:bldP spid="32" grpId="0" animBg="1"/>
          <p:bldP spid="33" grpId="0" animBg="1"/>
          <p:bldP spid="155" grpId="0" animBg="1"/>
          <p:bldP spid="156" grpId="0" animBg="1"/>
          <p:bldP spid="158" grpId="0" animBg="1"/>
        </p:bldLst>
      </p:timing>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 name="Object 5" hidden="1"/>
                      <p:cNvPicPr/>
                      <p:nvPr/>
                    </p:nvPicPr>
                    <p:blipFill>
                      <a:blip r:embed="rId7"/>
                      <a:stretch>
                        <a:fillRect/>
                      </a:stretch>
                    </p:blipFill>
                    <p:spPr>
                      <a:xfrm>
                        <a:off x="1588" y="1588"/>
                        <a:ext cx="1587" cy="1587"/>
                      </a:xfrm>
                      <a:prstGeom prst="rect">
                        <a:avLst/>
                      </a:prstGeom>
                    </p:spPr>
                  </p:pic>
                </p:oleObj>
              </mc:Fallback>
            </mc:AlternateContent>
          </a:graphicData>
        </a:graphic>
      </p:graphicFrame>
      <p:pic>
        <p:nvPicPr>
          <p:cNvPr id="3" name="Discussion - 8252">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0" y="0"/>
            <a:ext cx="12192000" cy="6858000"/>
          </a:xfrm>
          <a:prstGeom prst="rect">
            <a:avLst/>
          </a:prstGeom>
        </p:spPr>
      </p:pic>
      <p:sp>
        <p:nvSpPr>
          <p:cNvPr id="11" name="Rectangle 10"/>
          <p:cNvSpPr/>
          <p:nvPr/>
        </p:nvSpPr>
        <p:spPr>
          <a:xfrm>
            <a:off x="0" y="0"/>
            <a:ext cx="12192000" cy="6858000"/>
          </a:xfrm>
          <a:prstGeom prst="rect">
            <a:avLst/>
          </a:prstGeom>
          <a:gradFill>
            <a:gsLst>
              <a:gs pos="92000">
                <a:srgbClr val="14CE9F">
                  <a:alpha val="80000"/>
                </a:srgbClr>
              </a:gs>
              <a:gs pos="10000">
                <a:srgbClr val="DDF9B8">
                  <a:alpha val="80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
        <p:nvSpPr>
          <p:cNvPr id="19" name="TextBox 18"/>
          <p:cNvSpPr txBox="1"/>
          <p:nvPr/>
        </p:nvSpPr>
        <p:spPr>
          <a:xfrm>
            <a:off x="779480" y="5144393"/>
            <a:ext cx="10765768" cy="923330"/>
          </a:xfrm>
          <a:prstGeom prst="rect">
            <a:avLst/>
          </a:prstGeom>
          <a:noFill/>
          <a:ln>
            <a:noFill/>
          </a:ln>
          <a:effectLst/>
        </p:spPr>
        <p:txBody>
          <a:bodyPr wrap="none" lIns="0" tIns="0" rIns="0" bIns="0" rtlCol="0" anchor="b">
            <a:spAutoFit/>
          </a:bodyPr>
          <a:lstStyle/>
          <a:p>
            <a:r>
              <a:rPr lang="ru-RU" sz="6000" dirty="0">
                <a:solidFill>
                  <a:schemeClr val="lt1"/>
                </a:solidFill>
                <a:latin typeface="Gabriela" panose="00000500000000000000" pitchFamily="2" charset="0"/>
              </a:rPr>
              <a:t>Практика - </a:t>
            </a:r>
            <a:r>
              <a:rPr lang="ru-RU" sz="2800" b="1" u="sng" dirty="0"/>
              <a:t>РАЗДАТОЧНЫЙ МАТЕРИАЛ №10</a:t>
            </a:r>
            <a:endParaRPr lang="en-US" sz="6000" dirty="0">
              <a:solidFill>
                <a:schemeClr val="lt1"/>
              </a:solidFill>
              <a:latin typeface="Gabriela" panose="00000500000000000000" pitchFamily="2" charset="0"/>
            </a:endParaRPr>
          </a:p>
        </p:txBody>
      </p:sp>
      <p:grpSp>
        <p:nvGrpSpPr>
          <p:cNvPr id="20" name="Group 19"/>
          <p:cNvGrpSpPr/>
          <p:nvPr/>
        </p:nvGrpSpPr>
        <p:grpSpPr>
          <a:xfrm>
            <a:off x="623889" y="620712"/>
            <a:ext cx="10909299" cy="5580063"/>
            <a:chOff x="-1873250" y="-421223"/>
            <a:chExt cx="2190750" cy="2186523"/>
          </a:xfrm>
        </p:grpSpPr>
        <p:sp>
          <p:nvSpPr>
            <p:cNvPr id="21" name="Freeform 18"/>
            <p:cNvSpPr>
              <a:spLocks/>
            </p:cNvSpPr>
            <p:nvPr/>
          </p:nvSpPr>
          <p:spPr bwMode="auto">
            <a:xfrm>
              <a:off x="-1873250" y="-88900"/>
              <a:ext cx="1565275" cy="1854200"/>
            </a:xfrm>
            <a:custGeom>
              <a:avLst/>
              <a:gdLst>
                <a:gd name="T0" fmla="*/ 986 w 986"/>
                <a:gd name="T1" fmla="*/ 1168 h 1168"/>
                <a:gd name="T2" fmla="*/ 0 w 986"/>
                <a:gd name="T3" fmla="*/ 1168 h 1168"/>
                <a:gd name="T4" fmla="*/ 0 w 986"/>
                <a:gd name="T5" fmla="*/ 0 h 1168"/>
              </a:gdLst>
              <a:ahLst/>
              <a:cxnLst>
                <a:cxn ang="0">
                  <a:pos x="T0" y="T1"/>
                </a:cxn>
                <a:cxn ang="0">
                  <a:pos x="T2" y="T3"/>
                </a:cxn>
                <a:cxn ang="0">
                  <a:pos x="T4" y="T5"/>
                </a:cxn>
              </a:cxnLst>
              <a:rect l="0" t="0" r="r" b="b"/>
              <a:pathLst>
                <a:path w="986" h="1168">
                  <a:moveTo>
                    <a:pt x="986" y="1168"/>
                  </a:moveTo>
                  <a:lnTo>
                    <a:pt x="0" y="1168"/>
                  </a:lnTo>
                  <a:lnTo>
                    <a:pt x="0" y="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9"/>
            <p:cNvSpPr>
              <a:spLocks/>
            </p:cNvSpPr>
            <p:nvPr/>
          </p:nvSpPr>
          <p:spPr bwMode="auto">
            <a:xfrm>
              <a:off x="-60325" y="-416854"/>
              <a:ext cx="377825" cy="1349910"/>
            </a:xfrm>
            <a:custGeom>
              <a:avLst/>
              <a:gdLst>
                <a:gd name="T0" fmla="*/ 0 w 238"/>
                <a:gd name="T1" fmla="*/ 0 h 1172"/>
                <a:gd name="T2" fmla="*/ 238 w 238"/>
                <a:gd name="T3" fmla="*/ 0 h 1172"/>
                <a:gd name="T4" fmla="*/ 238 w 238"/>
                <a:gd name="T5" fmla="*/ 1172 h 1172"/>
              </a:gdLst>
              <a:ahLst/>
              <a:cxnLst>
                <a:cxn ang="0">
                  <a:pos x="T0" y="T1"/>
                </a:cxn>
                <a:cxn ang="0">
                  <a:pos x="T2" y="T3"/>
                </a:cxn>
                <a:cxn ang="0">
                  <a:pos x="T4" y="T5"/>
                </a:cxn>
              </a:cxnLst>
              <a:rect l="0" t="0" r="r" b="b"/>
              <a:pathLst>
                <a:path w="238" h="1172">
                  <a:moveTo>
                    <a:pt x="0" y="0"/>
                  </a:moveTo>
                  <a:lnTo>
                    <a:pt x="238" y="0"/>
                  </a:lnTo>
                  <a:lnTo>
                    <a:pt x="238" y="1172"/>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0"/>
            <p:cNvSpPr>
              <a:spLocks/>
            </p:cNvSpPr>
            <p:nvPr/>
          </p:nvSpPr>
          <p:spPr bwMode="auto">
            <a:xfrm>
              <a:off x="-1842005" y="-421223"/>
              <a:ext cx="1714500" cy="1248311"/>
            </a:xfrm>
            <a:custGeom>
              <a:avLst/>
              <a:gdLst>
                <a:gd name="T0" fmla="*/ 0 w 1080"/>
                <a:gd name="T1" fmla="*/ 1065 h 1065"/>
                <a:gd name="T2" fmla="*/ 0 w 1080"/>
                <a:gd name="T3" fmla="*/ 0 h 1065"/>
                <a:gd name="T4" fmla="*/ 1080 w 1080"/>
                <a:gd name="T5" fmla="*/ 0 h 1065"/>
              </a:gdLst>
              <a:ahLst/>
              <a:cxnLst>
                <a:cxn ang="0">
                  <a:pos x="T0" y="T1"/>
                </a:cxn>
                <a:cxn ang="0">
                  <a:pos x="T2" y="T3"/>
                </a:cxn>
                <a:cxn ang="0">
                  <a:pos x="T4" y="T5"/>
                </a:cxn>
              </a:cxnLst>
              <a:rect l="0" t="0" r="r" b="b"/>
              <a:pathLst>
                <a:path w="1080" h="1065">
                  <a:moveTo>
                    <a:pt x="0" y="1065"/>
                  </a:moveTo>
                  <a:lnTo>
                    <a:pt x="0" y="0"/>
                  </a:lnTo>
                  <a:lnTo>
                    <a:pt x="1080" y="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21"/>
            <p:cNvSpPr>
              <a:spLocks/>
            </p:cNvSpPr>
            <p:nvPr/>
          </p:nvSpPr>
          <p:spPr bwMode="auto">
            <a:xfrm>
              <a:off x="-60325" y="1146175"/>
              <a:ext cx="377825" cy="619125"/>
            </a:xfrm>
            <a:custGeom>
              <a:avLst/>
              <a:gdLst>
                <a:gd name="T0" fmla="*/ 238 w 238"/>
                <a:gd name="T1" fmla="*/ 0 h 390"/>
                <a:gd name="T2" fmla="*/ 238 w 238"/>
                <a:gd name="T3" fmla="*/ 390 h 390"/>
                <a:gd name="T4" fmla="*/ 0 w 238"/>
                <a:gd name="T5" fmla="*/ 390 h 390"/>
              </a:gdLst>
              <a:ahLst/>
              <a:cxnLst>
                <a:cxn ang="0">
                  <a:pos x="T0" y="T1"/>
                </a:cxn>
                <a:cxn ang="0">
                  <a:pos x="T2" y="T3"/>
                </a:cxn>
                <a:cxn ang="0">
                  <a:pos x="T4" y="T5"/>
                </a:cxn>
              </a:cxnLst>
              <a:rect l="0" t="0" r="r" b="b"/>
              <a:pathLst>
                <a:path w="238" h="390">
                  <a:moveTo>
                    <a:pt x="238" y="0"/>
                  </a:moveTo>
                  <a:lnTo>
                    <a:pt x="238" y="390"/>
                  </a:lnTo>
                  <a:lnTo>
                    <a:pt x="0" y="39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2329365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lt">
                                    <p:tmAbs val="100"/>
                                  </p:iterate>
                                  <p:childTnLst>
                                    <p:set>
                                      <p:cBhvr>
                                        <p:cTn id="6" dur="1" fill="hold">
                                          <p:stCondLst>
                                            <p:cond delay="0"/>
                                          </p:stCondLst>
                                        </p:cTn>
                                        <p:tgtEl>
                                          <p:spTgt spid="19"/>
                                        </p:tgtEl>
                                        <p:attrNameLst>
                                          <p:attrName>style.visibility</p:attrName>
                                        </p:attrNameLst>
                                      </p:cBhvr>
                                      <p:to>
                                        <p:strVal val="visible"/>
                                      </p:to>
                                    </p:set>
                                  </p:childTnLst>
                                </p:cTn>
                              </p:par>
                            </p:childTnLst>
                          </p:cTn>
                        </p:par>
                        <p:par>
                          <p:cTn id="7" fill="hold">
                            <p:stCondLst>
                              <p:cond delay="3001"/>
                            </p:stCondLst>
                            <p:childTnLst>
                              <p:par>
                                <p:cTn id="8" presetID="1" presetClass="mediacall" presetSubtype="0" fill="hold" nodeType="afterEffect">
                                  <p:stCondLst>
                                    <p:cond delay="0"/>
                                  </p:stCondLst>
                                  <p:childTnLst>
                                    <p:cmd type="call" cmd="playFrom(0.0)">
                                      <p:cBhvr>
                                        <p:cTn id="9" dur="184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3"/>
                </p:tgtEl>
              </p:cMediaNode>
            </p:video>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3"/>
                                        </p:tgtEl>
                                      </p:cBhvr>
                                    </p:cmd>
                                  </p:childTnLst>
                                </p:cTn>
                              </p:par>
                            </p:childTnLst>
                          </p:cTn>
                        </p:par>
                      </p:childTnLst>
                    </p:cTn>
                  </p:par>
                </p:childTnLst>
              </p:cTn>
              <p:nextCondLst>
                <p:cond evt="onClick" delay="0">
                  <p:tgtEl>
                    <p:spTgt spid="3"/>
                  </p:tgtEl>
                </p:cond>
              </p:nextCondLst>
            </p:seq>
          </p:childTnLst>
        </p:cTn>
      </p:par>
    </p:tnLst>
    <p:bldLst>
      <p:bldP spid="19"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8B77121-C1D5-58F0-34EB-991618BFDDC2}"/>
              </a:ext>
            </a:extLst>
          </p:cNvPr>
          <p:cNvPicPr>
            <a:picLocks noChangeAspect="1"/>
          </p:cNvPicPr>
          <p:nvPr/>
        </p:nvPicPr>
        <p:blipFill>
          <a:blip r:embed="rId2"/>
          <a:stretch>
            <a:fillRect/>
          </a:stretch>
        </p:blipFill>
        <p:spPr>
          <a:xfrm>
            <a:off x="2019853" y="1572426"/>
            <a:ext cx="8311819" cy="4130141"/>
          </a:xfrm>
          <a:prstGeom prst="rect">
            <a:avLst/>
          </a:prstGeom>
        </p:spPr>
      </p:pic>
      <p:sp>
        <p:nvSpPr>
          <p:cNvPr id="2" name="TextBox 1">
            <a:extLst>
              <a:ext uri="{FF2B5EF4-FFF2-40B4-BE49-F238E27FC236}">
                <a16:creationId xmlns:a16="http://schemas.microsoft.com/office/drawing/2014/main" id="{F476014E-1B2A-B95A-AEA2-4B32BE1FEA17}"/>
              </a:ext>
            </a:extLst>
          </p:cNvPr>
          <p:cNvSpPr txBox="1"/>
          <p:nvPr/>
        </p:nvSpPr>
        <p:spPr>
          <a:xfrm>
            <a:off x="3539441" y="371641"/>
            <a:ext cx="5272641" cy="677108"/>
          </a:xfrm>
          <a:prstGeom prst="rect">
            <a:avLst/>
          </a:prstGeom>
          <a:noFill/>
          <a:ln>
            <a:noFill/>
          </a:ln>
          <a:effectLst/>
        </p:spPr>
        <p:txBody>
          <a:bodyPr wrap="square" lIns="0" tIns="0" rIns="0" bIns="0" rtlCol="0" anchor="t">
            <a:spAutoFit/>
          </a:bodyPr>
          <a:lstStyle/>
          <a:p>
            <a:r>
              <a:rPr lang="ru-RU" sz="4400" dirty="0">
                <a:solidFill>
                  <a:srgbClr val="5D5B6F"/>
                </a:solidFill>
                <a:latin typeface="Gabriela" panose="00000500000000000000" pitchFamily="2" charset="0"/>
              </a:rPr>
              <a:t>Во время Диалога</a:t>
            </a:r>
            <a:endParaRPr lang="en-US" sz="4400" dirty="0">
              <a:solidFill>
                <a:srgbClr val="5D5B6F"/>
              </a:solidFill>
              <a:latin typeface="Gabriela" panose="00000500000000000000" pitchFamily="2" charset="0"/>
            </a:endParaRPr>
          </a:p>
        </p:txBody>
      </p:sp>
    </p:spTree>
    <p:extLst>
      <p:ext uri="{BB962C8B-B14F-4D97-AF65-F5344CB8AC3E}">
        <p14:creationId xmlns:p14="http://schemas.microsoft.com/office/powerpoint/2010/main" val="1296909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D6DE2-D754-DB94-1136-0F2ED86FD872}"/>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9E29AC10-A3D4-1331-4D80-E40DEC8408E2}"/>
              </a:ext>
            </a:extLst>
          </p:cNvPr>
          <p:cNvPicPr>
            <a:picLocks noChangeAspect="1"/>
          </p:cNvPicPr>
          <p:nvPr/>
        </p:nvPicPr>
        <p:blipFill rotWithShape="1">
          <a:blip r:embed="rId3"/>
          <a:srcRect r="7251"/>
          <a:stretch/>
        </p:blipFill>
        <p:spPr>
          <a:xfrm>
            <a:off x="218900" y="0"/>
            <a:ext cx="11973100" cy="6858000"/>
          </a:xfrm>
          <a:prstGeom prst="rect">
            <a:avLst/>
          </a:prstGeom>
        </p:spPr>
      </p:pic>
      <p:sp>
        <p:nvSpPr>
          <p:cNvPr id="6" name="TextBox 5">
            <a:extLst>
              <a:ext uri="{FF2B5EF4-FFF2-40B4-BE49-F238E27FC236}">
                <a16:creationId xmlns:a16="http://schemas.microsoft.com/office/drawing/2014/main" id="{0AE66FE0-50D3-75C4-AD1F-7833FA47F14F}"/>
              </a:ext>
            </a:extLst>
          </p:cNvPr>
          <p:cNvSpPr txBox="1"/>
          <p:nvPr/>
        </p:nvSpPr>
        <p:spPr>
          <a:xfrm>
            <a:off x="658812" y="198230"/>
            <a:ext cx="10491409" cy="1573957"/>
          </a:xfrm>
          <a:prstGeom prst="rect">
            <a:avLst/>
          </a:prstGeom>
          <a:noFill/>
        </p:spPr>
        <p:txBody>
          <a:bodyPr wrap="square" lIns="0" tIns="0" rIns="0" bIns="0" rtlCol="0">
            <a:spAutoFit/>
          </a:bodyPr>
          <a:lstStyle>
            <a:defPPr>
              <a:defRPr lang="pl-PL"/>
            </a:defPPr>
            <a:lvl1pPr algn="ctr">
              <a:lnSpc>
                <a:spcPts val="2000"/>
              </a:lnSpc>
              <a:defRPr sz="1600">
                <a:solidFill>
                  <a:srgbClr val="14CE9F"/>
                </a:solidFill>
                <a:latin typeface="Montserrat SemiBold" panose="00000700000000000000" pitchFamily="2" charset="-18"/>
              </a:defRPr>
            </a:lvl1pPr>
          </a:lstStyle>
          <a:p>
            <a:pPr marL="342900" indent="-342900" algn="l">
              <a:buFont typeface="Arial" panose="020B0604020202020204" pitchFamily="34" charset="0"/>
              <a:buChar char="•"/>
            </a:pPr>
            <a:r>
              <a:rPr lang="ru-RU" sz="2800" dirty="0">
                <a:solidFill>
                  <a:srgbClr val="0B775B"/>
                </a:solidFill>
                <a:latin typeface="+mj-lt"/>
              </a:rPr>
              <a:t>Ч</a:t>
            </a:r>
            <a:r>
              <a:rPr lang="en-US" sz="2800" dirty="0" err="1">
                <a:solidFill>
                  <a:srgbClr val="0B775B"/>
                </a:solidFill>
                <a:latin typeface="+mj-lt"/>
              </a:rPr>
              <a:t>то</a:t>
            </a:r>
            <a:r>
              <a:rPr lang="en-US" sz="2800" dirty="0">
                <a:solidFill>
                  <a:srgbClr val="0B775B"/>
                </a:solidFill>
                <a:latin typeface="+mj-lt"/>
              </a:rPr>
              <a:t> </a:t>
            </a:r>
            <a:r>
              <a:rPr lang="en-US" sz="2800" dirty="0" err="1">
                <a:solidFill>
                  <a:srgbClr val="0B775B"/>
                </a:solidFill>
                <a:latin typeface="+mj-lt"/>
              </a:rPr>
              <a:t>же</a:t>
            </a:r>
            <a:r>
              <a:rPr lang="en-US" sz="2800" dirty="0">
                <a:solidFill>
                  <a:srgbClr val="0B775B"/>
                </a:solidFill>
                <a:latin typeface="+mj-lt"/>
              </a:rPr>
              <a:t> </a:t>
            </a:r>
            <a:r>
              <a:rPr lang="en-US" sz="2800" dirty="0" err="1">
                <a:solidFill>
                  <a:srgbClr val="0B775B"/>
                </a:solidFill>
                <a:latin typeface="+mj-lt"/>
              </a:rPr>
              <a:t>входит</a:t>
            </a:r>
            <a:r>
              <a:rPr lang="en-US" sz="2800" dirty="0">
                <a:solidFill>
                  <a:srgbClr val="0B775B"/>
                </a:solidFill>
                <a:latin typeface="+mj-lt"/>
              </a:rPr>
              <a:t> </a:t>
            </a:r>
            <a:r>
              <a:rPr lang="en-US" sz="2800" dirty="0" err="1">
                <a:solidFill>
                  <a:srgbClr val="0B775B"/>
                </a:solidFill>
                <a:latin typeface="+mj-lt"/>
              </a:rPr>
              <a:t>в</a:t>
            </a:r>
            <a:r>
              <a:rPr lang="en-US" sz="2800" dirty="0">
                <a:solidFill>
                  <a:srgbClr val="0B775B"/>
                </a:solidFill>
                <a:latin typeface="+mj-lt"/>
              </a:rPr>
              <a:t> </a:t>
            </a:r>
            <a:r>
              <a:rPr lang="en-US" sz="2800" dirty="0" err="1">
                <a:solidFill>
                  <a:srgbClr val="0B775B"/>
                </a:solidFill>
                <a:latin typeface="+mj-lt"/>
              </a:rPr>
              <a:t>систему</a:t>
            </a:r>
            <a:r>
              <a:rPr lang="en-US" sz="2800" dirty="0">
                <a:solidFill>
                  <a:srgbClr val="0B775B"/>
                </a:solidFill>
                <a:latin typeface="+mj-lt"/>
              </a:rPr>
              <a:t> </a:t>
            </a:r>
            <a:r>
              <a:rPr lang="en-US" sz="2800" dirty="0" err="1">
                <a:solidFill>
                  <a:srgbClr val="0B775B"/>
                </a:solidFill>
                <a:latin typeface="+mj-lt"/>
              </a:rPr>
              <a:t>важных</a:t>
            </a:r>
            <a:r>
              <a:rPr lang="en-US" sz="2800" dirty="0">
                <a:solidFill>
                  <a:srgbClr val="0B775B"/>
                </a:solidFill>
                <a:latin typeface="+mj-lt"/>
              </a:rPr>
              <a:t> </a:t>
            </a:r>
            <a:r>
              <a:rPr lang="en-US" sz="2800" dirty="0" err="1">
                <a:solidFill>
                  <a:srgbClr val="0B775B"/>
                </a:solidFill>
                <a:latin typeface="+mj-lt"/>
              </a:rPr>
              <a:t>навыков</a:t>
            </a:r>
            <a:r>
              <a:rPr lang="ru-RU" sz="2800" dirty="0">
                <a:solidFill>
                  <a:srgbClr val="0B775B"/>
                </a:solidFill>
                <a:latin typeface="+mj-lt"/>
              </a:rPr>
              <a:t> для диалога</a:t>
            </a:r>
            <a:r>
              <a:rPr lang="en-US" sz="2800" dirty="0">
                <a:solidFill>
                  <a:srgbClr val="0B775B"/>
                </a:solidFill>
                <a:latin typeface="+mj-lt"/>
              </a:rPr>
              <a:t>?</a:t>
            </a:r>
            <a:endParaRPr lang="ru-RU" sz="2800" dirty="0">
              <a:solidFill>
                <a:srgbClr val="0B775B"/>
              </a:solidFill>
              <a:latin typeface="+mj-lt"/>
            </a:endParaRPr>
          </a:p>
          <a:p>
            <a:pPr marL="342900" indent="-342900" algn="l">
              <a:buFont typeface="Arial" panose="020B0604020202020204" pitchFamily="34" charset="0"/>
              <a:buChar char="•"/>
            </a:pPr>
            <a:endParaRPr lang="en-US" sz="2800" dirty="0">
              <a:solidFill>
                <a:srgbClr val="0B775B"/>
              </a:solidFill>
              <a:latin typeface="+mj-lt"/>
            </a:endParaRPr>
          </a:p>
          <a:p>
            <a:pPr marL="342900" indent="-342900" algn="l">
              <a:buFont typeface="Arial" panose="020B0604020202020204" pitchFamily="34" charset="0"/>
              <a:buChar char="•"/>
            </a:pPr>
            <a:r>
              <a:rPr lang="en-US" sz="2800" dirty="0" err="1">
                <a:solidFill>
                  <a:srgbClr val="0B775B"/>
                </a:solidFill>
                <a:latin typeface="+mj-lt"/>
              </a:rPr>
              <a:t>Что</a:t>
            </a:r>
            <a:r>
              <a:rPr lang="en-US" sz="2800" dirty="0">
                <a:solidFill>
                  <a:srgbClr val="0B775B"/>
                </a:solidFill>
                <a:latin typeface="+mj-lt"/>
              </a:rPr>
              <a:t> </a:t>
            </a:r>
            <a:r>
              <a:rPr lang="en-US" sz="2800" dirty="0" err="1">
                <a:solidFill>
                  <a:srgbClr val="0B775B"/>
                </a:solidFill>
                <a:latin typeface="+mj-lt"/>
              </a:rPr>
              <a:t>конкретно</a:t>
            </a:r>
            <a:r>
              <a:rPr lang="en-US" sz="2800" dirty="0">
                <a:solidFill>
                  <a:srgbClr val="0B775B"/>
                </a:solidFill>
                <a:latin typeface="+mj-lt"/>
              </a:rPr>
              <a:t> </a:t>
            </a:r>
            <a:r>
              <a:rPr lang="en-US" sz="2800" dirty="0" err="1">
                <a:solidFill>
                  <a:srgbClr val="0B775B"/>
                </a:solidFill>
                <a:latin typeface="+mj-lt"/>
              </a:rPr>
              <a:t>делают</a:t>
            </a:r>
            <a:r>
              <a:rPr lang="en-US" sz="2800" dirty="0">
                <a:solidFill>
                  <a:srgbClr val="0B775B"/>
                </a:solidFill>
                <a:latin typeface="+mj-lt"/>
              </a:rPr>
              <a:t> </a:t>
            </a:r>
            <a:r>
              <a:rPr lang="en-US" sz="2800" dirty="0" err="1">
                <a:solidFill>
                  <a:srgbClr val="0B775B"/>
                </a:solidFill>
                <a:latin typeface="+mj-lt"/>
              </a:rPr>
              <a:t>люди</a:t>
            </a:r>
            <a:r>
              <a:rPr lang="en-US" sz="2800" dirty="0">
                <a:solidFill>
                  <a:srgbClr val="0B775B"/>
                </a:solidFill>
                <a:latin typeface="+mj-lt"/>
              </a:rPr>
              <a:t>, </a:t>
            </a:r>
            <a:r>
              <a:rPr lang="en-US" sz="2800" dirty="0" err="1">
                <a:solidFill>
                  <a:srgbClr val="0B775B"/>
                </a:solidFill>
                <a:latin typeface="+mj-lt"/>
              </a:rPr>
              <a:t>умеющие</a:t>
            </a:r>
            <a:r>
              <a:rPr lang="en-US" sz="2800" dirty="0">
                <a:solidFill>
                  <a:srgbClr val="0B775B"/>
                </a:solidFill>
                <a:latin typeface="+mj-lt"/>
              </a:rPr>
              <a:t> </a:t>
            </a:r>
            <a:r>
              <a:rPr lang="en-US" sz="2800" dirty="0" err="1">
                <a:solidFill>
                  <a:srgbClr val="0B775B"/>
                </a:solidFill>
                <a:latin typeface="+mj-lt"/>
              </a:rPr>
              <a:t>правильно</a:t>
            </a:r>
            <a:r>
              <a:rPr lang="en-US" sz="2800" dirty="0">
                <a:solidFill>
                  <a:srgbClr val="0B775B"/>
                </a:solidFill>
                <a:latin typeface="+mj-lt"/>
              </a:rPr>
              <a:t> </a:t>
            </a:r>
            <a:r>
              <a:rPr lang="en-US" sz="2800" dirty="0" err="1">
                <a:solidFill>
                  <a:srgbClr val="0B775B"/>
                </a:solidFill>
                <a:latin typeface="+mj-lt"/>
              </a:rPr>
              <a:t>вести</a:t>
            </a:r>
            <a:r>
              <a:rPr lang="en-US" sz="2800" dirty="0">
                <a:solidFill>
                  <a:srgbClr val="0B775B"/>
                </a:solidFill>
                <a:latin typeface="+mj-lt"/>
              </a:rPr>
              <a:t> </a:t>
            </a:r>
            <a:r>
              <a:rPr lang="en-US" sz="2800" dirty="0" err="1">
                <a:solidFill>
                  <a:srgbClr val="0B775B"/>
                </a:solidFill>
                <a:latin typeface="+mj-lt"/>
              </a:rPr>
              <a:t>трудные</a:t>
            </a:r>
            <a:r>
              <a:rPr lang="en-US" sz="2800" dirty="0">
                <a:solidFill>
                  <a:srgbClr val="0B775B"/>
                </a:solidFill>
                <a:latin typeface="+mj-lt"/>
              </a:rPr>
              <a:t> </a:t>
            </a:r>
            <a:r>
              <a:rPr lang="en-US" sz="2800" dirty="0" err="1">
                <a:solidFill>
                  <a:srgbClr val="0B775B"/>
                </a:solidFill>
                <a:latin typeface="+mj-lt"/>
              </a:rPr>
              <a:t>диалоги</a:t>
            </a:r>
            <a:r>
              <a:rPr lang="en-US" sz="2800" dirty="0">
                <a:solidFill>
                  <a:srgbClr val="0B775B"/>
                </a:solidFill>
                <a:latin typeface="+mj-lt"/>
              </a:rPr>
              <a:t>? </a:t>
            </a:r>
            <a:endParaRPr lang="ru-RU" sz="2800" dirty="0">
              <a:solidFill>
                <a:srgbClr val="0B775B"/>
              </a:solidFill>
              <a:latin typeface="+mj-lt"/>
            </a:endParaRPr>
          </a:p>
          <a:p>
            <a:pPr marL="342900" indent="-342900" algn="l">
              <a:buFont typeface="Arial" panose="020B0604020202020204" pitchFamily="34" charset="0"/>
              <a:buChar char="•"/>
            </a:pPr>
            <a:endParaRPr lang="en-US" sz="2800" dirty="0">
              <a:solidFill>
                <a:srgbClr val="0B775B"/>
              </a:solidFill>
              <a:latin typeface="+mj-lt"/>
            </a:endParaRPr>
          </a:p>
          <a:p>
            <a:pPr marL="342900" indent="-342900" algn="l">
              <a:buFont typeface="Arial" panose="020B0604020202020204" pitchFamily="34" charset="0"/>
              <a:buChar char="•"/>
            </a:pPr>
            <a:r>
              <a:rPr lang="ru-RU" sz="2800" dirty="0">
                <a:solidFill>
                  <a:srgbClr val="0B775B"/>
                </a:solidFill>
                <a:latin typeface="+mj-lt"/>
              </a:rPr>
              <a:t>Можно ли </a:t>
            </a:r>
            <a:r>
              <a:rPr lang="en-US" sz="2800" dirty="0" err="1">
                <a:solidFill>
                  <a:srgbClr val="0B775B"/>
                </a:solidFill>
                <a:latin typeface="+mj-lt"/>
              </a:rPr>
              <a:t>этому</a:t>
            </a:r>
            <a:r>
              <a:rPr lang="en-US" sz="2800" dirty="0">
                <a:solidFill>
                  <a:srgbClr val="0B775B"/>
                </a:solidFill>
                <a:latin typeface="+mj-lt"/>
              </a:rPr>
              <a:t> </a:t>
            </a:r>
            <a:r>
              <a:rPr lang="en-US" sz="2800" dirty="0" err="1">
                <a:solidFill>
                  <a:srgbClr val="0B775B"/>
                </a:solidFill>
                <a:latin typeface="+mj-lt"/>
              </a:rPr>
              <a:t>научиться</a:t>
            </a:r>
            <a:r>
              <a:rPr lang="en-US" sz="2800" dirty="0">
                <a:solidFill>
                  <a:srgbClr val="0B775B"/>
                </a:solidFill>
                <a:latin typeface="+mj-lt"/>
              </a:rPr>
              <a:t>?</a:t>
            </a:r>
          </a:p>
        </p:txBody>
      </p:sp>
    </p:spTree>
    <p:extLst>
      <p:ext uri="{BB962C8B-B14F-4D97-AF65-F5344CB8AC3E}">
        <p14:creationId xmlns:p14="http://schemas.microsoft.com/office/powerpoint/2010/main" val="205033245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3158C30-EEA0-FCC5-85CD-E3AE1B3A78DD}"/>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40000"/>
                    </a14:imgEffect>
                  </a14:imgLayer>
                </a14:imgProps>
              </a:ext>
            </a:extLst>
          </a:blip>
          <a:srcRect b="17532"/>
          <a:stretch/>
        </p:blipFill>
        <p:spPr>
          <a:xfrm>
            <a:off x="-7295" y="388814"/>
            <a:ext cx="4472026" cy="4917316"/>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 name="Object 5"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5145785" y="270692"/>
            <a:ext cx="6515258" cy="615553"/>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Во время Диалога </a:t>
            </a:r>
            <a:r>
              <a:rPr lang="ru-RU" sz="2000" dirty="0">
                <a:solidFill>
                  <a:srgbClr val="5D5B6F"/>
                </a:solidFill>
                <a:latin typeface="Gabriela" panose="00000500000000000000" pitchFamily="2" charset="0"/>
              </a:rPr>
              <a:t>(их смысл)</a:t>
            </a:r>
            <a:endParaRPr lang="en-US" sz="4000" dirty="0">
              <a:solidFill>
                <a:srgbClr val="5D5B6F"/>
              </a:solidFill>
              <a:latin typeface="Gabriela" panose="00000500000000000000" pitchFamily="2" charset="0"/>
            </a:endParaRPr>
          </a:p>
        </p:txBody>
      </p:sp>
      <p:sp>
        <p:nvSpPr>
          <p:cNvPr id="39" name="TextBox 38"/>
          <p:cNvSpPr txBox="1"/>
          <p:nvPr/>
        </p:nvSpPr>
        <p:spPr>
          <a:xfrm>
            <a:off x="5145785" y="1195340"/>
            <a:ext cx="6838664" cy="5486557"/>
          </a:xfrm>
          <a:prstGeom prst="rect">
            <a:avLst/>
          </a:prstGeom>
          <a:noFill/>
        </p:spPr>
        <p:txBody>
          <a:bodyPr wrap="square" lIns="0" tIns="0" rIns="0" bIns="0" rtlCol="0">
            <a:noAutofit/>
          </a:bodyPr>
          <a:lstStyle/>
          <a:p>
            <a:pPr>
              <a:lnSpc>
                <a:spcPts val="2000"/>
              </a:lnSpc>
            </a:pPr>
            <a:r>
              <a:rPr lang="ru-RU" sz="2400" dirty="0">
                <a:solidFill>
                  <a:srgbClr val="14CE9F"/>
                </a:solidFill>
                <a:latin typeface="Montserrat SemiBold" panose="00000700000000000000" pitchFamily="2" charset="-18"/>
              </a:rPr>
              <a:t>Обеспечить безопасность</a:t>
            </a:r>
          </a:p>
          <a:p>
            <a:pPr>
              <a:lnSpc>
                <a:spcPts val="2000"/>
              </a:lnSpc>
            </a:pPr>
            <a:endParaRPr lang="ru-RU" sz="2400" dirty="0">
              <a:solidFill>
                <a:srgbClr val="14CE9F"/>
              </a:solidFill>
              <a:latin typeface="Montserrat SemiBold" panose="00000700000000000000" pitchFamily="2" charset="-18"/>
            </a:endParaRPr>
          </a:p>
          <a:p>
            <a:pPr>
              <a:lnSpc>
                <a:spcPts val="2000"/>
              </a:lnSpc>
            </a:pPr>
            <a:r>
              <a:rPr lang="ru-RU" sz="2000" dirty="0">
                <a:solidFill>
                  <a:srgbClr val="5D5B6F">
                    <a:alpha val="60000"/>
                  </a:srgbClr>
                </a:solidFill>
                <a:latin typeface="Montserrat Light" panose="00000400000000000000" pitchFamily="2" charset="-18"/>
              </a:rPr>
              <a:t>Мы с вами уже ни один раз говорили о безопасности и рисках ее потери.</a:t>
            </a:r>
          </a:p>
          <a:p>
            <a:pPr>
              <a:lnSpc>
                <a:spcPts val="2000"/>
              </a:lnSpc>
            </a:pPr>
            <a:endParaRPr lang="ru-RU" sz="2000" dirty="0">
              <a:solidFill>
                <a:srgbClr val="5D5B6F">
                  <a:alpha val="60000"/>
                </a:srgbClr>
              </a:solidFill>
              <a:latin typeface="Montserrat Light" panose="00000400000000000000" pitchFamily="2" charset="-18"/>
            </a:endParaRPr>
          </a:p>
          <a:p>
            <a:r>
              <a:rPr lang="ru-RU" sz="2000" dirty="0">
                <a:solidFill>
                  <a:srgbClr val="5D5B6F">
                    <a:alpha val="60000"/>
                  </a:srgbClr>
                </a:solidFill>
                <a:latin typeface="Montserrat Light" panose="00000400000000000000" pitchFamily="2" charset="-18"/>
              </a:rPr>
              <a:t>Трудные диалоги часто терпят крах отнюдь не из-за содержания, а из-за того, что собеседники думают, что за этим содержанием (даже представленным в очень мягкой форме) скрывается злое намерение. А как можно чувствовать себя в безопасности, если считаешь, что тебе намерены причинить вред?</a:t>
            </a:r>
          </a:p>
          <a:p>
            <a:endParaRPr lang="ru-RU" sz="2000" dirty="0">
              <a:solidFill>
                <a:srgbClr val="5D5B6F">
                  <a:alpha val="60000"/>
                </a:srgbClr>
              </a:solidFill>
              <a:latin typeface="Montserrat Light" panose="00000400000000000000" pitchFamily="2" charset="-18"/>
            </a:endParaRPr>
          </a:p>
          <a:p>
            <a:r>
              <a:rPr lang="ru-RU" sz="2000" dirty="0">
                <a:solidFill>
                  <a:srgbClr val="5D5B6F">
                    <a:alpha val="60000"/>
                  </a:srgbClr>
                </a:solidFill>
                <a:latin typeface="Montserrat Light" panose="00000400000000000000" pitchFamily="2" charset="-18"/>
              </a:rPr>
              <a:t>Поэтому первым условием безопасности является </a:t>
            </a:r>
            <a:r>
              <a:rPr lang="ru-RU" sz="2400" b="1" dirty="0">
                <a:solidFill>
                  <a:srgbClr val="14CE9F">
                    <a:alpha val="60000"/>
                  </a:srgbClr>
                </a:solidFill>
                <a:latin typeface="Montserrat Light" panose="00000400000000000000" pitchFamily="2" charset="-18"/>
              </a:rPr>
              <a:t>Общая цель</a:t>
            </a:r>
            <a:r>
              <a:rPr lang="ru-RU" sz="2000" dirty="0">
                <a:solidFill>
                  <a:srgbClr val="5D5B6F">
                    <a:alpha val="60000"/>
                  </a:srgbClr>
                </a:solidFill>
                <a:latin typeface="Montserrat Light" panose="00000400000000000000" pitchFamily="2" charset="-18"/>
              </a:rPr>
              <a:t>. Общая цель объединяет. Собеседник искренне верит, что вы стремитесь достичь взаимовыгодного результата, что вы искренне заботитесь о его целях, интересах и ценностях.</a:t>
            </a:r>
            <a:endParaRPr lang="en-US" sz="2400" dirty="0">
              <a:solidFill>
                <a:srgbClr val="5D5B6F">
                  <a:alpha val="60000"/>
                </a:srgbClr>
              </a:solidFill>
              <a:latin typeface="Montserrat Light" panose="00000400000000000000" pitchFamily="2" charset="-18"/>
            </a:endParaRPr>
          </a:p>
        </p:txBody>
      </p:sp>
    </p:spTree>
    <p:extLst>
      <p:ext uri="{BB962C8B-B14F-4D97-AF65-F5344CB8AC3E}">
        <p14:creationId xmlns:p14="http://schemas.microsoft.com/office/powerpoint/2010/main" val="241671950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p:cNvSpPr/>
          <p:nvPr/>
        </p:nvSpPr>
        <p:spPr>
          <a:xfrm>
            <a:off x="0" y="342933"/>
            <a:ext cx="12128500" cy="3907796"/>
          </a:xfrm>
          <a:custGeom>
            <a:avLst/>
            <a:gdLst>
              <a:gd name="connsiteX0" fmla="*/ 0 w 12128500"/>
              <a:gd name="connsiteY0" fmla="*/ 152400 h 3987800"/>
              <a:gd name="connsiteX1" fmla="*/ 177800 w 12128500"/>
              <a:gd name="connsiteY1" fmla="*/ 3987800 h 3987800"/>
              <a:gd name="connsiteX2" fmla="*/ 12128500 w 12128500"/>
              <a:gd name="connsiteY2" fmla="*/ 3835400 h 3987800"/>
              <a:gd name="connsiteX3" fmla="*/ 11874500 w 12128500"/>
              <a:gd name="connsiteY3" fmla="*/ 0 h 3987800"/>
              <a:gd name="connsiteX4" fmla="*/ 0 w 12128500"/>
              <a:gd name="connsiteY4" fmla="*/ 152400 h 398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28500" h="3987800">
                <a:moveTo>
                  <a:pt x="0" y="152400"/>
                </a:moveTo>
                <a:lnTo>
                  <a:pt x="177800" y="3987800"/>
                </a:lnTo>
                <a:lnTo>
                  <a:pt x="12128500" y="3835400"/>
                </a:lnTo>
                <a:lnTo>
                  <a:pt x="11874500" y="0"/>
                </a:lnTo>
                <a:lnTo>
                  <a:pt x="0" y="152400"/>
                </a:lnTo>
                <a:close/>
              </a:path>
            </a:pathLst>
          </a:custGeom>
          <a:solidFill>
            <a:srgbClr val="14C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6" name="Object 5"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TextBox 3"/>
          <p:cNvSpPr txBox="1"/>
          <p:nvPr/>
        </p:nvSpPr>
        <p:spPr>
          <a:xfrm>
            <a:off x="692684" y="4135500"/>
            <a:ext cx="10872788" cy="515407"/>
          </a:xfrm>
          <a:prstGeom prst="rect">
            <a:avLst/>
          </a:prstGeom>
          <a:noFill/>
          <a:ln>
            <a:noFill/>
          </a:ln>
          <a:effectLst/>
        </p:spPr>
        <p:txBody>
          <a:bodyPr wrap="square" lIns="0" tIns="0" rIns="0" bIns="0" rtlCol="0" anchor="b">
            <a:noAutofit/>
          </a:bodyPr>
          <a:lstStyle/>
          <a:p>
            <a:pPr algn="ctr"/>
            <a:r>
              <a:rPr lang="ru-RU" sz="2800" dirty="0">
                <a:solidFill>
                  <a:srgbClr val="14CE9F"/>
                </a:solidFill>
                <a:latin typeface="Gabriela" panose="00000500000000000000" pitchFamily="2" charset="0"/>
              </a:rPr>
              <a:t>Общая Цель</a:t>
            </a:r>
            <a:endParaRPr lang="en-US" sz="2800" dirty="0">
              <a:solidFill>
                <a:srgbClr val="14CE9F"/>
              </a:solidFill>
              <a:latin typeface="Gabriela" panose="00000500000000000000" pitchFamily="2" charset="0"/>
            </a:endParaRPr>
          </a:p>
        </p:txBody>
      </p:sp>
      <p:sp>
        <p:nvSpPr>
          <p:cNvPr id="5" name="TextBox 4"/>
          <p:cNvSpPr txBox="1"/>
          <p:nvPr/>
        </p:nvSpPr>
        <p:spPr>
          <a:xfrm>
            <a:off x="81888" y="4780679"/>
            <a:ext cx="11969087" cy="2035237"/>
          </a:xfrm>
          <a:prstGeom prst="rect">
            <a:avLst/>
          </a:prstGeom>
          <a:noFill/>
        </p:spPr>
        <p:txBody>
          <a:bodyPr wrap="square" lIns="0" tIns="0" rIns="0" bIns="0" rtlCol="0">
            <a:spAutoFit/>
          </a:bodyPr>
          <a:lstStyle/>
          <a:p>
            <a:pPr algn="ctr">
              <a:lnSpc>
                <a:spcPts val="2000"/>
              </a:lnSpc>
            </a:pPr>
            <a:r>
              <a:rPr lang="ru-RU" sz="1500" dirty="0">
                <a:solidFill>
                  <a:srgbClr val="5D5B6F">
                    <a:alpha val="60000"/>
                  </a:srgbClr>
                </a:solidFill>
                <a:latin typeface="Montserrat Light" panose="00000400000000000000" pitchFamily="2" charset="-18"/>
              </a:rPr>
              <a:t>Помните, что Общая цель должна быть действительно общей. Общая цель – это не прием и не уловка. Чтобы трудный диалог дал нужные результаты, мы должны и в самом деле заботиться не только о собственных интересах, но и об интересах собеседника.</a:t>
            </a:r>
          </a:p>
          <a:p>
            <a:pPr algn="ctr">
              <a:lnSpc>
                <a:spcPts val="2000"/>
              </a:lnSpc>
            </a:pPr>
            <a:endParaRPr lang="ru-RU" sz="1500" dirty="0">
              <a:solidFill>
                <a:srgbClr val="5D5B6F">
                  <a:alpha val="60000"/>
                </a:srgbClr>
              </a:solidFill>
              <a:latin typeface="Montserrat Light" panose="00000400000000000000" pitchFamily="2" charset="-18"/>
            </a:endParaRPr>
          </a:p>
          <a:p>
            <a:pPr>
              <a:lnSpc>
                <a:spcPts val="2000"/>
              </a:lnSpc>
            </a:pPr>
            <a:r>
              <a:rPr lang="ru-RU" sz="1500" b="1" dirty="0">
                <a:solidFill>
                  <a:srgbClr val="C00000">
                    <a:alpha val="60000"/>
                  </a:srgbClr>
                </a:solidFill>
                <a:latin typeface="Montserrat Light" panose="00000400000000000000" pitchFamily="2" charset="-18"/>
              </a:rPr>
              <a:t>Помните, начинайте с сердца:</a:t>
            </a:r>
          </a:p>
          <a:p>
            <a:pPr marL="285750" indent="-285750">
              <a:lnSpc>
                <a:spcPts val="2000"/>
              </a:lnSpc>
              <a:buFont typeface="Arial" panose="020B0604020202020204" pitchFamily="34" charset="0"/>
              <a:buChar char="•"/>
            </a:pPr>
            <a:r>
              <a:rPr lang="ru-RU" sz="1500" dirty="0">
                <a:solidFill>
                  <a:srgbClr val="5D5B6F">
                    <a:alpha val="60000"/>
                  </a:srgbClr>
                </a:solidFill>
                <a:latin typeface="Montserrat Light" panose="00000400000000000000" pitchFamily="2" charset="-18"/>
              </a:rPr>
              <a:t>Чего я на самом деле хочу для себя?</a:t>
            </a:r>
          </a:p>
          <a:p>
            <a:pPr marL="285750" indent="-285750">
              <a:lnSpc>
                <a:spcPts val="2000"/>
              </a:lnSpc>
              <a:buFont typeface="Arial" panose="020B0604020202020204" pitchFamily="34" charset="0"/>
              <a:buChar char="•"/>
            </a:pPr>
            <a:r>
              <a:rPr lang="ru-RU" sz="1500" dirty="0">
                <a:solidFill>
                  <a:srgbClr val="5D5B6F">
                    <a:alpha val="60000"/>
                  </a:srgbClr>
                </a:solidFill>
                <a:latin typeface="Montserrat Light" panose="00000400000000000000" pitchFamily="2" charset="-18"/>
              </a:rPr>
              <a:t>Чего я на самом деле хочу для других?</a:t>
            </a:r>
          </a:p>
          <a:p>
            <a:pPr marL="285750" indent="-285750">
              <a:lnSpc>
                <a:spcPts val="2000"/>
              </a:lnSpc>
              <a:buFont typeface="Arial" panose="020B0604020202020204" pitchFamily="34" charset="0"/>
              <a:buChar char="•"/>
            </a:pPr>
            <a:r>
              <a:rPr lang="ru-RU" sz="1500" dirty="0">
                <a:solidFill>
                  <a:srgbClr val="5D5B6F">
                    <a:alpha val="60000"/>
                  </a:srgbClr>
                </a:solidFill>
                <a:latin typeface="Montserrat Light" panose="00000400000000000000" pitchFamily="2" charset="-18"/>
              </a:rPr>
              <a:t>Чего я на самом деле хочу для отношений?</a:t>
            </a:r>
          </a:p>
        </p:txBody>
      </p:sp>
      <p:sp>
        <p:nvSpPr>
          <p:cNvPr id="10" name="Rectangle 9"/>
          <p:cNvSpPr/>
          <p:nvPr/>
        </p:nvSpPr>
        <p:spPr>
          <a:xfrm>
            <a:off x="5529223" y="4658274"/>
            <a:ext cx="1133554" cy="61873"/>
          </a:xfrm>
          <a:prstGeom prst="rect">
            <a:avLst/>
          </a:prstGeom>
          <a:gradFill>
            <a:gsLst>
              <a:gs pos="77000">
                <a:srgbClr val="14CE9F"/>
              </a:gs>
              <a:gs pos="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
        <p:nvSpPr>
          <p:cNvPr id="8" name="Freeform 7"/>
          <p:cNvSpPr/>
          <p:nvPr/>
        </p:nvSpPr>
        <p:spPr>
          <a:xfrm>
            <a:off x="11025987" y="3775979"/>
            <a:ext cx="486562" cy="311547"/>
          </a:xfrm>
          <a:custGeom>
            <a:avLst/>
            <a:gdLst>
              <a:gd name="connsiteX0" fmla="*/ 6150209 w 7230006"/>
              <a:gd name="connsiteY0" fmla="*/ 1323803 h 4629393"/>
              <a:gd name="connsiteX1" fmla="*/ 6727342 w 7230006"/>
              <a:gd name="connsiteY1" fmla="*/ 1453798 h 4629393"/>
              <a:gd name="connsiteX2" fmla="*/ 7099686 w 7230006"/>
              <a:gd name="connsiteY2" fmla="*/ 1788071 h 4629393"/>
              <a:gd name="connsiteX3" fmla="*/ 7211389 w 7230006"/>
              <a:gd name="connsiteY3" fmla="*/ 2252340 h 4629393"/>
              <a:gd name="connsiteX4" fmla="*/ 7081069 w 7230006"/>
              <a:gd name="connsiteY4" fmla="*/ 2753749 h 4629393"/>
              <a:gd name="connsiteX5" fmla="*/ 6652873 w 7230006"/>
              <a:gd name="connsiteY5" fmla="*/ 3162305 h 4629393"/>
              <a:gd name="connsiteX6" fmla="*/ 6001272 w 7230006"/>
              <a:gd name="connsiteY6" fmla="*/ 3310871 h 4629393"/>
              <a:gd name="connsiteX7" fmla="*/ 5554459 w 7230006"/>
              <a:gd name="connsiteY7" fmla="*/ 3236588 h 4629393"/>
              <a:gd name="connsiteX8" fmla="*/ 5312436 w 7230006"/>
              <a:gd name="connsiteY8" fmla="*/ 3013740 h 4629393"/>
              <a:gd name="connsiteX9" fmla="*/ 5349670 w 7230006"/>
              <a:gd name="connsiteY9" fmla="*/ 2920886 h 4629393"/>
              <a:gd name="connsiteX10" fmla="*/ 5405522 w 7230006"/>
              <a:gd name="connsiteY10" fmla="*/ 2883745 h 4629393"/>
              <a:gd name="connsiteX11" fmla="*/ 5535842 w 7230006"/>
              <a:gd name="connsiteY11" fmla="*/ 2920886 h 4629393"/>
              <a:gd name="connsiteX12" fmla="*/ 5815100 w 7230006"/>
              <a:gd name="connsiteY12" fmla="*/ 2958027 h 4629393"/>
              <a:gd name="connsiteX13" fmla="*/ 6410850 w 7230006"/>
              <a:gd name="connsiteY13" fmla="*/ 2753749 h 4629393"/>
              <a:gd name="connsiteX14" fmla="*/ 6615639 w 7230006"/>
              <a:gd name="connsiteY14" fmla="*/ 2233769 h 4629393"/>
              <a:gd name="connsiteX15" fmla="*/ 6466701 w 7230006"/>
              <a:gd name="connsiteY15" fmla="*/ 1806642 h 4629393"/>
              <a:gd name="connsiteX16" fmla="*/ 6019889 w 7230006"/>
              <a:gd name="connsiteY16" fmla="*/ 1639506 h 4629393"/>
              <a:gd name="connsiteX17" fmla="*/ 5386905 w 7230006"/>
              <a:gd name="connsiteY17" fmla="*/ 1992349 h 4629393"/>
              <a:gd name="connsiteX18" fmla="*/ 5163499 w 7230006"/>
              <a:gd name="connsiteY18" fmla="*/ 3013740 h 4629393"/>
              <a:gd name="connsiteX19" fmla="*/ 5386905 w 7230006"/>
              <a:gd name="connsiteY19" fmla="*/ 3886564 h 4629393"/>
              <a:gd name="connsiteX20" fmla="*/ 6094358 w 7230006"/>
              <a:gd name="connsiteY20" fmla="*/ 4202266 h 4629393"/>
              <a:gd name="connsiteX21" fmla="*/ 7006600 w 7230006"/>
              <a:gd name="connsiteY21" fmla="*/ 3849422 h 4629393"/>
              <a:gd name="connsiteX22" fmla="*/ 7081069 w 7230006"/>
              <a:gd name="connsiteY22" fmla="*/ 3830852 h 4629393"/>
              <a:gd name="connsiteX23" fmla="*/ 7174155 w 7230006"/>
              <a:gd name="connsiteY23" fmla="*/ 3886564 h 4629393"/>
              <a:gd name="connsiteX24" fmla="*/ 7230006 w 7230006"/>
              <a:gd name="connsiteY24" fmla="*/ 4016559 h 4629393"/>
              <a:gd name="connsiteX25" fmla="*/ 7211389 w 7230006"/>
              <a:gd name="connsiteY25" fmla="*/ 4072271 h 4629393"/>
              <a:gd name="connsiteX26" fmla="*/ 6652873 w 7230006"/>
              <a:gd name="connsiteY26" fmla="*/ 4480827 h 4629393"/>
              <a:gd name="connsiteX27" fmla="*/ 5964037 w 7230006"/>
              <a:gd name="connsiteY27" fmla="*/ 4629393 h 4629393"/>
              <a:gd name="connsiteX28" fmla="*/ 5200733 w 7230006"/>
              <a:gd name="connsiteY28" fmla="*/ 4425115 h 4629393"/>
              <a:gd name="connsiteX29" fmla="*/ 4679452 w 7230006"/>
              <a:gd name="connsiteY29" fmla="*/ 3849422 h 4629393"/>
              <a:gd name="connsiteX30" fmla="*/ 4511897 w 7230006"/>
              <a:gd name="connsiteY30" fmla="*/ 3013740 h 4629393"/>
              <a:gd name="connsiteX31" fmla="*/ 4698069 w 7230006"/>
              <a:gd name="connsiteY31" fmla="*/ 2122345 h 4629393"/>
              <a:gd name="connsiteX32" fmla="*/ 5275202 w 7230006"/>
              <a:gd name="connsiteY32" fmla="*/ 1528081 h 4629393"/>
              <a:gd name="connsiteX33" fmla="*/ 6150209 w 7230006"/>
              <a:gd name="connsiteY33" fmla="*/ 1323803 h 4629393"/>
              <a:gd name="connsiteX34" fmla="*/ 185688 w 7230006"/>
              <a:gd name="connsiteY34" fmla="*/ 0 h 4629393"/>
              <a:gd name="connsiteX35" fmla="*/ 1689760 w 7230006"/>
              <a:gd name="connsiteY35" fmla="*/ 0 h 4629393"/>
              <a:gd name="connsiteX36" fmla="*/ 1764035 w 7230006"/>
              <a:gd name="connsiteY36" fmla="*/ 223053 h 4629393"/>
              <a:gd name="connsiteX37" fmla="*/ 1615485 w 7230006"/>
              <a:gd name="connsiteY37" fmla="*/ 260228 h 4629393"/>
              <a:gd name="connsiteX38" fmla="*/ 1374090 w 7230006"/>
              <a:gd name="connsiteY38" fmla="*/ 520456 h 4629393"/>
              <a:gd name="connsiteX39" fmla="*/ 1504072 w 7230006"/>
              <a:gd name="connsiteY39" fmla="*/ 892210 h 4629393"/>
              <a:gd name="connsiteX40" fmla="*/ 2153979 w 7230006"/>
              <a:gd name="connsiteY40" fmla="*/ 1821594 h 4629393"/>
              <a:gd name="connsiteX41" fmla="*/ 2803887 w 7230006"/>
              <a:gd name="connsiteY41" fmla="*/ 855034 h 4629393"/>
              <a:gd name="connsiteX42" fmla="*/ 2915299 w 7230006"/>
              <a:gd name="connsiteY42" fmla="*/ 650570 h 4629393"/>
              <a:gd name="connsiteX43" fmla="*/ 2933868 w 7230006"/>
              <a:gd name="connsiteY43" fmla="*/ 501868 h 4629393"/>
              <a:gd name="connsiteX44" fmla="*/ 2859593 w 7230006"/>
              <a:gd name="connsiteY44" fmla="*/ 223053 h 4629393"/>
              <a:gd name="connsiteX45" fmla="*/ 2803887 w 7230006"/>
              <a:gd name="connsiteY45" fmla="*/ 92939 h 4629393"/>
              <a:gd name="connsiteX46" fmla="*/ 2915299 w 7230006"/>
              <a:gd name="connsiteY46" fmla="*/ 0 h 4629393"/>
              <a:gd name="connsiteX47" fmla="*/ 4085133 w 7230006"/>
              <a:gd name="connsiteY47" fmla="*/ 0 h 4629393"/>
              <a:gd name="connsiteX48" fmla="*/ 4159408 w 7230006"/>
              <a:gd name="connsiteY48" fmla="*/ 223053 h 4629393"/>
              <a:gd name="connsiteX49" fmla="*/ 4010858 w 7230006"/>
              <a:gd name="connsiteY49" fmla="*/ 260228 h 4629393"/>
              <a:gd name="connsiteX50" fmla="*/ 3732326 w 7230006"/>
              <a:gd name="connsiteY50" fmla="*/ 371754 h 4629393"/>
              <a:gd name="connsiteX51" fmla="*/ 3528069 w 7230006"/>
              <a:gd name="connsiteY51" fmla="*/ 594806 h 4629393"/>
              <a:gd name="connsiteX52" fmla="*/ 2413942 w 7230006"/>
              <a:gd name="connsiteY52" fmla="*/ 2193348 h 4629393"/>
              <a:gd name="connsiteX53" fmla="*/ 3546638 w 7230006"/>
              <a:gd name="connsiteY53" fmla="*/ 3810478 h 4629393"/>
              <a:gd name="connsiteX54" fmla="*/ 3825170 w 7230006"/>
              <a:gd name="connsiteY54" fmla="*/ 4163644 h 4629393"/>
              <a:gd name="connsiteX55" fmla="*/ 4103702 w 7230006"/>
              <a:gd name="connsiteY55" fmla="*/ 4442460 h 4629393"/>
              <a:gd name="connsiteX56" fmla="*/ 4010858 w 7230006"/>
              <a:gd name="connsiteY56" fmla="*/ 4535398 h 4629393"/>
              <a:gd name="connsiteX57" fmla="*/ 2525355 w 7230006"/>
              <a:gd name="connsiteY57" fmla="*/ 4535398 h 4629393"/>
              <a:gd name="connsiteX58" fmla="*/ 2451080 w 7230006"/>
              <a:gd name="connsiteY58" fmla="*/ 4312346 h 4629393"/>
              <a:gd name="connsiteX59" fmla="*/ 2599630 w 7230006"/>
              <a:gd name="connsiteY59" fmla="*/ 4275170 h 4629393"/>
              <a:gd name="connsiteX60" fmla="*/ 2841024 w 7230006"/>
              <a:gd name="connsiteY60" fmla="*/ 4014943 h 4629393"/>
              <a:gd name="connsiteX61" fmla="*/ 2692474 w 7230006"/>
              <a:gd name="connsiteY61" fmla="*/ 3643189 h 4629393"/>
              <a:gd name="connsiteX62" fmla="*/ 2005429 w 7230006"/>
              <a:gd name="connsiteY62" fmla="*/ 2676628 h 4629393"/>
              <a:gd name="connsiteX63" fmla="*/ 1336953 w 7230006"/>
              <a:gd name="connsiteY63" fmla="*/ 3680364 h 4629393"/>
              <a:gd name="connsiteX64" fmla="*/ 1244109 w 7230006"/>
              <a:gd name="connsiteY64" fmla="*/ 3884829 h 4629393"/>
              <a:gd name="connsiteX65" fmla="*/ 1206971 w 7230006"/>
              <a:gd name="connsiteY65" fmla="*/ 4033530 h 4629393"/>
              <a:gd name="connsiteX66" fmla="*/ 1299815 w 7230006"/>
              <a:gd name="connsiteY66" fmla="*/ 4312346 h 4629393"/>
              <a:gd name="connsiteX67" fmla="*/ 1355522 w 7230006"/>
              <a:gd name="connsiteY67" fmla="*/ 4442460 h 4629393"/>
              <a:gd name="connsiteX68" fmla="*/ 1225540 w 7230006"/>
              <a:gd name="connsiteY68" fmla="*/ 4535398 h 4629393"/>
              <a:gd name="connsiteX69" fmla="*/ 74275 w 7230006"/>
              <a:gd name="connsiteY69" fmla="*/ 4535398 h 4629393"/>
              <a:gd name="connsiteX70" fmla="*/ 0 w 7230006"/>
              <a:gd name="connsiteY70" fmla="*/ 4312346 h 4629393"/>
              <a:gd name="connsiteX71" fmla="*/ 129982 w 7230006"/>
              <a:gd name="connsiteY71" fmla="*/ 4275170 h 4629393"/>
              <a:gd name="connsiteX72" fmla="*/ 408514 w 7230006"/>
              <a:gd name="connsiteY72" fmla="*/ 4163644 h 4629393"/>
              <a:gd name="connsiteX73" fmla="*/ 631339 w 7230006"/>
              <a:gd name="connsiteY73" fmla="*/ 3940592 h 4629393"/>
              <a:gd name="connsiteX74" fmla="*/ 1764035 w 7230006"/>
              <a:gd name="connsiteY74" fmla="*/ 2304875 h 4629393"/>
              <a:gd name="connsiteX75" fmla="*/ 687045 w 7230006"/>
              <a:gd name="connsiteY75" fmla="*/ 780683 h 4629393"/>
              <a:gd name="connsiteX76" fmla="*/ 111413 w 7230006"/>
              <a:gd name="connsiteY76" fmla="*/ 92939 h 4629393"/>
              <a:gd name="connsiteX77" fmla="*/ 185688 w 7230006"/>
              <a:gd name="connsiteY77" fmla="*/ 0 h 4629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7230006" h="4629393">
                <a:moveTo>
                  <a:pt x="6150209" y="1323803"/>
                </a:moveTo>
                <a:cubicBezTo>
                  <a:pt x="6373615" y="1323803"/>
                  <a:pt x="6578405" y="1360945"/>
                  <a:pt x="6727342" y="1453798"/>
                </a:cubicBezTo>
                <a:cubicBezTo>
                  <a:pt x="6894897" y="1528081"/>
                  <a:pt x="7025217" y="1639506"/>
                  <a:pt x="7099686" y="1788071"/>
                </a:cubicBezTo>
                <a:cubicBezTo>
                  <a:pt x="7174155" y="1936637"/>
                  <a:pt x="7211389" y="2085203"/>
                  <a:pt x="7211389" y="2252340"/>
                </a:cubicBezTo>
                <a:cubicBezTo>
                  <a:pt x="7211389" y="2419476"/>
                  <a:pt x="7174155" y="2586613"/>
                  <a:pt x="7081069" y="2753749"/>
                </a:cubicBezTo>
                <a:cubicBezTo>
                  <a:pt x="6987983" y="2920886"/>
                  <a:pt x="6839045" y="3050881"/>
                  <a:pt x="6652873" y="3162305"/>
                </a:cubicBezTo>
                <a:cubicBezTo>
                  <a:pt x="6485319" y="3255159"/>
                  <a:pt x="6261912" y="3310871"/>
                  <a:pt x="6001272" y="3310871"/>
                </a:cubicBezTo>
                <a:cubicBezTo>
                  <a:pt x="5870951" y="3310871"/>
                  <a:pt x="5722014" y="3292301"/>
                  <a:pt x="5554459" y="3236588"/>
                </a:cubicBezTo>
                <a:cubicBezTo>
                  <a:pt x="5386905" y="3180876"/>
                  <a:pt x="5312436" y="3106593"/>
                  <a:pt x="5312436" y="3013740"/>
                </a:cubicBezTo>
                <a:cubicBezTo>
                  <a:pt x="5312436" y="2976598"/>
                  <a:pt x="5331053" y="2958027"/>
                  <a:pt x="5349670" y="2920886"/>
                </a:cubicBezTo>
                <a:cubicBezTo>
                  <a:pt x="5368287" y="2883745"/>
                  <a:pt x="5386905" y="2883745"/>
                  <a:pt x="5405522" y="2883745"/>
                </a:cubicBezTo>
                <a:cubicBezTo>
                  <a:pt x="5424139" y="2883745"/>
                  <a:pt x="5461373" y="2883745"/>
                  <a:pt x="5535842" y="2920886"/>
                </a:cubicBezTo>
                <a:cubicBezTo>
                  <a:pt x="5610311" y="2939457"/>
                  <a:pt x="5703397" y="2958027"/>
                  <a:pt x="5815100" y="2958027"/>
                </a:cubicBezTo>
                <a:cubicBezTo>
                  <a:pt x="6075741" y="2958027"/>
                  <a:pt x="6261912" y="2883745"/>
                  <a:pt x="6410850" y="2753749"/>
                </a:cubicBezTo>
                <a:cubicBezTo>
                  <a:pt x="6541170" y="2605184"/>
                  <a:pt x="6615639" y="2438047"/>
                  <a:pt x="6615639" y="2233769"/>
                </a:cubicBezTo>
                <a:cubicBezTo>
                  <a:pt x="6615639" y="2085203"/>
                  <a:pt x="6559787" y="1936637"/>
                  <a:pt x="6466701" y="1806642"/>
                </a:cubicBezTo>
                <a:cubicBezTo>
                  <a:pt x="6354998" y="1695218"/>
                  <a:pt x="6206061" y="1639506"/>
                  <a:pt x="6019889" y="1639506"/>
                </a:cubicBezTo>
                <a:cubicBezTo>
                  <a:pt x="5740631" y="1639506"/>
                  <a:pt x="5535842" y="1750930"/>
                  <a:pt x="5386905" y="1992349"/>
                </a:cubicBezTo>
                <a:cubicBezTo>
                  <a:pt x="5237967" y="2233769"/>
                  <a:pt x="5163499" y="2568042"/>
                  <a:pt x="5163499" y="3013740"/>
                </a:cubicBezTo>
                <a:cubicBezTo>
                  <a:pt x="5163499" y="3385154"/>
                  <a:pt x="5237967" y="3682286"/>
                  <a:pt x="5386905" y="3886564"/>
                </a:cubicBezTo>
                <a:cubicBezTo>
                  <a:pt x="5554459" y="4109413"/>
                  <a:pt x="5796483" y="4202266"/>
                  <a:pt x="6094358" y="4202266"/>
                </a:cubicBezTo>
                <a:cubicBezTo>
                  <a:pt x="6466701" y="4202266"/>
                  <a:pt x="6764577" y="4090842"/>
                  <a:pt x="7006600" y="3849422"/>
                </a:cubicBezTo>
                <a:cubicBezTo>
                  <a:pt x="7025217" y="3830852"/>
                  <a:pt x="7043834" y="3830852"/>
                  <a:pt x="7081069" y="3830852"/>
                </a:cubicBezTo>
                <a:cubicBezTo>
                  <a:pt x="7099686" y="3830852"/>
                  <a:pt x="7136920" y="3849422"/>
                  <a:pt x="7174155" y="3886564"/>
                </a:cubicBezTo>
                <a:cubicBezTo>
                  <a:pt x="7211389" y="3923705"/>
                  <a:pt x="7230006" y="3960847"/>
                  <a:pt x="7230006" y="4016559"/>
                </a:cubicBezTo>
                <a:cubicBezTo>
                  <a:pt x="7230006" y="4035130"/>
                  <a:pt x="7230006" y="4053700"/>
                  <a:pt x="7211389" y="4072271"/>
                </a:cubicBezTo>
                <a:cubicBezTo>
                  <a:pt x="7062451" y="4239408"/>
                  <a:pt x="6876279" y="4387974"/>
                  <a:pt x="6652873" y="4480827"/>
                </a:cubicBezTo>
                <a:cubicBezTo>
                  <a:pt x="6448084" y="4573681"/>
                  <a:pt x="6206061" y="4629393"/>
                  <a:pt x="5964037" y="4629393"/>
                </a:cubicBezTo>
                <a:cubicBezTo>
                  <a:pt x="5666163" y="4629393"/>
                  <a:pt x="5405522" y="4555110"/>
                  <a:pt x="5200733" y="4425115"/>
                </a:cubicBezTo>
                <a:cubicBezTo>
                  <a:pt x="4977327" y="4295120"/>
                  <a:pt x="4809772" y="4090842"/>
                  <a:pt x="4679452" y="3849422"/>
                </a:cubicBezTo>
                <a:cubicBezTo>
                  <a:pt x="4567749" y="3608003"/>
                  <a:pt x="4511897" y="3329442"/>
                  <a:pt x="4511897" y="3013740"/>
                </a:cubicBezTo>
                <a:cubicBezTo>
                  <a:pt x="4511897" y="2679467"/>
                  <a:pt x="4567749" y="2382335"/>
                  <a:pt x="4698069" y="2122345"/>
                </a:cubicBezTo>
                <a:cubicBezTo>
                  <a:pt x="4847006" y="1862354"/>
                  <a:pt x="5033178" y="1676647"/>
                  <a:pt x="5275202" y="1528081"/>
                </a:cubicBezTo>
                <a:cubicBezTo>
                  <a:pt x="5517225" y="1398086"/>
                  <a:pt x="5815100" y="1323803"/>
                  <a:pt x="6150209" y="1323803"/>
                </a:cubicBezTo>
                <a:close/>
                <a:moveTo>
                  <a:pt x="185688" y="0"/>
                </a:moveTo>
                <a:cubicBezTo>
                  <a:pt x="1689760" y="0"/>
                  <a:pt x="1689760" y="0"/>
                  <a:pt x="1689760" y="0"/>
                </a:cubicBezTo>
                <a:cubicBezTo>
                  <a:pt x="1764035" y="223053"/>
                  <a:pt x="1764035" y="223053"/>
                  <a:pt x="1764035" y="223053"/>
                </a:cubicBezTo>
                <a:cubicBezTo>
                  <a:pt x="1615485" y="260228"/>
                  <a:pt x="1615485" y="260228"/>
                  <a:pt x="1615485" y="260228"/>
                </a:cubicBezTo>
                <a:cubicBezTo>
                  <a:pt x="1448365" y="297403"/>
                  <a:pt x="1374090" y="390342"/>
                  <a:pt x="1374090" y="520456"/>
                </a:cubicBezTo>
                <a:cubicBezTo>
                  <a:pt x="1374090" y="631982"/>
                  <a:pt x="1411228" y="762096"/>
                  <a:pt x="1504072" y="892210"/>
                </a:cubicBezTo>
                <a:cubicBezTo>
                  <a:pt x="2153979" y="1821594"/>
                  <a:pt x="2153979" y="1821594"/>
                  <a:pt x="2153979" y="1821594"/>
                </a:cubicBezTo>
                <a:lnTo>
                  <a:pt x="2803887" y="855034"/>
                </a:lnTo>
                <a:cubicBezTo>
                  <a:pt x="2859593" y="762096"/>
                  <a:pt x="2896731" y="706333"/>
                  <a:pt x="2915299" y="650570"/>
                </a:cubicBezTo>
                <a:cubicBezTo>
                  <a:pt x="2933868" y="613394"/>
                  <a:pt x="2933868" y="557631"/>
                  <a:pt x="2933868" y="501868"/>
                </a:cubicBezTo>
                <a:cubicBezTo>
                  <a:pt x="2933868" y="427517"/>
                  <a:pt x="2915299" y="334579"/>
                  <a:pt x="2859593" y="223053"/>
                </a:cubicBezTo>
                <a:cubicBezTo>
                  <a:pt x="2803887" y="92939"/>
                  <a:pt x="2803887" y="92939"/>
                  <a:pt x="2803887" y="92939"/>
                </a:cubicBezTo>
                <a:cubicBezTo>
                  <a:pt x="2915299" y="0"/>
                  <a:pt x="2915299" y="0"/>
                  <a:pt x="2915299" y="0"/>
                </a:cubicBezTo>
                <a:cubicBezTo>
                  <a:pt x="4085133" y="0"/>
                  <a:pt x="4085133" y="0"/>
                  <a:pt x="4085133" y="0"/>
                </a:cubicBezTo>
                <a:cubicBezTo>
                  <a:pt x="4159408" y="223053"/>
                  <a:pt x="4159408" y="223053"/>
                  <a:pt x="4159408" y="223053"/>
                </a:cubicBezTo>
                <a:cubicBezTo>
                  <a:pt x="4010858" y="260228"/>
                  <a:pt x="4010858" y="260228"/>
                  <a:pt x="4010858" y="260228"/>
                </a:cubicBezTo>
                <a:cubicBezTo>
                  <a:pt x="3899445" y="278816"/>
                  <a:pt x="3825170" y="315991"/>
                  <a:pt x="3732326" y="371754"/>
                </a:cubicBezTo>
                <a:cubicBezTo>
                  <a:pt x="3658051" y="427517"/>
                  <a:pt x="3583776" y="501868"/>
                  <a:pt x="3528069" y="594806"/>
                </a:cubicBezTo>
                <a:cubicBezTo>
                  <a:pt x="2413942" y="2193348"/>
                  <a:pt x="2413942" y="2193348"/>
                  <a:pt x="2413942" y="2193348"/>
                </a:cubicBezTo>
                <a:cubicBezTo>
                  <a:pt x="3546638" y="3810478"/>
                  <a:pt x="3546638" y="3810478"/>
                  <a:pt x="3546638" y="3810478"/>
                </a:cubicBezTo>
                <a:cubicBezTo>
                  <a:pt x="3658051" y="3959180"/>
                  <a:pt x="3750895" y="4089293"/>
                  <a:pt x="3825170" y="4163644"/>
                </a:cubicBezTo>
                <a:cubicBezTo>
                  <a:pt x="3899445" y="4256583"/>
                  <a:pt x="3992289" y="4349521"/>
                  <a:pt x="4103702" y="4442460"/>
                </a:cubicBezTo>
                <a:cubicBezTo>
                  <a:pt x="4010858" y="4535398"/>
                  <a:pt x="4010858" y="4535398"/>
                  <a:pt x="4010858" y="4535398"/>
                </a:cubicBezTo>
                <a:cubicBezTo>
                  <a:pt x="2525355" y="4535398"/>
                  <a:pt x="2525355" y="4535398"/>
                  <a:pt x="2525355" y="4535398"/>
                </a:cubicBezTo>
                <a:cubicBezTo>
                  <a:pt x="2451080" y="4312346"/>
                  <a:pt x="2451080" y="4312346"/>
                  <a:pt x="2451080" y="4312346"/>
                </a:cubicBezTo>
                <a:cubicBezTo>
                  <a:pt x="2599630" y="4275170"/>
                  <a:pt x="2599630" y="4275170"/>
                  <a:pt x="2599630" y="4275170"/>
                </a:cubicBezTo>
                <a:cubicBezTo>
                  <a:pt x="2748180" y="4237995"/>
                  <a:pt x="2841024" y="4145056"/>
                  <a:pt x="2841024" y="4014943"/>
                </a:cubicBezTo>
                <a:cubicBezTo>
                  <a:pt x="2841024" y="3903416"/>
                  <a:pt x="2785318" y="3773303"/>
                  <a:pt x="2692474" y="3643189"/>
                </a:cubicBezTo>
                <a:cubicBezTo>
                  <a:pt x="2005429" y="2676628"/>
                  <a:pt x="2005429" y="2676628"/>
                  <a:pt x="2005429" y="2676628"/>
                </a:cubicBezTo>
                <a:cubicBezTo>
                  <a:pt x="1336953" y="3680364"/>
                  <a:pt x="1336953" y="3680364"/>
                  <a:pt x="1336953" y="3680364"/>
                </a:cubicBezTo>
                <a:cubicBezTo>
                  <a:pt x="1281246" y="3773303"/>
                  <a:pt x="1244109" y="3829066"/>
                  <a:pt x="1244109" y="3884829"/>
                </a:cubicBezTo>
                <a:cubicBezTo>
                  <a:pt x="1225540" y="3922004"/>
                  <a:pt x="1206971" y="3977767"/>
                  <a:pt x="1206971" y="4033530"/>
                </a:cubicBezTo>
                <a:cubicBezTo>
                  <a:pt x="1206971" y="4107881"/>
                  <a:pt x="1244109" y="4200820"/>
                  <a:pt x="1299815" y="4312346"/>
                </a:cubicBezTo>
                <a:cubicBezTo>
                  <a:pt x="1355522" y="4442460"/>
                  <a:pt x="1355522" y="4442460"/>
                  <a:pt x="1355522" y="4442460"/>
                </a:cubicBezTo>
                <a:cubicBezTo>
                  <a:pt x="1225540" y="4535398"/>
                  <a:pt x="1225540" y="4535398"/>
                  <a:pt x="1225540" y="4535398"/>
                </a:cubicBezTo>
                <a:cubicBezTo>
                  <a:pt x="74275" y="4535398"/>
                  <a:pt x="74275" y="4535398"/>
                  <a:pt x="74275" y="4535398"/>
                </a:cubicBezTo>
                <a:cubicBezTo>
                  <a:pt x="0" y="4312346"/>
                  <a:pt x="0" y="4312346"/>
                  <a:pt x="0" y="4312346"/>
                </a:cubicBezTo>
                <a:cubicBezTo>
                  <a:pt x="129982" y="4275170"/>
                  <a:pt x="129982" y="4275170"/>
                  <a:pt x="129982" y="4275170"/>
                </a:cubicBezTo>
                <a:cubicBezTo>
                  <a:pt x="241394" y="4256583"/>
                  <a:pt x="334238" y="4219407"/>
                  <a:pt x="408514" y="4163644"/>
                </a:cubicBezTo>
                <a:cubicBezTo>
                  <a:pt x="482789" y="4126469"/>
                  <a:pt x="557064" y="4052118"/>
                  <a:pt x="631339" y="3940592"/>
                </a:cubicBezTo>
                <a:cubicBezTo>
                  <a:pt x="1764035" y="2304875"/>
                  <a:pt x="1764035" y="2304875"/>
                  <a:pt x="1764035" y="2304875"/>
                </a:cubicBezTo>
                <a:cubicBezTo>
                  <a:pt x="687045" y="780683"/>
                  <a:pt x="687045" y="780683"/>
                  <a:pt x="687045" y="780683"/>
                </a:cubicBezTo>
                <a:cubicBezTo>
                  <a:pt x="464220" y="464693"/>
                  <a:pt x="278532" y="241640"/>
                  <a:pt x="111413" y="92939"/>
                </a:cubicBezTo>
                <a:cubicBezTo>
                  <a:pt x="185688" y="0"/>
                  <a:pt x="185688" y="0"/>
                  <a:pt x="18568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Arrow: Chevron 17">
            <a:extLst>
              <a:ext uri="{FF2B5EF4-FFF2-40B4-BE49-F238E27FC236}">
                <a16:creationId xmlns:a16="http://schemas.microsoft.com/office/drawing/2014/main" id="{F3EF46A6-3A9C-F4ED-8F75-364766D76CC0}"/>
              </a:ext>
            </a:extLst>
          </p:cNvPr>
          <p:cNvSpPr/>
          <p:nvPr/>
        </p:nvSpPr>
        <p:spPr>
          <a:xfrm>
            <a:off x="10742804" y="3538971"/>
            <a:ext cx="1027438" cy="534782"/>
          </a:xfrm>
          <a:prstGeom prst="chevron">
            <a:avLst/>
          </a:prstGeom>
          <a:solidFill>
            <a:srgbClr val="14CE9F"/>
          </a:solidFill>
          <a:ln>
            <a:solidFill>
              <a:srgbClr val="14C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876A77CE-F632-8B59-3799-7488963AEFF9}"/>
              </a:ext>
            </a:extLst>
          </p:cNvPr>
          <p:cNvSpPr txBox="1"/>
          <p:nvPr/>
        </p:nvSpPr>
        <p:spPr>
          <a:xfrm>
            <a:off x="329370" y="990363"/>
            <a:ext cx="11236102" cy="2677656"/>
          </a:xfrm>
          <a:prstGeom prst="rect">
            <a:avLst/>
          </a:prstGeom>
          <a:noFill/>
        </p:spPr>
        <p:txBody>
          <a:bodyPr wrap="square">
            <a:spAutoFit/>
          </a:bodyPr>
          <a:lstStyle/>
          <a:p>
            <a:pPr algn="ctr"/>
            <a:r>
              <a:rPr lang="ru-RU" sz="2800" b="1" dirty="0">
                <a:solidFill>
                  <a:schemeClr val="tx1">
                    <a:alpha val="60000"/>
                  </a:schemeClr>
                </a:solidFill>
                <a:latin typeface="+mj-lt"/>
              </a:rPr>
              <a:t>Как определить, что ощущение опасности вызвано именно отсутствием или потерей Общей цели?</a:t>
            </a:r>
          </a:p>
          <a:p>
            <a:pPr algn="ctr"/>
            <a:r>
              <a:rPr lang="ru-RU" sz="2800" b="1" dirty="0">
                <a:solidFill>
                  <a:schemeClr val="tx1">
                    <a:alpha val="60000"/>
                  </a:schemeClr>
                </a:solidFill>
                <a:latin typeface="+mj-lt"/>
              </a:rPr>
              <a:t>Два ключевых вопроса помогут вам: </a:t>
            </a:r>
          </a:p>
          <a:p>
            <a:pPr marL="514350" indent="-514350">
              <a:buAutoNum type="arabicPeriod"/>
            </a:pPr>
            <a:r>
              <a:rPr lang="ru-RU" sz="2800" b="1" dirty="0">
                <a:solidFill>
                  <a:schemeClr val="tx1">
                    <a:alpha val="60000"/>
                  </a:schemeClr>
                </a:solidFill>
                <a:latin typeface="+mj-lt"/>
              </a:rPr>
              <a:t>Верит ли собеседник, что, заводя этот разговор, я думаю о его целях и интересах? </a:t>
            </a:r>
          </a:p>
          <a:p>
            <a:pPr marL="514350" indent="-514350">
              <a:buAutoNum type="arabicPeriod"/>
            </a:pPr>
            <a:r>
              <a:rPr lang="ru-RU" sz="2800" b="1" dirty="0">
                <a:solidFill>
                  <a:schemeClr val="tx1">
                    <a:alpha val="60000"/>
                  </a:schemeClr>
                </a:solidFill>
                <a:latin typeface="+mj-lt"/>
              </a:rPr>
              <a:t>Доверяет ли он моим мотивам?</a:t>
            </a:r>
            <a:endParaRPr lang="en-US" sz="2800" b="1" dirty="0">
              <a:solidFill>
                <a:schemeClr val="tx1">
                  <a:alpha val="60000"/>
                </a:schemeClr>
              </a:solidFill>
              <a:latin typeface="+mj-lt"/>
            </a:endParaRPr>
          </a:p>
        </p:txBody>
      </p:sp>
    </p:spTree>
    <p:extLst>
      <p:ext uri="{BB962C8B-B14F-4D97-AF65-F5344CB8AC3E}">
        <p14:creationId xmlns:p14="http://schemas.microsoft.com/office/powerpoint/2010/main" val="4225710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A94A36-7344-45EC-82CA-27B3EC9F6824}"/>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66000"/>
                    </a14:imgEffect>
                    <a14:imgEffect>
                      <a14:brightnessContrast bright="-39000"/>
                    </a14:imgEffect>
                  </a14:imgLayer>
                </a14:imgProps>
              </a:ext>
            </a:extLst>
          </a:blip>
          <a:srcRect t="8129" b="8144"/>
          <a:stretch/>
        </p:blipFill>
        <p:spPr>
          <a:xfrm>
            <a:off x="-122830" y="0"/>
            <a:ext cx="12192000" cy="7028596"/>
          </a:xfrm>
          <a:prstGeom prst="rect">
            <a:avLst/>
          </a:prstGeom>
          <a:effectLst>
            <a:glow>
              <a:schemeClr val="accent1"/>
            </a:glow>
            <a:reflection endPos="0" dir="5400000" sy="-100000" algn="bl" rotWithShape="0"/>
            <a:softEdge rad="0"/>
          </a:effectLst>
        </p:spPr>
      </p:pic>
      <p:sp>
        <p:nvSpPr>
          <p:cNvPr id="6" name="TextBox 5">
            <a:extLst>
              <a:ext uri="{FF2B5EF4-FFF2-40B4-BE49-F238E27FC236}">
                <a16:creationId xmlns:a16="http://schemas.microsoft.com/office/drawing/2014/main" id="{16595B5D-1C42-4395-B00C-0E1709604829}"/>
              </a:ext>
            </a:extLst>
          </p:cNvPr>
          <p:cNvSpPr txBox="1"/>
          <p:nvPr/>
        </p:nvSpPr>
        <p:spPr>
          <a:xfrm>
            <a:off x="394528" y="1002227"/>
            <a:ext cx="11674642" cy="5539978"/>
          </a:xfrm>
          <a:prstGeom prst="rect">
            <a:avLst/>
          </a:prstGeom>
          <a:noFill/>
        </p:spPr>
        <p:txBody>
          <a:bodyPr wrap="square">
            <a:spAutoFit/>
          </a:bodyPr>
          <a:lstStyle/>
          <a:p>
            <a:pPr algn="ctr"/>
            <a:r>
              <a:rPr lang="ru-RU" sz="4800" dirty="0">
                <a:solidFill>
                  <a:schemeClr val="bg1"/>
                </a:solidFill>
                <a:latin typeface="Bahnschrift SemiCondensed" panose="020B0502040204020203" pitchFamily="34" charset="0"/>
              </a:rPr>
              <a:t>Если у вас с собеседником нет Общей цели, начинать трудный диалог нет никакого смысла. Одинаково верно и то, что без поддержания </a:t>
            </a:r>
            <a:r>
              <a:rPr lang="ru-RU" sz="5400" b="1" dirty="0">
                <a:solidFill>
                  <a:schemeClr val="bg1"/>
                </a:solidFill>
                <a:latin typeface="Bahnschrift SemiCondensed" panose="020B0502040204020203" pitchFamily="34" charset="0"/>
              </a:rPr>
              <a:t>Взаимного уважения </a:t>
            </a:r>
            <a:r>
              <a:rPr lang="ru-RU" sz="4800" dirty="0">
                <a:solidFill>
                  <a:schemeClr val="bg1"/>
                </a:solidFill>
                <a:latin typeface="Bahnschrift SemiCondensed" panose="020B0502040204020203" pitchFamily="34" charset="0"/>
              </a:rPr>
              <a:t>вы не сможете оставаться в этом диалоге. </a:t>
            </a:r>
            <a:r>
              <a:rPr lang="ru-RU" sz="5400" b="1" dirty="0">
                <a:solidFill>
                  <a:schemeClr val="bg1"/>
                </a:solidFill>
                <a:latin typeface="Bahnschrift SemiCondensed" panose="020B0502040204020203" pitchFamily="34" charset="0"/>
              </a:rPr>
              <a:t>Взаимное уважение – непременное условие для продолжения диалога.</a:t>
            </a:r>
            <a:endParaRPr lang="en-US" sz="5400" b="1" dirty="0">
              <a:solidFill>
                <a:schemeClr val="bg1"/>
              </a:solidFill>
              <a:latin typeface="Bahnschrift SemiCondensed" panose="020B0502040204020203" pitchFamily="34" charset="0"/>
            </a:endParaRPr>
          </a:p>
        </p:txBody>
      </p:sp>
    </p:spTree>
    <p:extLst>
      <p:ext uri="{BB962C8B-B14F-4D97-AF65-F5344CB8AC3E}">
        <p14:creationId xmlns:p14="http://schemas.microsoft.com/office/powerpoint/2010/main" val="2369173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6" name="Object 5"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Box 4"/>
          <p:cNvSpPr txBox="1"/>
          <p:nvPr/>
        </p:nvSpPr>
        <p:spPr>
          <a:xfrm>
            <a:off x="148855" y="1848132"/>
            <a:ext cx="11414521" cy="5057795"/>
          </a:xfrm>
          <a:prstGeom prst="rect">
            <a:avLst/>
          </a:prstGeom>
          <a:noFill/>
        </p:spPr>
        <p:txBody>
          <a:bodyPr wrap="square" lIns="0" tIns="0" rIns="0" bIns="0" rtlCol="0">
            <a:spAutoFit/>
          </a:bodyPr>
          <a:lstStyle/>
          <a:p>
            <a:pPr>
              <a:lnSpc>
                <a:spcPts val="2000"/>
              </a:lnSpc>
            </a:pPr>
            <a:r>
              <a:rPr lang="ru-RU" dirty="0">
                <a:solidFill>
                  <a:srgbClr val="5D5B6F">
                    <a:alpha val="60000"/>
                  </a:srgbClr>
                </a:solidFill>
                <a:latin typeface="Montserrat Light" panose="00000400000000000000" pitchFamily="2" charset="-18"/>
              </a:rPr>
              <a:t>Что делать, если:</a:t>
            </a:r>
          </a:p>
          <a:p>
            <a:pPr marL="285750" indent="-285750">
              <a:lnSpc>
                <a:spcPts val="2000"/>
              </a:lnSpc>
              <a:buFont typeface="Arial" panose="020B0604020202020204" pitchFamily="34" charset="0"/>
              <a:buChar char="•"/>
            </a:pPr>
            <a:r>
              <a:rPr lang="ru-RU" dirty="0">
                <a:solidFill>
                  <a:srgbClr val="5D5B6F">
                    <a:alpha val="60000"/>
                  </a:srgbClr>
                </a:solidFill>
                <a:latin typeface="Montserrat Light" panose="00000400000000000000" pitchFamily="2" charset="-18"/>
              </a:rPr>
              <a:t>вы страшно расстроены тем, что вас подвели? (Особенно если это повторяется постоянно, как можно уважать такого эгоиста?)</a:t>
            </a:r>
          </a:p>
          <a:p>
            <a:pPr marL="285750" indent="-285750">
              <a:lnSpc>
                <a:spcPts val="2000"/>
              </a:lnSpc>
              <a:buFont typeface="Arial" panose="020B0604020202020204" pitchFamily="34" charset="0"/>
              <a:buChar char="•"/>
            </a:pPr>
            <a:r>
              <a:rPr lang="ru-RU" dirty="0">
                <a:solidFill>
                  <a:srgbClr val="5D5B6F">
                    <a:alpha val="60000"/>
                  </a:srgbClr>
                </a:solidFill>
                <a:latin typeface="Montserrat Light" panose="00000400000000000000" pitchFamily="2" charset="-18"/>
              </a:rPr>
              <a:t>или ваши добрые советы не принимались во внимание, а теперь нужно принимать критические решения и думать о последствиях для всех?</a:t>
            </a:r>
          </a:p>
          <a:p>
            <a:pPr marL="285750" indent="-285750">
              <a:lnSpc>
                <a:spcPts val="2000"/>
              </a:lnSpc>
              <a:buFont typeface="Arial" panose="020B0604020202020204" pitchFamily="34" charset="0"/>
              <a:buChar char="•"/>
            </a:pPr>
            <a:r>
              <a:rPr lang="ru-RU" dirty="0">
                <a:solidFill>
                  <a:srgbClr val="5D5B6F">
                    <a:alpha val="60000"/>
                  </a:srgbClr>
                </a:solidFill>
                <a:latin typeface="Montserrat Light" panose="00000400000000000000" pitchFamily="2" charset="-18"/>
              </a:rPr>
              <a:t>или вы со своей стороны сделали все, чтобы наладить отношения, а человек поступил с вами не очень красиво?</a:t>
            </a:r>
          </a:p>
          <a:p>
            <a:pPr>
              <a:lnSpc>
                <a:spcPts val="2000"/>
              </a:lnSpc>
            </a:pPr>
            <a:endParaRPr lang="ru-RU" dirty="0">
              <a:solidFill>
                <a:srgbClr val="5D5B6F">
                  <a:alpha val="60000"/>
                </a:srgbClr>
              </a:solidFill>
              <a:latin typeface="Montserrat Light" panose="00000400000000000000" pitchFamily="2" charset="-18"/>
            </a:endParaRPr>
          </a:p>
          <a:p>
            <a:pPr>
              <a:lnSpc>
                <a:spcPts val="2000"/>
              </a:lnSpc>
            </a:pPr>
            <a:endParaRPr lang="ru-RU" dirty="0">
              <a:solidFill>
                <a:srgbClr val="5D5B6F">
                  <a:alpha val="60000"/>
                </a:srgbClr>
              </a:solidFill>
              <a:latin typeface="Montserrat Light" panose="00000400000000000000" pitchFamily="2" charset="-18"/>
            </a:endParaRPr>
          </a:p>
          <a:p>
            <a:r>
              <a:rPr lang="ru-RU" b="1" dirty="0">
                <a:solidFill>
                  <a:srgbClr val="C00000">
                    <a:alpha val="60000"/>
                  </a:srgbClr>
                </a:solidFill>
                <a:latin typeface="Montserrat Light" panose="00000400000000000000" pitchFamily="2" charset="-18"/>
              </a:rPr>
              <a:t>На самом деле, если бы для того, чтобы поговорить с кем-то начистоту, нам нужно было иметь с ним совершенно одинаковые цели или уважать каждую черту его характера, любой диалог был бы обречен на провал. </a:t>
            </a:r>
            <a:r>
              <a:rPr lang="ru-RU" dirty="0">
                <a:solidFill>
                  <a:schemeClr val="tx1">
                    <a:lumMod val="85000"/>
                    <a:lumOff val="15000"/>
                  </a:schemeClr>
                </a:solidFill>
                <a:latin typeface="Montserrat Light" panose="00000400000000000000" pitchFamily="2" charset="-18"/>
              </a:rPr>
              <a:t>Однако мы умеем оставаться в диалоге – благодаря тому, что обычно </a:t>
            </a:r>
            <a:r>
              <a:rPr lang="ru-RU" sz="2000" dirty="0">
                <a:solidFill>
                  <a:srgbClr val="5D5B6F">
                    <a:alpha val="60000"/>
                  </a:srgbClr>
                </a:solidFill>
                <a:highlight>
                  <a:srgbClr val="81F3D5"/>
                </a:highlight>
                <a:latin typeface="Montserrat Light" panose="00000400000000000000" pitchFamily="2" charset="-18"/>
              </a:rPr>
              <a:t>все же находим способ выразить уважение собеседнику, его личным качествам.</a:t>
            </a:r>
          </a:p>
          <a:p>
            <a:r>
              <a:rPr lang="ru-RU" sz="2000" dirty="0">
                <a:solidFill>
                  <a:srgbClr val="5D5B6F">
                    <a:alpha val="60000"/>
                  </a:srgbClr>
                </a:solidFill>
                <a:highlight>
                  <a:srgbClr val="81F3D5"/>
                </a:highlight>
                <a:latin typeface="Montserrat Light" panose="00000400000000000000" pitchFamily="2" charset="-18"/>
              </a:rPr>
              <a:t>Один мудрый человек однажды посоветовал нам всем делать это в форме молитвы: </a:t>
            </a:r>
          </a:p>
          <a:p>
            <a:r>
              <a:rPr lang="ru-RU" sz="2800" dirty="0">
                <a:solidFill>
                  <a:srgbClr val="5D5B6F">
                    <a:alpha val="60000"/>
                  </a:srgbClr>
                </a:solidFill>
                <a:highlight>
                  <a:srgbClr val="81F3D5"/>
                </a:highlight>
                <a:latin typeface="Montserrat Light" panose="00000400000000000000" pitchFamily="2" charset="-18"/>
              </a:rPr>
              <a:t>«Господи, помоги мне простить тех, кто грешит иначе, чем я».</a:t>
            </a:r>
          </a:p>
          <a:p>
            <a:r>
              <a:rPr lang="ru-RU" sz="2000" dirty="0">
                <a:solidFill>
                  <a:srgbClr val="5D5B6F">
                    <a:alpha val="60000"/>
                  </a:srgbClr>
                </a:solidFill>
                <a:highlight>
                  <a:srgbClr val="81F3D5"/>
                </a:highlight>
                <a:latin typeface="Montserrat Light" panose="00000400000000000000" pitchFamily="2" charset="-18"/>
              </a:rPr>
              <a:t>Признав, что слабости есть у всех, нам будет намного легче уважать окружающих.</a:t>
            </a:r>
          </a:p>
          <a:p>
            <a:pPr>
              <a:lnSpc>
                <a:spcPts val="2000"/>
              </a:lnSpc>
            </a:pPr>
            <a:endParaRPr lang="ru-RU" dirty="0">
              <a:solidFill>
                <a:srgbClr val="5D5B6F">
                  <a:alpha val="60000"/>
                </a:srgbClr>
              </a:solidFill>
              <a:latin typeface="Montserrat Light" panose="00000400000000000000" pitchFamily="2" charset="-18"/>
            </a:endParaRPr>
          </a:p>
        </p:txBody>
      </p:sp>
      <p:sp>
        <p:nvSpPr>
          <p:cNvPr id="2" name="TextBox 1">
            <a:extLst>
              <a:ext uri="{FF2B5EF4-FFF2-40B4-BE49-F238E27FC236}">
                <a16:creationId xmlns:a16="http://schemas.microsoft.com/office/drawing/2014/main" id="{65BAB0D9-F403-C383-7604-DB3ED49DE1A3}"/>
              </a:ext>
            </a:extLst>
          </p:cNvPr>
          <p:cNvSpPr txBox="1"/>
          <p:nvPr/>
        </p:nvSpPr>
        <p:spPr>
          <a:xfrm>
            <a:off x="6096000" y="-10633"/>
            <a:ext cx="6096000" cy="1098506"/>
          </a:xfrm>
          <a:prstGeom prst="rect">
            <a:avLst/>
          </a:prstGeom>
          <a:noFill/>
        </p:spPr>
        <p:txBody>
          <a:bodyPr wrap="square">
            <a:spAutoFit/>
          </a:bodyPr>
          <a:lstStyle/>
          <a:p>
            <a:pPr algn="r">
              <a:lnSpc>
                <a:spcPts val="2000"/>
              </a:lnSpc>
            </a:pPr>
            <a:r>
              <a:rPr lang="ru-RU" sz="1400" dirty="0">
                <a:solidFill>
                  <a:schemeClr val="bg2">
                    <a:lumMod val="90000"/>
                  </a:schemeClr>
                </a:solidFill>
                <a:latin typeface="Montserrat SemiBold" panose="00000700000000000000" pitchFamily="2" charset="-18"/>
              </a:rPr>
              <a:t>Во время Диалога (их смысл)</a:t>
            </a:r>
          </a:p>
          <a:p>
            <a:pPr marL="342900" indent="-342900" algn="r">
              <a:lnSpc>
                <a:spcPts val="2000"/>
              </a:lnSpc>
              <a:buAutoNum type="arabicPeriod"/>
            </a:pPr>
            <a:r>
              <a:rPr lang="ru-RU" sz="1400" dirty="0">
                <a:solidFill>
                  <a:schemeClr val="bg2">
                    <a:lumMod val="90000"/>
                  </a:schemeClr>
                </a:solidFill>
                <a:latin typeface="Montserrat SemiBold" panose="00000700000000000000" pitchFamily="2" charset="-18"/>
              </a:rPr>
              <a:t>Сигналы собеседника</a:t>
            </a:r>
          </a:p>
          <a:p>
            <a:pPr marL="342900" indent="-342900" algn="r">
              <a:lnSpc>
                <a:spcPts val="2000"/>
              </a:lnSpc>
              <a:buAutoNum type="arabicPeriod"/>
            </a:pPr>
            <a:r>
              <a:rPr lang="ru-RU" sz="1400" dirty="0">
                <a:solidFill>
                  <a:schemeClr val="bg2">
                    <a:lumMod val="90000"/>
                  </a:schemeClr>
                </a:solidFill>
                <a:latin typeface="Montserrat SemiBold" panose="00000700000000000000" pitchFamily="2" charset="-18"/>
              </a:rPr>
              <a:t>Обеспечение безопасности</a:t>
            </a:r>
            <a:endParaRPr lang="en-US" sz="1400" dirty="0">
              <a:solidFill>
                <a:schemeClr val="bg2">
                  <a:lumMod val="90000"/>
                </a:schemeClr>
              </a:solidFill>
              <a:latin typeface="Montserrat Light" panose="00000400000000000000" pitchFamily="2" charset="-18"/>
            </a:endParaRPr>
          </a:p>
          <a:p>
            <a:pPr algn="r">
              <a:lnSpc>
                <a:spcPts val="2000"/>
              </a:lnSpc>
            </a:pPr>
            <a:endParaRPr lang="en-US" sz="1400" dirty="0">
              <a:solidFill>
                <a:schemeClr val="bg1">
                  <a:lumMod val="85000"/>
                </a:schemeClr>
              </a:solidFill>
              <a:latin typeface="Montserrat SemiBold" panose="00000700000000000000" pitchFamily="2" charset="-18"/>
            </a:endParaRPr>
          </a:p>
        </p:txBody>
      </p:sp>
      <p:sp>
        <p:nvSpPr>
          <p:cNvPr id="9" name="TextBox 8">
            <a:extLst>
              <a:ext uri="{FF2B5EF4-FFF2-40B4-BE49-F238E27FC236}">
                <a16:creationId xmlns:a16="http://schemas.microsoft.com/office/drawing/2014/main" id="{73C15643-CDE2-4C57-5188-749B95DB99E2}"/>
              </a:ext>
            </a:extLst>
          </p:cNvPr>
          <p:cNvSpPr txBox="1"/>
          <p:nvPr/>
        </p:nvSpPr>
        <p:spPr>
          <a:xfrm>
            <a:off x="247166" y="645957"/>
            <a:ext cx="9207795" cy="923330"/>
          </a:xfrm>
          <a:prstGeom prst="rect">
            <a:avLst/>
          </a:prstGeom>
          <a:noFill/>
          <a:ln>
            <a:noFill/>
          </a:ln>
          <a:effectLst/>
        </p:spPr>
        <p:txBody>
          <a:bodyPr wrap="square" lIns="0" tIns="0" rIns="0" bIns="0" rtlCol="0" anchor="b">
            <a:noAutofit/>
          </a:bodyPr>
          <a:lstStyle/>
          <a:p>
            <a:r>
              <a:rPr lang="ru-RU" sz="4800" dirty="0">
                <a:solidFill>
                  <a:srgbClr val="14CE9F"/>
                </a:solidFill>
                <a:latin typeface="Gabriela" panose="00000500000000000000" pitchFamily="2" charset="0"/>
              </a:rPr>
              <a:t>Как уважать того, кого не уважаешь?</a:t>
            </a:r>
          </a:p>
        </p:txBody>
      </p:sp>
      <p:sp>
        <p:nvSpPr>
          <p:cNvPr id="19" name="Rectangle 18">
            <a:extLst>
              <a:ext uri="{FF2B5EF4-FFF2-40B4-BE49-F238E27FC236}">
                <a16:creationId xmlns:a16="http://schemas.microsoft.com/office/drawing/2014/main" id="{9B782310-D20E-D4AE-CCBB-23079077BCBD}"/>
              </a:ext>
            </a:extLst>
          </p:cNvPr>
          <p:cNvSpPr/>
          <p:nvPr/>
        </p:nvSpPr>
        <p:spPr>
          <a:xfrm>
            <a:off x="10658308" y="6657737"/>
            <a:ext cx="1533692" cy="91118"/>
          </a:xfrm>
          <a:prstGeom prst="rect">
            <a:avLst/>
          </a:prstGeom>
          <a:gradFill>
            <a:gsLst>
              <a:gs pos="77000">
                <a:srgbClr val="14CE9F"/>
              </a:gs>
              <a:gs pos="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Tree>
    <p:extLst>
      <p:ext uri="{BB962C8B-B14F-4D97-AF65-F5344CB8AC3E}">
        <p14:creationId xmlns:p14="http://schemas.microsoft.com/office/powerpoint/2010/main" val="1086034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3158C30-EEA0-FCC5-85CD-E3AE1B3A78DD}"/>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40000"/>
                    </a14:imgEffect>
                  </a14:imgLayer>
                </a14:imgProps>
              </a:ext>
            </a:extLst>
          </a:blip>
          <a:srcRect b="17532"/>
          <a:stretch/>
        </p:blipFill>
        <p:spPr>
          <a:xfrm>
            <a:off x="-7295" y="388814"/>
            <a:ext cx="4472026" cy="4917316"/>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 name="Object 5"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5145785" y="270692"/>
            <a:ext cx="6515258" cy="615553"/>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Во время Диалога </a:t>
            </a:r>
            <a:r>
              <a:rPr lang="ru-RU" sz="2000" dirty="0">
                <a:solidFill>
                  <a:srgbClr val="5D5B6F"/>
                </a:solidFill>
                <a:latin typeface="Gabriela" panose="00000500000000000000" pitchFamily="2" charset="0"/>
              </a:rPr>
              <a:t>(их смысл)</a:t>
            </a:r>
            <a:endParaRPr lang="en-US" sz="4000" dirty="0">
              <a:solidFill>
                <a:srgbClr val="5D5B6F"/>
              </a:solidFill>
              <a:latin typeface="Gabriela" panose="00000500000000000000" pitchFamily="2" charset="0"/>
            </a:endParaRPr>
          </a:p>
        </p:txBody>
      </p:sp>
      <p:sp>
        <p:nvSpPr>
          <p:cNvPr id="39" name="TextBox 38"/>
          <p:cNvSpPr txBox="1"/>
          <p:nvPr/>
        </p:nvSpPr>
        <p:spPr>
          <a:xfrm>
            <a:off x="5145785" y="1140748"/>
            <a:ext cx="6838664" cy="5486557"/>
          </a:xfrm>
          <a:prstGeom prst="rect">
            <a:avLst/>
          </a:prstGeom>
          <a:noFill/>
        </p:spPr>
        <p:txBody>
          <a:bodyPr wrap="square" lIns="0" tIns="0" rIns="0" bIns="0" rtlCol="0">
            <a:noAutofit/>
          </a:bodyPr>
          <a:lstStyle/>
          <a:p>
            <a:pPr>
              <a:lnSpc>
                <a:spcPts val="2000"/>
              </a:lnSpc>
            </a:pPr>
            <a:r>
              <a:rPr lang="ru-RU" sz="2400" dirty="0">
                <a:solidFill>
                  <a:srgbClr val="14CE9F"/>
                </a:solidFill>
                <a:latin typeface="Montserrat SemiBold" panose="00000700000000000000" pitchFamily="2" charset="-18"/>
              </a:rPr>
              <a:t>Обеспечить безопасность</a:t>
            </a:r>
          </a:p>
          <a:p>
            <a:pPr>
              <a:lnSpc>
                <a:spcPts val="2000"/>
              </a:lnSpc>
            </a:pPr>
            <a:endParaRPr lang="ru-RU" sz="2400" dirty="0">
              <a:solidFill>
                <a:srgbClr val="14CE9F"/>
              </a:solidFill>
              <a:latin typeface="Montserrat SemiBold" panose="00000700000000000000" pitchFamily="2" charset="-18"/>
            </a:endParaRPr>
          </a:p>
          <a:p>
            <a:pPr>
              <a:lnSpc>
                <a:spcPts val="2000"/>
              </a:lnSpc>
            </a:pPr>
            <a:r>
              <a:rPr lang="ru-RU" sz="2000" dirty="0">
                <a:solidFill>
                  <a:srgbClr val="5D5B6F">
                    <a:alpha val="60000"/>
                  </a:srgbClr>
                </a:solidFill>
                <a:latin typeface="Montserrat Light" panose="00000400000000000000" pitchFamily="2" charset="-18"/>
              </a:rPr>
              <a:t>В ситуации достаточно продуманного диалога или обсуждения проблемы, если вы чувствуете угрозу потери безопасности – отойдите от темы разговора, чтобы вернуть утраченное. В противном случае ваш разговор обречен на провал.</a:t>
            </a:r>
          </a:p>
          <a:p>
            <a:endParaRPr lang="ru-RU" sz="2000" dirty="0">
              <a:solidFill>
                <a:srgbClr val="5D5B6F">
                  <a:alpha val="60000"/>
                </a:srgbClr>
              </a:solidFill>
              <a:latin typeface="Montserrat Light" panose="00000400000000000000" pitchFamily="2" charset="-18"/>
            </a:endParaRPr>
          </a:p>
          <a:p>
            <a:r>
              <a:rPr lang="ru-RU" sz="2400" dirty="0">
                <a:solidFill>
                  <a:srgbClr val="5D5B6F">
                    <a:alpha val="60000"/>
                  </a:srgbClr>
                </a:solidFill>
                <a:latin typeface="Montserrat Light" panose="00000400000000000000" pitchFamily="2" charset="-18"/>
              </a:rPr>
              <a:t>Если вы действительно хотите провести конструктивный диалог на тему, от которой зависит продолжение или прекращение отношений с другим человеком, то сначала вам нужно будет отложить борьбу с сиюминутной проблемой.</a:t>
            </a:r>
            <a:endParaRPr lang="en-US" sz="2400" dirty="0">
              <a:solidFill>
                <a:srgbClr val="5D5B6F">
                  <a:alpha val="60000"/>
                </a:srgbClr>
              </a:solidFill>
              <a:latin typeface="Montserrat Light" panose="00000400000000000000" pitchFamily="2" charset="-18"/>
            </a:endParaRPr>
          </a:p>
        </p:txBody>
      </p:sp>
    </p:spTree>
    <p:extLst>
      <p:ext uri="{BB962C8B-B14F-4D97-AF65-F5344CB8AC3E}">
        <p14:creationId xmlns:p14="http://schemas.microsoft.com/office/powerpoint/2010/main" val="351931487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6" name="Object 5"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2" name="Rectangle 11"/>
          <p:cNvSpPr/>
          <p:nvPr/>
        </p:nvSpPr>
        <p:spPr>
          <a:xfrm>
            <a:off x="658813" y="2392247"/>
            <a:ext cx="11095037" cy="4465753"/>
          </a:xfrm>
          <a:prstGeom prst="rect">
            <a:avLst/>
          </a:prstGeom>
          <a:gradFill flip="none" rotWithShape="1">
            <a:gsLst>
              <a:gs pos="0">
                <a:srgbClr val="F6F6F9">
                  <a:alpha val="0"/>
                </a:srgbClr>
              </a:gs>
              <a:gs pos="62000">
                <a:srgbClr val="F6F6F9"/>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0" y="3588327"/>
            <a:ext cx="11531600" cy="330018"/>
          </a:xfrm>
          <a:prstGeom prst="rect">
            <a:avLst/>
          </a:prstGeom>
          <a:solidFill>
            <a:srgbClr val="14CE9F">
              <a:alpha val="3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pPr marL="269875"/>
            <a:endParaRPr lang="en-US" dirty="0">
              <a:solidFill>
                <a:srgbClr val="DDF9B8"/>
              </a:solidFill>
              <a:latin typeface="Montserrat Medium" panose="00000600000000000000" pitchFamily="2" charset="-18"/>
            </a:endParaRPr>
          </a:p>
        </p:txBody>
      </p:sp>
      <p:sp>
        <p:nvSpPr>
          <p:cNvPr id="24" name="Rectangle 23"/>
          <p:cNvSpPr/>
          <p:nvPr/>
        </p:nvSpPr>
        <p:spPr>
          <a:xfrm>
            <a:off x="5960684" y="3601057"/>
            <a:ext cx="2979632" cy="3334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r>
              <a:rPr lang="ru-RU" sz="1400" dirty="0">
                <a:solidFill>
                  <a:srgbClr val="14CE9F"/>
                </a:solidFill>
                <a:latin typeface="Montserrat Medium" panose="00000600000000000000" pitchFamily="2" charset="-18"/>
              </a:rPr>
              <a:t>Контрастируйте</a:t>
            </a:r>
            <a:endParaRPr lang="en-US" sz="1400" dirty="0">
              <a:solidFill>
                <a:srgbClr val="14CE9F"/>
              </a:solidFill>
              <a:latin typeface="Montserrat Medium" panose="00000600000000000000" pitchFamily="2" charset="-18"/>
            </a:endParaRPr>
          </a:p>
        </p:txBody>
      </p:sp>
      <p:sp>
        <p:nvSpPr>
          <p:cNvPr id="25" name="Rectangle 24"/>
          <p:cNvSpPr/>
          <p:nvPr/>
        </p:nvSpPr>
        <p:spPr>
          <a:xfrm>
            <a:off x="9643366" y="3601057"/>
            <a:ext cx="2033010" cy="3334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r>
              <a:rPr lang="ru-RU" sz="1300" dirty="0">
                <a:solidFill>
                  <a:srgbClr val="14CE9F"/>
                </a:solidFill>
                <a:latin typeface="Montserrat Medium" panose="00000600000000000000" pitchFamily="2" charset="-18"/>
              </a:rPr>
              <a:t>Ищите Общую Цель</a:t>
            </a:r>
            <a:endParaRPr lang="en-US" sz="1300" dirty="0">
              <a:solidFill>
                <a:srgbClr val="14CE9F"/>
              </a:solidFill>
              <a:latin typeface="Montserrat Medium" panose="00000600000000000000" pitchFamily="2" charset="-18"/>
            </a:endParaRPr>
          </a:p>
        </p:txBody>
      </p:sp>
      <p:sp>
        <p:nvSpPr>
          <p:cNvPr id="19" name="Rectangle 18"/>
          <p:cNvSpPr/>
          <p:nvPr/>
        </p:nvSpPr>
        <p:spPr>
          <a:xfrm>
            <a:off x="2420223" y="3601057"/>
            <a:ext cx="2979632" cy="3334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r>
              <a:rPr lang="ru-RU" sz="1400" dirty="0">
                <a:solidFill>
                  <a:srgbClr val="14CE9F"/>
                </a:solidFill>
                <a:latin typeface="Montserrat Medium" panose="00000600000000000000" pitchFamily="2" charset="-18"/>
              </a:rPr>
              <a:t>Извинитесь</a:t>
            </a:r>
            <a:endParaRPr lang="en-US" sz="1400" dirty="0">
              <a:solidFill>
                <a:srgbClr val="14CE9F"/>
              </a:solidFill>
              <a:latin typeface="Montserrat Medium" panose="00000600000000000000" pitchFamily="2" charset="-18"/>
            </a:endParaRPr>
          </a:p>
        </p:txBody>
      </p:sp>
      <p:sp>
        <p:nvSpPr>
          <p:cNvPr id="17" name="Oval 16"/>
          <p:cNvSpPr/>
          <p:nvPr/>
        </p:nvSpPr>
        <p:spPr>
          <a:xfrm>
            <a:off x="7962436" y="1551775"/>
            <a:ext cx="2417266" cy="2417266"/>
          </a:xfrm>
          <a:prstGeom prst="ellipse">
            <a:avLst/>
          </a:prstGeom>
          <a:noFill/>
          <a:ln w="60325">
            <a:solidFill>
              <a:srgbClr val="14C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p:cNvSpPr txBox="1"/>
          <p:nvPr/>
        </p:nvSpPr>
        <p:spPr>
          <a:xfrm>
            <a:off x="199694" y="4112150"/>
            <a:ext cx="3672957" cy="2545056"/>
          </a:xfrm>
          <a:prstGeom prst="rect">
            <a:avLst/>
          </a:prstGeom>
          <a:noFill/>
        </p:spPr>
        <p:txBody>
          <a:bodyPr wrap="square" lIns="0" tIns="0" rIns="0" bIns="0" rtlCol="0">
            <a:spAutoFit/>
          </a:bodyPr>
          <a:lstStyle/>
          <a:p>
            <a:pPr>
              <a:lnSpc>
                <a:spcPts val="2000"/>
              </a:lnSpc>
            </a:pPr>
            <a:r>
              <a:rPr lang="ru-RU" sz="1400" dirty="0">
                <a:solidFill>
                  <a:srgbClr val="5D5B6F">
                    <a:alpha val="60000"/>
                  </a:srgbClr>
                </a:solidFill>
                <a:latin typeface="Montserrat Light" panose="00000400000000000000" pitchFamily="2" charset="-18"/>
              </a:rPr>
              <a:t>Извинение – это высказывание, передающее ваше искреннее признание и раскаяние в том, что ваши действия привели к неприятностям, создали трудности для окружающих или не воспрепятствовали этому.</a:t>
            </a:r>
          </a:p>
          <a:p>
            <a:pPr>
              <a:lnSpc>
                <a:spcPts val="2000"/>
              </a:lnSpc>
            </a:pPr>
            <a:r>
              <a:rPr lang="ru-RU" sz="1400" dirty="0">
                <a:solidFill>
                  <a:srgbClr val="5D5B6F">
                    <a:alpha val="60000"/>
                  </a:srgbClr>
                </a:solidFill>
                <a:latin typeface="Montserrat Light" panose="00000400000000000000" pitchFamily="2" charset="-18"/>
              </a:rPr>
              <a:t>Надо отметить, что извинение произведет нужный эффект, только если вы говорите нелицемерно, от души. </a:t>
            </a:r>
            <a:endParaRPr lang="en-US" sz="1200" dirty="0">
              <a:solidFill>
                <a:srgbClr val="5D5B6F">
                  <a:alpha val="60000"/>
                </a:srgbClr>
              </a:solidFill>
              <a:latin typeface="Montserrat Light" panose="00000400000000000000" pitchFamily="2" charset="-18"/>
            </a:endParaRPr>
          </a:p>
        </p:txBody>
      </p:sp>
      <p:sp>
        <p:nvSpPr>
          <p:cNvPr id="4" name="Title 3"/>
          <p:cNvSpPr>
            <a:spLocks noGrp="1"/>
          </p:cNvSpPr>
          <p:nvPr>
            <p:ph type="title"/>
          </p:nvPr>
        </p:nvSpPr>
        <p:spPr>
          <a:xfrm>
            <a:off x="199694" y="417712"/>
            <a:ext cx="8091377" cy="917291"/>
          </a:xfrm>
          <a:noFill/>
          <a:ln>
            <a:noFill/>
          </a:ln>
          <a:effectLst/>
        </p:spPr>
        <p:txBody>
          <a:bodyPr wrap="square" lIns="0" tIns="0" rIns="0" bIns="0" rtlCol="0" anchor="b">
            <a:noAutofit/>
          </a:bodyPr>
          <a:lstStyle/>
          <a:p>
            <a:pPr algn="l"/>
            <a:r>
              <a:rPr lang="ru-RU" sz="4800" dirty="0">
                <a:solidFill>
                  <a:srgbClr val="14CE9F"/>
                </a:solidFill>
                <a:latin typeface="Gabriela" panose="00000500000000000000" pitchFamily="2" charset="0"/>
                <a:ea typeface="+mn-ea"/>
                <a:cs typeface="+mn-cs"/>
              </a:rPr>
              <a:t>Что делать, отойдя от темы диалога?</a:t>
            </a:r>
          </a:p>
        </p:txBody>
      </p:sp>
      <p:sp>
        <p:nvSpPr>
          <p:cNvPr id="44" name="Oval 43"/>
          <p:cNvSpPr/>
          <p:nvPr/>
        </p:nvSpPr>
        <p:spPr>
          <a:xfrm>
            <a:off x="4327332" y="1551763"/>
            <a:ext cx="2417266" cy="2417266"/>
          </a:xfrm>
          <a:prstGeom prst="ellipse">
            <a:avLst/>
          </a:prstGeom>
          <a:noFill/>
          <a:ln w="60325">
            <a:solidFill>
              <a:srgbClr val="14C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Oval 44"/>
          <p:cNvSpPr/>
          <p:nvPr/>
        </p:nvSpPr>
        <p:spPr>
          <a:xfrm>
            <a:off x="654475" y="1552011"/>
            <a:ext cx="2417266" cy="2417266"/>
          </a:xfrm>
          <a:prstGeom prst="ellipse">
            <a:avLst/>
          </a:prstGeom>
          <a:noFill/>
          <a:ln w="60325">
            <a:solidFill>
              <a:srgbClr val="14C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54E918A3-4603-4193-FDF5-CFC7ECE13CCD}"/>
              </a:ext>
            </a:extLst>
          </p:cNvPr>
          <p:cNvSpPr txBox="1"/>
          <p:nvPr/>
        </p:nvSpPr>
        <p:spPr>
          <a:xfrm>
            <a:off x="4078722" y="4099155"/>
            <a:ext cx="3707358" cy="2545056"/>
          </a:xfrm>
          <a:prstGeom prst="rect">
            <a:avLst/>
          </a:prstGeom>
          <a:noFill/>
        </p:spPr>
        <p:txBody>
          <a:bodyPr wrap="square" lIns="0" tIns="0" rIns="0" bIns="0" rtlCol="0">
            <a:spAutoFit/>
          </a:bodyPr>
          <a:lstStyle/>
          <a:p>
            <a:pPr>
              <a:lnSpc>
                <a:spcPts val="2000"/>
              </a:lnSpc>
            </a:pPr>
            <a:r>
              <a:rPr lang="ru-RU" sz="1400" dirty="0">
                <a:solidFill>
                  <a:srgbClr val="5D5B6F">
                    <a:alpha val="60000"/>
                  </a:srgbClr>
                </a:solidFill>
                <a:latin typeface="Montserrat Light" panose="00000400000000000000" pitchFamily="2" charset="-18"/>
              </a:rPr>
              <a:t>Контрастирование – это высказывание вида Отрицание/Утверждение: </a:t>
            </a:r>
          </a:p>
          <a:p>
            <a:pPr marL="285750" indent="-285750">
              <a:lnSpc>
                <a:spcPts val="2000"/>
              </a:lnSpc>
              <a:buFont typeface="Arial" panose="020B0604020202020204" pitchFamily="34" charset="0"/>
              <a:buChar char="•"/>
            </a:pPr>
            <a:r>
              <a:rPr lang="ru-RU" sz="1400" dirty="0">
                <a:solidFill>
                  <a:srgbClr val="5D5B6F">
                    <a:alpha val="60000"/>
                  </a:srgbClr>
                </a:solidFill>
                <a:latin typeface="Montserrat Light" panose="00000400000000000000" pitchFamily="2" charset="-18"/>
              </a:rPr>
              <a:t>Снимающее озабоченность собеседника по поводу того, что вы его не уважаете или имеете враждебные намерения (Отрицание). </a:t>
            </a:r>
          </a:p>
          <a:p>
            <a:pPr marL="285750" indent="-285750">
              <a:lnSpc>
                <a:spcPts val="2000"/>
              </a:lnSpc>
              <a:buFont typeface="Arial" panose="020B0604020202020204" pitchFamily="34" charset="0"/>
              <a:buChar char="•"/>
            </a:pPr>
            <a:r>
              <a:rPr lang="ru-RU" sz="1400" dirty="0">
                <a:solidFill>
                  <a:srgbClr val="5D5B6F">
                    <a:alpha val="60000"/>
                  </a:srgbClr>
                </a:solidFill>
                <a:latin typeface="Montserrat Light" panose="00000400000000000000" pitchFamily="2" charset="-18"/>
              </a:rPr>
              <a:t>Подтверждающее ваше уважение к собеседнику или проясняющее вашу истинную цель (Утверждение).</a:t>
            </a:r>
          </a:p>
        </p:txBody>
      </p:sp>
      <p:sp>
        <p:nvSpPr>
          <p:cNvPr id="3" name="TextBox 2">
            <a:extLst>
              <a:ext uri="{FF2B5EF4-FFF2-40B4-BE49-F238E27FC236}">
                <a16:creationId xmlns:a16="http://schemas.microsoft.com/office/drawing/2014/main" id="{2FA6159E-CFC3-F12C-B6E4-2CB78645D8F4}"/>
              </a:ext>
            </a:extLst>
          </p:cNvPr>
          <p:cNvSpPr txBox="1"/>
          <p:nvPr/>
        </p:nvSpPr>
        <p:spPr>
          <a:xfrm>
            <a:off x="7938162" y="4143418"/>
            <a:ext cx="3967771" cy="1262653"/>
          </a:xfrm>
          <a:prstGeom prst="rect">
            <a:avLst/>
          </a:prstGeom>
          <a:noFill/>
        </p:spPr>
        <p:txBody>
          <a:bodyPr wrap="square" lIns="0" tIns="0" rIns="0" bIns="0" rtlCol="0">
            <a:spAutoFit/>
          </a:bodyPr>
          <a:lstStyle/>
          <a:p>
            <a:pPr>
              <a:lnSpc>
                <a:spcPts val="2000"/>
              </a:lnSpc>
            </a:pPr>
            <a:r>
              <a:rPr lang="ru-RU" sz="1400" dirty="0">
                <a:solidFill>
                  <a:srgbClr val="5D5B6F">
                    <a:alpha val="60000"/>
                  </a:srgbClr>
                </a:solidFill>
                <a:latin typeface="Montserrat Light" panose="00000400000000000000" pitchFamily="2" charset="-18"/>
              </a:rPr>
              <a:t>Иногда мы оказываемся в центре острой дискуссии из-за того, что у нас с собеседником явно разные цели. В этом случае нет никакого недопонимания. Контрастирование тут не поможет.</a:t>
            </a:r>
            <a:endParaRPr lang="en-US" sz="1100" dirty="0">
              <a:solidFill>
                <a:srgbClr val="5D5B6F">
                  <a:alpha val="60000"/>
                </a:srgbClr>
              </a:solidFill>
              <a:latin typeface="Montserrat Light" panose="00000400000000000000" pitchFamily="2" charset="-18"/>
            </a:endParaRPr>
          </a:p>
        </p:txBody>
      </p:sp>
      <p:sp>
        <p:nvSpPr>
          <p:cNvPr id="5" name="TextBox 4">
            <a:extLst>
              <a:ext uri="{FF2B5EF4-FFF2-40B4-BE49-F238E27FC236}">
                <a16:creationId xmlns:a16="http://schemas.microsoft.com/office/drawing/2014/main" id="{1DF2A91B-6E85-B500-EC57-0B40EF10F32D}"/>
              </a:ext>
            </a:extLst>
          </p:cNvPr>
          <p:cNvSpPr txBox="1"/>
          <p:nvPr/>
        </p:nvSpPr>
        <p:spPr>
          <a:xfrm>
            <a:off x="7624764" y="55106"/>
            <a:ext cx="4283701" cy="861774"/>
          </a:xfrm>
          <a:prstGeom prst="rect">
            <a:avLst/>
          </a:prstGeom>
          <a:noFill/>
        </p:spPr>
        <p:txBody>
          <a:bodyPr wrap="square">
            <a:spAutoFit/>
          </a:bodyPr>
          <a:lstStyle/>
          <a:p>
            <a:pPr algn="r">
              <a:lnSpc>
                <a:spcPts val="2000"/>
              </a:lnSpc>
            </a:pPr>
            <a:r>
              <a:rPr lang="ru-RU" sz="1800" dirty="0">
                <a:solidFill>
                  <a:schemeClr val="bg2">
                    <a:lumMod val="90000"/>
                  </a:schemeClr>
                </a:solidFill>
                <a:latin typeface="Montserrat SemiBold" panose="00000700000000000000" pitchFamily="2" charset="-18"/>
              </a:rPr>
              <a:t>Во время Диалога (их смысл)</a:t>
            </a:r>
          </a:p>
          <a:p>
            <a:pPr marL="342900" indent="-342900" algn="r">
              <a:lnSpc>
                <a:spcPts val="2000"/>
              </a:lnSpc>
              <a:buAutoNum type="arabicPeriod"/>
            </a:pPr>
            <a:r>
              <a:rPr lang="ru-RU" sz="1800" dirty="0">
                <a:solidFill>
                  <a:schemeClr val="bg2">
                    <a:lumMod val="90000"/>
                  </a:schemeClr>
                </a:solidFill>
                <a:latin typeface="Montserrat SemiBold" panose="00000700000000000000" pitchFamily="2" charset="-18"/>
              </a:rPr>
              <a:t>Сигналы собеседника</a:t>
            </a:r>
          </a:p>
          <a:p>
            <a:pPr marL="342900" indent="-342900" algn="r">
              <a:lnSpc>
                <a:spcPts val="2000"/>
              </a:lnSpc>
              <a:buAutoNum type="arabicPeriod"/>
            </a:pPr>
            <a:r>
              <a:rPr lang="ru-RU" sz="1800" dirty="0">
                <a:solidFill>
                  <a:schemeClr val="bg2">
                    <a:lumMod val="90000"/>
                  </a:schemeClr>
                </a:solidFill>
                <a:latin typeface="Montserrat SemiBold" panose="00000700000000000000" pitchFamily="2" charset="-18"/>
              </a:rPr>
              <a:t>Обеспечение безопасности</a:t>
            </a:r>
            <a:endParaRPr lang="en-US" sz="1800" dirty="0">
              <a:solidFill>
                <a:schemeClr val="bg2">
                  <a:lumMod val="90000"/>
                </a:schemeClr>
              </a:solidFill>
              <a:latin typeface="Montserrat Light" panose="00000400000000000000" pitchFamily="2" charset="-18"/>
            </a:endParaRPr>
          </a:p>
        </p:txBody>
      </p:sp>
      <p:pic>
        <p:nvPicPr>
          <p:cNvPr id="8" name="Picture 7">
            <a:extLst>
              <a:ext uri="{FF2B5EF4-FFF2-40B4-BE49-F238E27FC236}">
                <a16:creationId xmlns:a16="http://schemas.microsoft.com/office/drawing/2014/main" id="{28145075-CEB5-2D24-5357-185C54B6C2F2}"/>
              </a:ext>
            </a:extLst>
          </p:cNvPr>
          <p:cNvPicPr>
            <a:picLocks noChangeAspect="1"/>
          </p:cNvPicPr>
          <p:nvPr/>
        </p:nvPicPr>
        <p:blipFill>
          <a:blip r:embed="rId6"/>
          <a:stretch>
            <a:fillRect/>
          </a:stretch>
        </p:blipFill>
        <p:spPr>
          <a:xfrm>
            <a:off x="655425" y="1543439"/>
            <a:ext cx="2417265" cy="2417265"/>
          </a:xfrm>
          <a:prstGeom prst="flowChartConnector">
            <a:avLst/>
          </a:prstGeom>
        </p:spPr>
      </p:pic>
      <p:pic>
        <p:nvPicPr>
          <p:cNvPr id="14" name="Picture 13">
            <a:extLst>
              <a:ext uri="{FF2B5EF4-FFF2-40B4-BE49-F238E27FC236}">
                <a16:creationId xmlns:a16="http://schemas.microsoft.com/office/drawing/2014/main" id="{34774637-0B92-8954-DB63-13DB160F44A9}"/>
              </a:ext>
            </a:extLst>
          </p:cNvPr>
          <p:cNvPicPr>
            <a:picLocks noChangeAspect="1"/>
          </p:cNvPicPr>
          <p:nvPr/>
        </p:nvPicPr>
        <p:blipFill>
          <a:blip r:embed="rId7"/>
          <a:stretch>
            <a:fillRect/>
          </a:stretch>
        </p:blipFill>
        <p:spPr>
          <a:xfrm>
            <a:off x="7961650" y="1548388"/>
            <a:ext cx="2417266" cy="2417266"/>
          </a:xfrm>
          <a:prstGeom prst="flowChartConnector">
            <a:avLst/>
          </a:prstGeom>
        </p:spPr>
      </p:pic>
      <p:pic>
        <p:nvPicPr>
          <p:cNvPr id="9" name="Рисунок 8">
            <a:extLst>
              <a:ext uri="{FF2B5EF4-FFF2-40B4-BE49-F238E27FC236}">
                <a16:creationId xmlns:a16="http://schemas.microsoft.com/office/drawing/2014/main" id="{B7A2F1D9-EE9D-498A-8C2C-8D0838934DED}"/>
              </a:ext>
            </a:extLst>
          </p:cNvPr>
          <p:cNvPicPr>
            <a:picLocks noChangeAspect="1"/>
          </p:cNvPicPr>
          <p:nvPr/>
        </p:nvPicPr>
        <p:blipFill>
          <a:blip r:embed="rId8"/>
          <a:stretch>
            <a:fillRect/>
          </a:stretch>
        </p:blipFill>
        <p:spPr>
          <a:xfrm>
            <a:off x="4326383" y="1579089"/>
            <a:ext cx="2417265" cy="2401935"/>
          </a:xfrm>
          <a:prstGeom prst="flowChartConnector">
            <a:avLst/>
          </a:prstGeom>
        </p:spPr>
      </p:pic>
    </p:spTree>
    <p:extLst>
      <p:ext uri="{BB962C8B-B14F-4D97-AF65-F5344CB8AC3E}">
        <p14:creationId xmlns:p14="http://schemas.microsoft.com/office/powerpoint/2010/main" val="293099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20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750" fill="hold"/>
                                            <p:tgtEl>
                                              <p:spTgt spid="9"/>
                                            </p:tgtEl>
                                            <p:attrNameLst>
                                              <p:attrName>ppt_x</p:attrName>
                                            </p:attrNameLst>
                                          </p:cBhvr>
                                          <p:tavLst>
                                            <p:tav tm="0">
                                              <p:val>
                                                <p:strVal val="#ppt_x"/>
                                              </p:val>
                                            </p:tav>
                                            <p:tav tm="100000">
                                              <p:val>
                                                <p:strVal val="#ppt_x"/>
                                              </p:val>
                                            </p:tav>
                                          </p:tavLst>
                                        </p:anim>
                                        <p:anim calcmode="lin" valueType="num">
                                          <p:cBhvr additive="base">
                                            <p:cTn id="12" dur="75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40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750" fill="hold"/>
                                            <p:tgtEl>
                                              <p:spTgt spid="10"/>
                                            </p:tgtEl>
                                            <p:attrNameLst>
                                              <p:attrName>ppt_x</p:attrName>
                                            </p:attrNameLst>
                                          </p:cBhvr>
                                          <p:tavLst>
                                            <p:tav tm="0">
                                              <p:val>
                                                <p:strVal val="#ppt_x"/>
                                              </p:val>
                                            </p:tav>
                                            <p:tav tm="100000">
                                              <p:val>
                                                <p:strVal val="#ppt_x"/>
                                              </p:val>
                                            </p:tav>
                                          </p:tavLst>
                                        </p:anim>
                                        <p:anim calcmode="lin" valueType="num">
                                          <p:cBhvr additive="base">
                                            <p:cTn id="16" dur="750" fill="hold"/>
                                            <p:tgtEl>
                                              <p:spTgt spid="10"/>
                                            </p:tgtEl>
                                            <p:attrNameLst>
                                              <p:attrName>ppt_y</p:attrName>
                                            </p:attrNameLst>
                                          </p:cBhvr>
                                          <p:tavLst>
                                            <p:tav tm="0">
                                              <p:val>
                                                <p:strVal val="1+#ppt_h/2"/>
                                              </p:val>
                                            </p:tav>
                                            <p:tav tm="100000">
                                              <p:val>
                                                <p:strVal val="#ppt_y"/>
                                              </p:val>
                                            </p:tav>
                                          </p:tavLst>
                                        </p:anim>
                                      </p:childTnLst>
                                    </p:cTn>
                                  </p:par>
                                </p:childTnLst>
                              </p:cTn>
                            </p:par>
                            <p:par>
                              <p:cTn id="17" fill="hold">
                                <p:stCondLst>
                                  <p:cond delay="1150"/>
                                </p:stCondLst>
                                <p:childTnLst>
                                  <p:par>
                                    <p:cTn id="18" presetID="22" presetClass="entr" presetSubtype="8" fill="hold" grpId="0" nodeType="after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wipe(left)">
                                          <p:cBhvr>
                                            <p:cTn id="2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p:cNvSpPr/>
          <p:nvPr/>
        </p:nvSpPr>
        <p:spPr>
          <a:xfrm>
            <a:off x="0" y="342933"/>
            <a:ext cx="12128500" cy="3907796"/>
          </a:xfrm>
          <a:custGeom>
            <a:avLst/>
            <a:gdLst>
              <a:gd name="connsiteX0" fmla="*/ 0 w 12128500"/>
              <a:gd name="connsiteY0" fmla="*/ 152400 h 3987800"/>
              <a:gd name="connsiteX1" fmla="*/ 177800 w 12128500"/>
              <a:gd name="connsiteY1" fmla="*/ 3987800 h 3987800"/>
              <a:gd name="connsiteX2" fmla="*/ 12128500 w 12128500"/>
              <a:gd name="connsiteY2" fmla="*/ 3835400 h 3987800"/>
              <a:gd name="connsiteX3" fmla="*/ 11874500 w 12128500"/>
              <a:gd name="connsiteY3" fmla="*/ 0 h 3987800"/>
              <a:gd name="connsiteX4" fmla="*/ 0 w 12128500"/>
              <a:gd name="connsiteY4" fmla="*/ 152400 h 398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28500" h="3987800">
                <a:moveTo>
                  <a:pt x="0" y="152400"/>
                </a:moveTo>
                <a:lnTo>
                  <a:pt x="177800" y="3987800"/>
                </a:lnTo>
                <a:lnTo>
                  <a:pt x="12128500" y="3835400"/>
                </a:lnTo>
                <a:lnTo>
                  <a:pt x="11874500" y="0"/>
                </a:lnTo>
                <a:lnTo>
                  <a:pt x="0" y="152400"/>
                </a:lnTo>
                <a:close/>
              </a:path>
            </a:pathLst>
          </a:custGeom>
          <a:solidFill>
            <a:srgbClr val="14C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6" name="Object 5"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TextBox 3"/>
          <p:cNvSpPr txBox="1"/>
          <p:nvPr/>
        </p:nvSpPr>
        <p:spPr>
          <a:xfrm>
            <a:off x="692684" y="4135500"/>
            <a:ext cx="10872788" cy="515407"/>
          </a:xfrm>
          <a:prstGeom prst="rect">
            <a:avLst/>
          </a:prstGeom>
          <a:noFill/>
          <a:ln>
            <a:noFill/>
          </a:ln>
          <a:effectLst/>
        </p:spPr>
        <p:txBody>
          <a:bodyPr wrap="square" lIns="0" tIns="0" rIns="0" bIns="0" rtlCol="0" anchor="b">
            <a:noAutofit/>
          </a:bodyPr>
          <a:lstStyle/>
          <a:p>
            <a:pPr algn="ctr"/>
            <a:r>
              <a:rPr lang="ru-RU" sz="2800" dirty="0">
                <a:solidFill>
                  <a:srgbClr val="14CE9F"/>
                </a:solidFill>
                <a:latin typeface="Gabriela" panose="00000500000000000000" pitchFamily="2" charset="0"/>
              </a:rPr>
              <a:t>Контрастирование</a:t>
            </a:r>
            <a:endParaRPr lang="en-US" sz="2800" dirty="0">
              <a:solidFill>
                <a:srgbClr val="14CE9F"/>
              </a:solidFill>
              <a:latin typeface="Gabriela" panose="00000500000000000000" pitchFamily="2" charset="0"/>
            </a:endParaRPr>
          </a:p>
        </p:txBody>
      </p:sp>
      <p:sp>
        <p:nvSpPr>
          <p:cNvPr id="5" name="TextBox 4"/>
          <p:cNvSpPr txBox="1"/>
          <p:nvPr/>
        </p:nvSpPr>
        <p:spPr>
          <a:xfrm>
            <a:off x="81888" y="4780679"/>
            <a:ext cx="12110112" cy="2035237"/>
          </a:xfrm>
          <a:prstGeom prst="rect">
            <a:avLst/>
          </a:prstGeom>
          <a:noFill/>
        </p:spPr>
        <p:txBody>
          <a:bodyPr wrap="square" lIns="0" tIns="0" rIns="0" bIns="0" rtlCol="0">
            <a:spAutoFit/>
          </a:bodyPr>
          <a:lstStyle/>
          <a:p>
            <a:pPr algn="ctr">
              <a:lnSpc>
                <a:spcPts val="2000"/>
              </a:lnSpc>
            </a:pPr>
            <a:r>
              <a:rPr lang="ru-RU" sz="1500" b="1" dirty="0">
                <a:solidFill>
                  <a:srgbClr val="5D5B6F">
                    <a:alpha val="60000"/>
                  </a:srgbClr>
                </a:solidFill>
                <a:latin typeface="Montserrat Light" panose="00000400000000000000" pitchFamily="2" charset="-18"/>
              </a:rPr>
              <a:t>Например: </a:t>
            </a:r>
            <a:r>
              <a:rPr lang="ru-RU" sz="1500" dirty="0">
                <a:solidFill>
                  <a:srgbClr val="5D5B6F">
                    <a:alpha val="60000"/>
                  </a:srgbClr>
                </a:solidFill>
                <a:latin typeface="Montserrat Light" panose="00000400000000000000" pitchFamily="2" charset="-18"/>
              </a:rPr>
              <a:t>вы обсуждаете с помощником его недостаточную пунктуальность. Вы делитесь с ним своей озабоченностью, и он выглядит совершенно подавленным. </a:t>
            </a:r>
            <a:r>
              <a:rPr lang="ru-RU" sz="1500" u="sng" dirty="0">
                <a:solidFill>
                  <a:srgbClr val="5D5B6F">
                    <a:alpha val="60000"/>
                  </a:srgbClr>
                </a:solidFill>
                <a:latin typeface="Montserrat Light" panose="00000400000000000000" pitchFamily="2" charset="-18"/>
              </a:rPr>
              <a:t>В этот момент у вас может возникнуть искушение смягчить свою резкость</a:t>
            </a:r>
            <a:r>
              <a:rPr lang="ru-RU" sz="1500" dirty="0">
                <a:solidFill>
                  <a:srgbClr val="5D5B6F">
                    <a:alpha val="60000"/>
                  </a:srgbClr>
                </a:solidFill>
                <a:latin typeface="Montserrat Light" panose="00000400000000000000" pitchFamily="2" charset="-18"/>
              </a:rPr>
              <a:t>: </a:t>
            </a:r>
            <a:r>
              <a:rPr lang="ru-RU" sz="1500" b="1" dirty="0">
                <a:solidFill>
                  <a:srgbClr val="5D5B6F">
                    <a:alpha val="60000"/>
                  </a:srgbClr>
                </a:solidFill>
                <a:latin typeface="Montserrat Light" panose="00000400000000000000" pitchFamily="2" charset="-18"/>
              </a:rPr>
              <a:t>«Знаете, на самом деле это не так уж важно». </a:t>
            </a:r>
            <a:r>
              <a:rPr lang="ru-RU" sz="1500" b="1" u="sng" dirty="0">
                <a:solidFill>
                  <a:srgbClr val="5D5B6F">
                    <a:alpha val="60000"/>
                  </a:srgbClr>
                </a:solidFill>
                <a:latin typeface="Montserrat Light" panose="00000400000000000000" pitchFamily="2" charset="-18"/>
              </a:rPr>
              <a:t>Ни в коем случае не делайте этого. Не берите назад сказанных слов. </a:t>
            </a:r>
          </a:p>
          <a:p>
            <a:pPr algn="ctr">
              <a:lnSpc>
                <a:spcPts val="2000"/>
              </a:lnSpc>
            </a:pPr>
            <a:r>
              <a:rPr lang="ru-RU" sz="1500" dirty="0">
                <a:solidFill>
                  <a:srgbClr val="5D5B6F">
                    <a:alpha val="60000"/>
                  </a:srgbClr>
                </a:solidFill>
                <a:latin typeface="Montserrat Light" panose="00000400000000000000" pitchFamily="2" charset="-18"/>
              </a:rPr>
              <a:t>Лучше подайте свою мысль в другом контексте:</a:t>
            </a:r>
          </a:p>
          <a:p>
            <a:pPr algn="ctr">
              <a:lnSpc>
                <a:spcPts val="2000"/>
              </a:lnSpc>
            </a:pPr>
            <a:r>
              <a:rPr lang="ru-RU" sz="1500" b="1" dirty="0">
                <a:solidFill>
                  <a:srgbClr val="5D5B6F">
                    <a:alpha val="60000"/>
                  </a:srgbClr>
                </a:solidFill>
                <a:latin typeface="Montserrat Light" panose="00000400000000000000" pitchFamily="2" charset="-18"/>
              </a:rPr>
              <a:t>«Я не хочу, чтобы вы подумали, что меня не устраивает качество вашей работы в целом. Мне нравится работать с вами, и я считаю вас хорошим сотрудником. Просто пунктуальность для меня чрезвычайно важна, поэтому я хотел бы, чтобы вы приняли меры и исправили ситуацию. Если вы обратите на это большее внимание, то никаких проблем у нас не будет».</a:t>
            </a:r>
          </a:p>
          <a:p>
            <a:pPr marL="285750" indent="-285750" algn="ctr">
              <a:lnSpc>
                <a:spcPts val="2000"/>
              </a:lnSpc>
              <a:buFont typeface="Arial" panose="020B0604020202020204" pitchFamily="34" charset="0"/>
              <a:buChar char="•"/>
            </a:pPr>
            <a:endParaRPr lang="ru-RU" sz="1500" dirty="0">
              <a:solidFill>
                <a:srgbClr val="5D5B6F">
                  <a:alpha val="60000"/>
                </a:srgbClr>
              </a:solidFill>
              <a:latin typeface="Montserrat Light" panose="00000400000000000000" pitchFamily="2" charset="-18"/>
            </a:endParaRPr>
          </a:p>
        </p:txBody>
      </p:sp>
      <p:sp>
        <p:nvSpPr>
          <p:cNvPr id="10" name="Rectangle 9"/>
          <p:cNvSpPr/>
          <p:nvPr/>
        </p:nvSpPr>
        <p:spPr>
          <a:xfrm>
            <a:off x="5529223" y="4658274"/>
            <a:ext cx="1133554" cy="61873"/>
          </a:xfrm>
          <a:prstGeom prst="rect">
            <a:avLst/>
          </a:prstGeom>
          <a:gradFill>
            <a:gsLst>
              <a:gs pos="77000">
                <a:srgbClr val="14CE9F"/>
              </a:gs>
              <a:gs pos="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
        <p:nvSpPr>
          <p:cNvPr id="8" name="Freeform 7"/>
          <p:cNvSpPr/>
          <p:nvPr/>
        </p:nvSpPr>
        <p:spPr>
          <a:xfrm>
            <a:off x="11025987" y="3775979"/>
            <a:ext cx="486562" cy="311547"/>
          </a:xfrm>
          <a:custGeom>
            <a:avLst/>
            <a:gdLst>
              <a:gd name="connsiteX0" fmla="*/ 6150209 w 7230006"/>
              <a:gd name="connsiteY0" fmla="*/ 1323803 h 4629393"/>
              <a:gd name="connsiteX1" fmla="*/ 6727342 w 7230006"/>
              <a:gd name="connsiteY1" fmla="*/ 1453798 h 4629393"/>
              <a:gd name="connsiteX2" fmla="*/ 7099686 w 7230006"/>
              <a:gd name="connsiteY2" fmla="*/ 1788071 h 4629393"/>
              <a:gd name="connsiteX3" fmla="*/ 7211389 w 7230006"/>
              <a:gd name="connsiteY3" fmla="*/ 2252340 h 4629393"/>
              <a:gd name="connsiteX4" fmla="*/ 7081069 w 7230006"/>
              <a:gd name="connsiteY4" fmla="*/ 2753749 h 4629393"/>
              <a:gd name="connsiteX5" fmla="*/ 6652873 w 7230006"/>
              <a:gd name="connsiteY5" fmla="*/ 3162305 h 4629393"/>
              <a:gd name="connsiteX6" fmla="*/ 6001272 w 7230006"/>
              <a:gd name="connsiteY6" fmla="*/ 3310871 h 4629393"/>
              <a:gd name="connsiteX7" fmla="*/ 5554459 w 7230006"/>
              <a:gd name="connsiteY7" fmla="*/ 3236588 h 4629393"/>
              <a:gd name="connsiteX8" fmla="*/ 5312436 w 7230006"/>
              <a:gd name="connsiteY8" fmla="*/ 3013740 h 4629393"/>
              <a:gd name="connsiteX9" fmla="*/ 5349670 w 7230006"/>
              <a:gd name="connsiteY9" fmla="*/ 2920886 h 4629393"/>
              <a:gd name="connsiteX10" fmla="*/ 5405522 w 7230006"/>
              <a:gd name="connsiteY10" fmla="*/ 2883745 h 4629393"/>
              <a:gd name="connsiteX11" fmla="*/ 5535842 w 7230006"/>
              <a:gd name="connsiteY11" fmla="*/ 2920886 h 4629393"/>
              <a:gd name="connsiteX12" fmla="*/ 5815100 w 7230006"/>
              <a:gd name="connsiteY12" fmla="*/ 2958027 h 4629393"/>
              <a:gd name="connsiteX13" fmla="*/ 6410850 w 7230006"/>
              <a:gd name="connsiteY13" fmla="*/ 2753749 h 4629393"/>
              <a:gd name="connsiteX14" fmla="*/ 6615639 w 7230006"/>
              <a:gd name="connsiteY14" fmla="*/ 2233769 h 4629393"/>
              <a:gd name="connsiteX15" fmla="*/ 6466701 w 7230006"/>
              <a:gd name="connsiteY15" fmla="*/ 1806642 h 4629393"/>
              <a:gd name="connsiteX16" fmla="*/ 6019889 w 7230006"/>
              <a:gd name="connsiteY16" fmla="*/ 1639506 h 4629393"/>
              <a:gd name="connsiteX17" fmla="*/ 5386905 w 7230006"/>
              <a:gd name="connsiteY17" fmla="*/ 1992349 h 4629393"/>
              <a:gd name="connsiteX18" fmla="*/ 5163499 w 7230006"/>
              <a:gd name="connsiteY18" fmla="*/ 3013740 h 4629393"/>
              <a:gd name="connsiteX19" fmla="*/ 5386905 w 7230006"/>
              <a:gd name="connsiteY19" fmla="*/ 3886564 h 4629393"/>
              <a:gd name="connsiteX20" fmla="*/ 6094358 w 7230006"/>
              <a:gd name="connsiteY20" fmla="*/ 4202266 h 4629393"/>
              <a:gd name="connsiteX21" fmla="*/ 7006600 w 7230006"/>
              <a:gd name="connsiteY21" fmla="*/ 3849422 h 4629393"/>
              <a:gd name="connsiteX22" fmla="*/ 7081069 w 7230006"/>
              <a:gd name="connsiteY22" fmla="*/ 3830852 h 4629393"/>
              <a:gd name="connsiteX23" fmla="*/ 7174155 w 7230006"/>
              <a:gd name="connsiteY23" fmla="*/ 3886564 h 4629393"/>
              <a:gd name="connsiteX24" fmla="*/ 7230006 w 7230006"/>
              <a:gd name="connsiteY24" fmla="*/ 4016559 h 4629393"/>
              <a:gd name="connsiteX25" fmla="*/ 7211389 w 7230006"/>
              <a:gd name="connsiteY25" fmla="*/ 4072271 h 4629393"/>
              <a:gd name="connsiteX26" fmla="*/ 6652873 w 7230006"/>
              <a:gd name="connsiteY26" fmla="*/ 4480827 h 4629393"/>
              <a:gd name="connsiteX27" fmla="*/ 5964037 w 7230006"/>
              <a:gd name="connsiteY27" fmla="*/ 4629393 h 4629393"/>
              <a:gd name="connsiteX28" fmla="*/ 5200733 w 7230006"/>
              <a:gd name="connsiteY28" fmla="*/ 4425115 h 4629393"/>
              <a:gd name="connsiteX29" fmla="*/ 4679452 w 7230006"/>
              <a:gd name="connsiteY29" fmla="*/ 3849422 h 4629393"/>
              <a:gd name="connsiteX30" fmla="*/ 4511897 w 7230006"/>
              <a:gd name="connsiteY30" fmla="*/ 3013740 h 4629393"/>
              <a:gd name="connsiteX31" fmla="*/ 4698069 w 7230006"/>
              <a:gd name="connsiteY31" fmla="*/ 2122345 h 4629393"/>
              <a:gd name="connsiteX32" fmla="*/ 5275202 w 7230006"/>
              <a:gd name="connsiteY32" fmla="*/ 1528081 h 4629393"/>
              <a:gd name="connsiteX33" fmla="*/ 6150209 w 7230006"/>
              <a:gd name="connsiteY33" fmla="*/ 1323803 h 4629393"/>
              <a:gd name="connsiteX34" fmla="*/ 185688 w 7230006"/>
              <a:gd name="connsiteY34" fmla="*/ 0 h 4629393"/>
              <a:gd name="connsiteX35" fmla="*/ 1689760 w 7230006"/>
              <a:gd name="connsiteY35" fmla="*/ 0 h 4629393"/>
              <a:gd name="connsiteX36" fmla="*/ 1764035 w 7230006"/>
              <a:gd name="connsiteY36" fmla="*/ 223053 h 4629393"/>
              <a:gd name="connsiteX37" fmla="*/ 1615485 w 7230006"/>
              <a:gd name="connsiteY37" fmla="*/ 260228 h 4629393"/>
              <a:gd name="connsiteX38" fmla="*/ 1374090 w 7230006"/>
              <a:gd name="connsiteY38" fmla="*/ 520456 h 4629393"/>
              <a:gd name="connsiteX39" fmla="*/ 1504072 w 7230006"/>
              <a:gd name="connsiteY39" fmla="*/ 892210 h 4629393"/>
              <a:gd name="connsiteX40" fmla="*/ 2153979 w 7230006"/>
              <a:gd name="connsiteY40" fmla="*/ 1821594 h 4629393"/>
              <a:gd name="connsiteX41" fmla="*/ 2803887 w 7230006"/>
              <a:gd name="connsiteY41" fmla="*/ 855034 h 4629393"/>
              <a:gd name="connsiteX42" fmla="*/ 2915299 w 7230006"/>
              <a:gd name="connsiteY42" fmla="*/ 650570 h 4629393"/>
              <a:gd name="connsiteX43" fmla="*/ 2933868 w 7230006"/>
              <a:gd name="connsiteY43" fmla="*/ 501868 h 4629393"/>
              <a:gd name="connsiteX44" fmla="*/ 2859593 w 7230006"/>
              <a:gd name="connsiteY44" fmla="*/ 223053 h 4629393"/>
              <a:gd name="connsiteX45" fmla="*/ 2803887 w 7230006"/>
              <a:gd name="connsiteY45" fmla="*/ 92939 h 4629393"/>
              <a:gd name="connsiteX46" fmla="*/ 2915299 w 7230006"/>
              <a:gd name="connsiteY46" fmla="*/ 0 h 4629393"/>
              <a:gd name="connsiteX47" fmla="*/ 4085133 w 7230006"/>
              <a:gd name="connsiteY47" fmla="*/ 0 h 4629393"/>
              <a:gd name="connsiteX48" fmla="*/ 4159408 w 7230006"/>
              <a:gd name="connsiteY48" fmla="*/ 223053 h 4629393"/>
              <a:gd name="connsiteX49" fmla="*/ 4010858 w 7230006"/>
              <a:gd name="connsiteY49" fmla="*/ 260228 h 4629393"/>
              <a:gd name="connsiteX50" fmla="*/ 3732326 w 7230006"/>
              <a:gd name="connsiteY50" fmla="*/ 371754 h 4629393"/>
              <a:gd name="connsiteX51" fmla="*/ 3528069 w 7230006"/>
              <a:gd name="connsiteY51" fmla="*/ 594806 h 4629393"/>
              <a:gd name="connsiteX52" fmla="*/ 2413942 w 7230006"/>
              <a:gd name="connsiteY52" fmla="*/ 2193348 h 4629393"/>
              <a:gd name="connsiteX53" fmla="*/ 3546638 w 7230006"/>
              <a:gd name="connsiteY53" fmla="*/ 3810478 h 4629393"/>
              <a:gd name="connsiteX54" fmla="*/ 3825170 w 7230006"/>
              <a:gd name="connsiteY54" fmla="*/ 4163644 h 4629393"/>
              <a:gd name="connsiteX55" fmla="*/ 4103702 w 7230006"/>
              <a:gd name="connsiteY55" fmla="*/ 4442460 h 4629393"/>
              <a:gd name="connsiteX56" fmla="*/ 4010858 w 7230006"/>
              <a:gd name="connsiteY56" fmla="*/ 4535398 h 4629393"/>
              <a:gd name="connsiteX57" fmla="*/ 2525355 w 7230006"/>
              <a:gd name="connsiteY57" fmla="*/ 4535398 h 4629393"/>
              <a:gd name="connsiteX58" fmla="*/ 2451080 w 7230006"/>
              <a:gd name="connsiteY58" fmla="*/ 4312346 h 4629393"/>
              <a:gd name="connsiteX59" fmla="*/ 2599630 w 7230006"/>
              <a:gd name="connsiteY59" fmla="*/ 4275170 h 4629393"/>
              <a:gd name="connsiteX60" fmla="*/ 2841024 w 7230006"/>
              <a:gd name="connsiteY60" fmla="*/ 4014943 h 4629393"/>
              <a:gd name="connsiteX61" fmla="*/ 2692474 w 7230006"/>
              <a:gd name="connsiteY61" fmla="*/ 3643189 h 4629393"/>
              <a:gd name="connsiteX62" fmla="*/ 2005429 w 7230006"/>
              <a:gd name="connsiteY62" fmla="*/ 2676628 h 4629393"/>
              <a:gd name="connsiteX63" fmla="*/ 1336953 w 7230006"/>
              <a:gd name="connsiteY63" fmla="*/ 3680364 h 4629393"/>
              <a:gd name="connsiteX64" fmla="*/ 1244109 w 7230006"/>
              <a:gd name="connsiteY64" fmla="*/ 3884829 h 4629393"/>
              <a:gd name="connsiteX65" fmla="*/ 1206971 w 7230006"/>
              <a:gd name="connsiteY65" fmla="*/ 4033530 h 4629393"/>
              <a:gd name="connsiteX66" fmla="*/ 1299815 w 7230006"/>
              <a:gd name="connsiteY66" fmla="*/ 4312346 h 4629393"/>
              <a:gd name="connsiteX67" fmla="*/ 1355522 w 7230006"/>
              <a:gd name="connsiteY67" fmla="*/ 4442460 h 4629393"/>
              <a:gd name="connsiteX68" fmla="*/ 1225540 w 7230006"/>
              <a:gd name="connsiteY68" fmla="*/ 4535398 h 4629393"/>
              <a:gd name="connsiteX69" fmla="*/ 74275 w 7230006"/>
              <a:gd name="connsiteY69" fmla="*/ 4535398 h 4629393"/>
              <a:gd name="connsiteX70" fmla="*/ 0 w 7230006"/>
              <a:gd name="connsiteY70" fmla="*/ 4312346 h 4629393"/>
              <a:gd name="connsiteX71" fmla="*/ 129982 w 7230006"/>
              <a:gd name="connsiteY71" fmla="*/ 4275170 h 4629393"/>
              <a:gd name="connsiteX72" fmla="*/ 408514 w 7230006"/>
              <a:gd name="connsiteY72" fmla="*/ 4163644 h 4629393"/>
              <a:gd name="connsiteX73" fmla="*/ 631339 w 7230006"/>
              <a:gd name="connsiteY73" fmla="*/ 3940592 h 4629393"/>
              <a:gd name="connsiteX74" fmla="*/ 1764035 w 7230006"/>
              <a:gd name="connsiteY74" fmla="*/ 2304875 h 4629393"/>
              <a:gd name="connsiteX75" fmla="*/ 687045 w 7230006"/>
              <a:gd name="connsiteY75" fmla="*/ 780683 h 4629393"/>
              <a:gd name="connsiteX76" fmla="*/ 111413 w 7230006"/>
              <a:gd name="connsiteY76" fmla="*/ 92939 h 4629393"/>
              <a:gd name="connsiteX77" fmla="*/ 185688 w 7230006"/>
              <a:gd name="connsiteY77" fmla="*/ 0 h 4629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7230006" h="4629393">
                <a:moveTo>
                  <a:pt x="6150209" y="1323803"/>
                </a:moveTo>
                <a:cubicBezTo>
                  <a:pt x="6373615" y="1323803"/>
                  <a:pt x="6578405" y="1360945"/>
                  <a:pt x="6727342" y="1453798"/>
                </a:cubicBezTo>
                <a:cubicBezTo>
                  <a:pt x="6894897" y="1528081"/>
                  <a:pt x="7025217" y="1639506"/>
                  <a:pt x="7099686" y="1788071"/>
                </a:cubicBezTo>
                <a:cubicBezTo>
                  <a:pt x="7174155" y="1936637"/>
                  <a:pt x="7211389" y="2085203"/>
                  <a:pt x="7211389" y="2252340"/>
                </a:cubicBezTo>
                <a:cubicBezTo>
                  <a:pt x="7211389" y="2419476"/>
                  <a:pt x="7174155" y="2586613"/>
                  <a:pt x="7081069" y="2753749"/>
                </a:cubicBezTo>
                <a:cubicBezTo>
                  <a:pt x="6987983" y="2920886"/>
                  <a:pt x="6839045" y="3050881"/>
                  <a:pt x="6652873" y="3162305"/>
                </a:cubicBezTo>
                <a:cubicBezTo>
                  <a:pt x="6485319" y="3255159"/>
                  <a:pt x="6261912" y="3310871"/>
                  <a:pt x="6001272" y="3310871"/>
                </a:cubicBezTo>
                <a:cubicBezTo>
                  <a:pt x="5870951" y="3310871"/>
                  <a:pt x="5722014" y="3292301"/>
                  <a:pt x="5554459" y="3236588"/>
                </a:cubicBezTo>
                <a:cubicBezTo>
                  <a:pt x="5386905" y="3180876"/>
                  <a:pt x="5312436" y="3106593"/>
                  <a:pt x="5312436" y="3013740"/>
                </a:cubicBezTo>
                <a:cubicBezTo>
                  <a:pt x="5312436" y="2976598"/>
                  <a:pt x="5331053" y="2958027"/>
                  <a:pt x="5349670" y="2920886"/>
                </a:cubicBezTo>
                <a:cubicBezTo>
                  <a:pt x="5368287" y="2883745"/>
                  <a:pt x="5386905" y="2883745"/>
                  <a:pt x="5405522" y="2883745"/>
                </a:cubicBezTo>
                <a:cubicBezTo>
                  <a:pt x="5424139" y="2883745"/>
                  <a:pt x="5461373" y="2883745"/>
                  <a:pt x="5535842" y="2920886"/>
                </a:cubicBezTo>
                <a:cubicBezTo>
                  <a:pt x="5610311" y="2939457"/>
                  <a:pt x="5703397" y="2958027"/>
                  <a:pt x="5815100" y="2958027"/>
                </a:cubicBezTo>
                <a:cubicBezTo>
                  <a:pt x="6075741" y="2958027"/>
                  <a:pt x="6261912" y="2883745"/>
                  <a:pt x="6410850" y="2753749"/>
                </a:cubicBezTo>
                <a:cubicBezTo>
                  <a:pt x="6541170" y="2605184"/>
                  <a:pt x="6615639" y="2438047"/>
                  <a:pt x="6615639" y="2233769"/>
                </a:cubicBezTo>
                <a:cubicBezTo>
                  <a:pt x="6615639" y="2085203"/>
                  <a:pt x="6559787" y="1936637"/>
                  <a:pt x="6466701" y="1806642"/>
                </a:cubicBezTo>
                <a:cubicBezTo>
                  <a:pt x="6354998" y="1695218"/>
                  <a:pt x="6206061" y="1639506"/>
                  <a:pt x="6019889" y="1639506"/>
                </a:cubicBezTo>
                <a:cubicBezTo>
                  <a:pt x="5740631" y="1639506"/>
                  <a:pt x="5535842" y="1750930"/>
                  <a:pt x="5386905" y="1992349"/>
                </a:cubicBezTo>
                <a:cubicBezTo>
                  <a:pt x="5237967" y="2233769"/>
                  <a:pt x="5163499" y="2568042"/>
                  <a:pt x="5163499" y="3013740"/>
                </a:cubicBezTo>
                <a:cubicBezTo>
                  <a:pt x="5163499" y="3385154"/>
                  <a:pt x="5237967" y="3682286"/>
                  <a:pt x="5386905" y="3886564"/>
                </a:cubicBezTo>
                <a:cubicBezTo>
                  <a:pt x="5554459" y="4109413"/>
                  <a:pt x="5796483" y="4202266"/>
                  <a:pt x="6094358" y="4202266"/>
                </a:cubicBezTo>
                <a:cubicBezTo>
                  <a:pt x="6466701" y="4202266"/>
                  <a:pt x="6764577" y="4090842"/>
                  <a:pt x="7006600" y="3849422"/>
                </a:cubicBezTo>
                <a:cubicBezTo>
                  <a:pt x="7025217" y="3830852"/>
                  <a:pt x="7043834" y="3830852"/>
                  <a:pt x="7081069" y="3830852"/>
                </a:cubicBezTo>
                <a:cubicBezTo>
                  <a:pt x="7099686" y="3830852"/>
                  <a:pt x="7136920" y="3849422"/>
                  <a:pt x="7174155" y="3886564"/>
                </a:cubicBezTo>
                <a:cubicBezTo>
                  <a:pt x="7211389" y="3923705"/>
                  <a:pt x="7230006" y="3960847"/>
                  <a:pt x="7230006" y="4016559"/>
                </a:cubicBezTo>
                <a:cubicBezTo>
                  <a:pt x="7230006" y="4035130"/>
                  <a:pt x="7230006" y="4053700"/>
                  <a:pt x="7211389" y="4072271"/>
                </a:cubicBezTo>
                <a:cubicBezTo>
                  <a:pt x="7062451" y="4239408"/>
                  <a:pt x="6876279" y="4387974"/>
                  <a:pt x="6652873" y="4480827"/>
                </a:cubicBezTo>
                <a:cubicBezTo>
                  <a:pt x="6448084" y="4573681"/>
                  <a:pt x="6206061" y="4629393"/>
                  <a:pt x="5964037" y="4629393"/>
                </a:cubicBezTo>
                <a:cubicBezTo>
                  <a:pt x="5666163" y="4629393"/>
                  <a:pt x="5405522" y="4555110"/>
                  <a:pt x="5200733" y="4425115"/>
                </a:cubicBezTo>
                <a:cubicBezTo>
                  <a:pt x="4977327" y="4295120"/>
                  <a:pt x="4809772" y="4090842"/>
                  <a:pt x="4679452" y="3849422"/>
                </a:cubicBezTo>
                <a:cubicBezTo>
                  <a:pt x="4567749" y="3608003"/>
                  <a:pt x="4511897" y="3329442"/>
                  <a:pt x="4511897" y="3013740"/>
                </a:cubicBezTo>
                <a:cubicBezTo>
                  <a:pt x="4511897" y="2679467"/>
                  <a:pt x="4567749" y="2382335"/>
                  <a:pt x="4698069" y="2122345"/>
                </a:cubicBezTo>
                <a:cubicBezTo>
                  <a:pt x="4847006" y="1862354"/>
                  <a:pt x="5033178" y="1676647"/>
                  <a:pt x="5275202" y="1528081"/>
                </a:cubicBezTo>
                <a:cubicBezTo>
                  <a:pt x="5517225" y="1398086"/>
                  <a:pt x="5815100" y="1323803"/>
                  <a:pt x="6150209" y="1323803"/>
                </a:cubicBezTo>
                <a:close/>
                <a:moveTo>
                  <a:pt x="185688" y="0"/>
                </a:moveTo>
                <a:cubicBezTo>
                  <a:pt x="1689760" y="0"/>
                  <a:pt x="1689760" y="0"/>
                  <a:pt x="1689760" y="0"/>
                </a:cubicBezTo>
                <a:cubicBezTo>
                  <a:pt x="1764035" y="223053"/>
                  <a:pt x="1764035" y="223053"/>
                  <a:pt x="1764035" y="223053"/>
                </a:cubicBezTo>
                <a:cubicBezTo>
                  <a:pt x="1615485" y="260228"/>
                  <a:pt x="1615485" y="260228"/>
                  <a:pt x="1615485" y="260228"/>
                </a:cubicBezTo>
                <a:cubicBezTo>
                  <a:pt x="1448365" y="297403"/>
                  <a:pt x="1374090" y="390342"/>
                  <a:pt x="1374090" y="520456"/>
                </a:cubicBezTo>
                <a:cubicBezTo>
                  <a:pt x="1374090" y="631982"/>
                  <a:pt x="1411228" y="762096"/>
                  <a:pt x="1504072" y="892210"/>
                </a:cubicBezTo>
                <a:cubicBezTo>
                  <a:pt x="2153979" y="1821594"/>
                  <a:pt x="2153979" y="1821594"/>
                  <a:pt x="2153979" y="1821594"/>
                </a:cubicBezTo>
                <a:lnTo>
                  <a:pt x="2803887" y="855034"/>
                </a:lnTo>
                <a:cubicBezTo>
                  <a:pt x="2859593" y="762096"/>
                  <a:pt x="2896731" y="706333"/>
                  <a:pt x="2915299" y="650570"/>
                </a:cubicBezTo>
                <a:cubicBezTo>
                  <a:pt x="2933868" y="613394"/>
                  <a:pt x="2933868" y="557631"/>
                  <a:pt x="2933868" y="501868"/>
                </a:cubicBezTo>
                <a:cubicBezTo>
                  <a:pt x="2933868" y="427517"/>
                  <a:pt x="2915299" y="334579"/>
                  <a:pt x="2859593" y="223053"/>
                </a:cubicBezTo>
                <a:cubicBezTo>
                  <a:pt x="2803887" y="92939"/>
                  <a:pt x="2803887" y="92939"/>
                  <a:pt x="2803887" y="92939"/>
                </a:cubicBezTo>
                <a:cubicBezTo>
                  <a:pt x="2915299" y="0"/>
                  <a:pt x="2915299" y="0"/>
                  <a:pt x="2915299" y="0"/>
                </a:cubicBezTo>
                <a:cubicBezTo>
                  <a:pt x="4085133" y="0"/>
                  <a:pt x="4085133" y="0"/>
                  <a:pt x="4085133" y="0"/>
                </a:cubicBezTo>
                <a:cubicBezTo>
                  <a:pt x="4159408" y="223053"/>
                  <a:pt x="4159408" y="223053"/>
                  <a:pt x="4159408" y="223053"/>
                </a:cubicBezTo>
                <a:cubicBezTo>
                  <a:pt x="4010858" y="260228"/>
                  <a:pt x="4010858" y="260228"/>
                  <a:pt x="4010858" y="260228"/>
                </a:cubicBezTo>
                <a:cubicBezTo>
                  <a:pt x="3899445" y="278816"/>
                  <a:pt x="3825170" y="315991"/>
                  <a:pt x="3732326" y="371754"/>
                </a:cubicBezTo>
                <a:cubicBezTo>
                  <a:pt x="3658051" y="427517"/>
                  <a:pt x="3583776" y="501868"/>
                  <a:pt x="3528069" y="594806"/>
                </a:cubicBezTo>
                <a:cubicBezTo>
                  <a:pt x="2413942" y="2193348"/>
                  <a:pt x="2413942" y="2193348"/>
                  <a:pt x="2413942" y="2193348"/>
                </a:cubicBezTo>
                <a:cubicBezTo>
                  <a:pt x="3546638" y="3810478"/>
                  <a:pt x="3546638" y="3810478"/>
                  <a:pt x="3546638" y="3810478"/>
                </a:cubicBezTo>
                <a:cubicBezTo>
                  <a:pt x="3658051" y="3959180"/>
                  <a:pt x="3750895" y="4089293"/>
                  <a:pt x="3825170" y="4163644"/>
                </a:cubicBezTo>
                <a:cubicBezTo>
                  <a:pt x="3899445" y="4256583"/>
                  <a:pt x="3992289" y="4349521"/>
                  <a:pt x="4103702" y="4442460"/>
                </a:cubicBezTo>
                <a:cubicBezTo>
                  <a:pt x="4010858" y="4535398"/>
                  <a:pt x="4010858" y="4535398"/>
                  <a:pt x="4010858" y="4535398"/>
                </a:cubicBezTo>
                <a:cubicBezTo>
                  <a:pt x="2525355" y="4535398"/>
                  <a:pt x="2525355" y="4535398"/>
                  <a:pt x="2525355" y="4535398"/>
                </a:cubicBezTo>
                <a:cubicBezTo>
                  <a:pt x="2451080" y="4312346"/>
                  <a:pt x="2451080" y="4312346"/>
                  <a:pt x="2451080" y="4312346"/>
                </a:cubicBezTo>
                <a:cubicBezTo>
                  <a:pt x="2599630" y="4275170"/>
                  <a:pt x="2599630" y="4275170"/>
                  <a:pt x="2599630" y="4275170"/>
                </a:cubicBezTo>
                <a:cubicBezTo>
                  <a:pt x="2748180" y="4237995"/>
                  <a:pt x="2841024" y="4145056"/>
                  <a:pt x="2841024" y="4014943"/>
                </a:cubicBezTo>
                <a:cubicBezTo>
                  <a:pt x="2841024" y="3903416"/>
                  <a:pt x="2785318" y="3773303"/>
                  <a:pt x="2692474" y="3643189"/>
                </a:cubicBezTo>
                <a:cubicBezTo>
                  <a:pt x="2005429" y="2676628"/>
                  <a:pt x="2005429" y="2676628"/>
                  <a:pt x="2005429" y="2676628"/>
                </a:cubicBezTo>
                <a:cubicBezTo>
                  <a:pt x="1336953" y="3680364"/>
                  <a:pt x="1336953" y="3680364"/>
                  <a:pt x="1336953" y="3680364"/>
                </a:cubicBezTo>
                <a:cubicBezTo>
                  <a:pt x="1281246" y="3773303"/>
                  <a:pt x="1244109" y="3829066"/>
                  <a:pt x="1244109" y="3884829"/>
                </a:cubicBezTo>
                <a:cubicBezTo>
                  <a:pt x="1225540" y="3922004"/>
                  <a:pt x="1206971" y="3977767"/>
                  <a:pt x="1206971" y="4033530"/>
                </a:cubicBezTo>
                <a:cubicBezTo>
                  <a:pt x="1206971" y="4107881"/>
                  <a:pt x="1244109" y="4200820"/>
                  <a:pt x="1299815" y="4312346"/>
                </a:cubicBezTo>
                <a:cubicBezTo>
                  <a:pt x="1355522" y="4442460"/>
                  <a:pt x="1355522" y="4442460"/>
                  <a:pt x="1355522" y="4442460"/>
                </a:cubicBezTo>
                <a:cubicBezTo>
                  <a:pt x="1225540" y="4535398"/>
                  <a:pt x="1225540" y="4535398"/>
                  <a:pt x="1225540" y="4535398"/>
                </a:cubicBezTo>
                <a:cubicBezTo>
                  <a:pt x="74275" y="4535398"/>
                  <a:pt x="74275" y="4535398"/>
                  <a:pt x="74275" y="4535398"/>
                </a:cubicBezTo>
                <a:cubicBezTo>
                  <a:pt x="0" y="4312346"/>
                  <a:pt x="0" y="4312346"/>
                  <a:pt x="0" y="4312346"/>
                </a:cubicBezTo>
                <a:cubicBezTo>
                  <a:pt x="129982" y="4275170"/>
                  <a:pt x="129982" y="4275170"/>
                  <a:pt x="129982" y="4275170"/>
                </a:cubicBezTo>
                <a:cubicBezTo>
                  <a:pt x="241394" y="4256583"/>
                  <a:pt x="334238" y="4219407"/>
                  <a:pt x="408514" y="4163644"/>
                </a:cubicBezTo>
                <a:cubicBezTo>
                  <a:pt x="482789" y="4126469"/>
                  <a:pt x="557064" y="4052118"/>
                  <a:pt x="631339" y="3940592"/>
                </a:cubicBezTo>
                <a:cubicBezTo>
                  <a:pt x="1764035" y="2304875"/>
                  <a:pt x="1764035" y="2304875"/>
                  <a:pt x="1764035" y="2304875"/>
                </a:cubicBezTo>
                <a:cubicBezTo>
                  <a:pt x="687045" y="780683"/>
                  <a:pt x="687045" y="780683"/>
                  <a:pt x="687045" y="780683"/>
                </a:cubicBezTo>
                <a:cubicBezTo>
                  <a:pt x="464220" y="464693"/>
                  <a:pt x="278532" y="241640"/>
                  <a:pt x="111413" y="92939"/>
                </a:cubicBezTo>
                <a:cubicBezTo>
                  <a:pt x="185688" y="0"/>
                  <a:pt x="185688" y="0"/>
                  <a:pt x="18568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Arrow: Chevron 17">
            <a:extLst>
              <a:ext uri="{FF2B5EF4-FFF2-40B4-BE49-F238E27FC236}">
                <a16:creationId xmlns:a16="http://schemas.microsoft.com/office/drawing/2014/main" id="{F3EF46A6-3A9C-F4ED-8F75-364766D76CC0}"/>
              </a:ext>
            </a:extLst>
          </p:cNvPr>
          <p:cNvSpPr/>
          <p:nvPr/>
        </p:nvSpPr>
        <p:spPr>
          <a:xfrm>
            <a:off x="10742804" y="3538971"/>
            <a:ext cx="1027438" cy="534782"/>
          </a:xfrm>
          <a:prstGeom prst="chevron">
            <a:avLst/>
          </a:prstGeom>
          <a:solidFill>
            <a:srgbClr val="14CE9F"/>
          </a:solidFill>
          <a:ln>
            <a:solidFill>
              <a:srgbClr val="14C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876A77CE-F632-8B59-3799-7488963AEFF9}"/>
              </a:ext>
            </a:extLst>
          </p:cNvPr>
          <p:cNvSpPr txBox="1"/>
          <p:nvPr/>
        </p:nvSpPr>
        <p:spPr>
          <a:xfrm>
            <a:off x="329370" y="786044"/>
            <a:ext cx="11236102" cy="2800767"/>
          </a:xfrm>
          <a:prstGeom prst="rect">
            <a:avLst/>
          </a:prstGeom>
          <a:noFill/>
        </p:spPr>
        <p:txBody>
          <a:bodyPr wrap="square">
            <a:spAutoFit/>
          </a:bodyPr>
          <a:lstStyle/>
          <a:p>
            <a:r>
              <a:rPr lang="ru-RU" sz="2800" b="1" dirty="0">
                <a:solidFill>
                  <a:schemeClr val="tx1">
                    <a:alpha val="60000"/>
                  </a:schemeClr>
                </a:solidFill>
                <a:latin typeface="+mj-lt"/>
              </a:rPr>
              <a:t>ВАЖНО: </a:t>
            </a:r>
            <a:r>
              <a:rPr lang="ru-RU" sz="2400" b="1" dirty="0">
                <a:solidFill>
                  <a:schemeClr val="tx1">
                    <a:alpha val="60000"/>
                  </a:schemeClr>
                </a:solidFill>
                <a:latin typeface="+mj-lt"/>
              </a:rPr>
              <a:t>Контрастирование – это не принесение извинений. Чрезвычайно важно понимать, что контрастировать не значит извиняться. </a:t>
            </a:r>
          </a:p>
          <a:p>
            <a:r>
              <a:rPr lang="ru-RU" sz="2400" b="1" dirty="0">
                <a:solidFill>
                  <a:schemeClr val="tx1">
                    <a:alpha val="60000"/>
                  </a:schemeClr>
                </a:solidFill>
                <a:latin typeface="+mj-lt"/>
              </a:rPr>
              <a:t>Контрастирование обеспечивает контекст и сбалансированность. В ходе эмоционально-напряженного диалога люди иногда слышат в наших словах худший смысл, чем мы в них вкладывали. </a:t>
            </a:r>
          </a:p>
          <a:p>
            <a:r>
              <a:rPr lang="ru-RU" sz="2800" b="1" dirty="0">
                <a:solidFill>
                  <a:schemeClr val="tx1">
                    <a:alpha val="60000"/>
                  </a:schemeClr>
                </a:solidFill>
                <a:latin typeface="+mj-lt"/>
              </a:rPr>
              <a:t> </a:t>
            </a:r>
            <a:endParaRPr lang="en-US" sz="2800" b="1" dirty="0">
              <a:solidFill>
                <a:schemeClr val="tx1">
                  <a:alpha val="60000"/>
                </a:schemeClr>
              </a:solidFill>
              <a:latin typeface="+mj-lt"/>
            </a:endParaRPr>
          </a:p>
        </p:txBody>
      </p:sp>
    </p:spTree>
    <p:extLst>
      <p:ext uri="{BB962C8B-B14F-4D97-AF65-F5344CB8AC3E}">
        <p14:creationId xmlns:p14="http://schemas.microsoft.com/office/powerpoint/2010/main" val="1522471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 name="Object 5" hidden="1"/>
                      <p:cNvPicPr/>
                      <p:nvPr/>
                    </p:nvPicPr>
                    <p:blipFill>
                      <a:blip r:embed="rId7"/>
                      <a:stretch>
                        <a:fillRect/>
                      </a:stretch>
                    </p:blipFill>
                    <p:spPr>
                      <a:xfrm>
                        <a:off x="1588" y="1588"/>
                        <a:ext cx="1587" cy="1587"/>
                      </a:xfrm>
                      <a:prstGeom prst="rect">
                        <a:avLst/>
                      </a:prstGeom>
                    </p:spPr>
                  </p:pic>
                </p:oleObj>
              </mc:Fallback>
            </mc:AlternateContent>
          </a:graphicData>
        </a:graphic>
      </p:graphicFrame>
      <p:pic>
        <p:nvPicPr>
          <p:cNvPr id="3" name="Discussion - 8252">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0" y="0"/>
            <a:ext cx="12192000" cy="6858000"/>
          </a:xfrm>
          <a:prstGeom prst="rect">
            <a:avLst/>
          </a:prstGeom>
        </p:spPr>
      </p:pic>
      <p:sp>
        <p:nvSpPr>
          <p:cNvPr id="11" name="Rectangle 10"/>
          <p:cNvSpPr/>
          <p:nvPr/>
        </p:nvSpPr>
        <p:spPr>
          <a:xfrm>
            <a:off x="0" y="0"/>
            <a:ext cx="12192000" cy="6858000"/>
          </a:xfrm>
          <a:prstGeom prst="rect">
            <a:avLst/>
          </a:prstGeom>
          <a:gradFill>
            <a:gsLst>
              <a:gs pos="92000">
                <a:srgbClr val="14CE9F">
                  <a:alpha val="80000"/>
                </a:srgbClr>
              </a:gs>
              <a:gs pos="10000">
                <a:srgbClr val="DDF9B8">
                  <a:alpha val="80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
        <p:nvSpPr>
          <p:cNvPr id="19" name="TextBox 18"/>
          <p:cNvSpPr txBox="1"/>
          <p:nvPr/>
        </p:nvSpPr>
        <p:spPr>
          <a:xfrm>
            <a:off x="779480" y="5144393"/>
            <a:ext cx="10765768" cy="923330"/>
          </a:xfrm>
          <a:prstGeom prst="rect">
            <a:avLst/>
          </a:prstGeom>
          <a:noFill/>
          <a:ln>
            <a:noFill/>
          </a:ln>
          <a:effectLst/>
        </p:spPr>
        <p:txBody>
          <a:bodyPr wrap="none" lIns="0" tIns="0" rIns="0" bIns="0" rtlCol="0" anchor="b">
            <a:spAutoFit/>
          </a:bodyPr>
          <a:lstStyle/>
          <a:p>
            <a:r>
              <a:rPr lang="ru-RU" sz="6000" dirty="0">
                <a:solidFill>
                  <a:schemeClr val="lt1"/>
                </a:solidFill>
                <a:latin typeface="Gabriela" panose="00000500000000000000" pitchFamily="2" charset="0"/>
              </a:rPr>
              <a:t>Практика - </a:t>
            </a:r>
            <a:r>
              <a:rPr lang="ru-RU" sz="2800" b="1" u="sng" dirty="0"/>
              <a:t>РАЗДАТОЧНЫЙ МАТЕРИАЛ №11</a:t>
            </a:r>
            <a:endParaRPr lang="en-US" sz="6000" dirty="0">
              <a:solidFill>
                <a:schemeClr val="lt1"/>
              </a:solidFill>
              <a:latin typeface="Gabriela" panose="00000500000000000000" pitchFamily="2" charset="0"/>
            </a:endParaRPr>
          </a:p>
        </p:txBody>
      </p:sp>
      <p:grpSp>
        <p:nvGrpSpPr>
          <p:cNvPr id="20" name="Group 19"/>
          <p:cNvGrpSpPr/>
          <p:nvPr/>
        </p:nvGrpSpPr>
        <p:grpSpPr>
          <a:xfrm>
            <a:off x="623889" y="620712"/>
            <a:ext cx="10909299" cy="5580063"/>
            <a:chOff x="-1873250" y="-421223"/>
            <a:chExt cx="2190750" cy="2186523"/>
          </a:xfrm>
        </p:grpSpPr>
        <p:sp>
          <p:nvSpPr>
            <p:cNvPr id="21" name="Freeform 18"/>
            <p:cNvSpPr>
              <a:spLocks/>
            </p:cNvSpPr>
            <p:nvPr/>
          </p:nvSpPr>
          <p:spPr bwMode="auto">
            <a:xfrm>
              <a:off x="-1873250" y="-88900"/>
              <a:ext cx="1565275" cy="1854200"/>
            </a:xfrm>
            <a:custGeom>
              <a:avLst/>
              <a:gdLst>
                <a:gd name="T0" fmla="*/ 986 w 986"/>
                <a:gd name="T1" fmla="*/ 1168 h 1168"/>
                <a:gd name="T2" fmla="*/ 0 w 986"/>
                <a:gd name="T3" fmla="*/ 1168 h 1168"/>
                <a:gd name="T4" fmla="*/ 0 w 986"/>
                <a:gd name="T5" fmla="*/ 0 h 1168"/>
              </a:gdLst>
              <a:ahLst/>
              <a:cxnLst>
                <a:cxn ang="0">
                  <a:pos x="T0" y="T1"/>
                </a:cxn>
                <a:cxn ang="0">
                  <a:pos x="T2" y="T3"/>
                </a:cxn>
                <a:cxn ang="0">
                  <a:pos x="T4" y="T5"/>
                </a:cxn>
              </a:cxnLst>
              <a:rect l="0" t="0" r="r" b="b"/>
              <a:pathLst>
                <a:path w="986" h="1168">
                  <a:moveTo>
                    <a:pt x="986" y="1168"/>
                  </a:moveTo>
                  <a:lnTo>
                    <a:pt x="0" y="1168"/>
                  </a:lnTo>
                  <a:lnTo>
                    <a:pt x="0" y="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9"/>
            <p:cNvSpPr>
              <a:spLocks/>
            </p:cNvSpPr>
            <p:nvPr/>
          </p:nvSpPr>
          <p:spPr bwMode="auto">
            <a:xfrm>
              <a:off x="-60325" y="-416854"/>
              <a:ext cx="377825" cy="1349910"/>
            </a:xfrm>
            <a:custGeom>
              <a:avLst/>
              <a:gdLst>
                <a:gd name="T0" fmla="*/ 0 w 238"/>
                <a:gd name="T1" fmla="*/ 0 h 1172"/>
                <a:gd name="T2" fmla="*/ 238 w 238"/>
                <a:gd name="T3" fmla="*/ 0 h 1172"/>
                <a:gd name="T4" fmla="*/ 238 w 238"/>
                <a:gd name="T5" fmla="*/ 1172 h 1172"/>
              </a:gdLst>
              <a:ahLst/>
              <a:cxnLst>
                <a:cxn ang="0">
                  <a:pos x="T0" y="T1"/>
                </a:cxn>
                <a:cxn ang="0">
                  <a:pos x="T2" y="T3"/>
                </a:cxn>
                <a:cxn ang="0">
                  <a:pos x="T4" y="T5"/>
                </a:cxn>
              </a:cxnLst>
              <a:rect l="0" t="0" r="r" b="b"/>
              <a:pathLst>
                <a:path w="238" h="1172">
                  <a:moveTo>
                    <a:pt x="0" y="0"/>
                  </a:moveTo>
                  <a:lnTo>
                    <a:pt x="238" y="0"/>
                  </a:lnTo>
                  <a:lnTo>
                    <a:pt x="238" y="1172"/>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0"/>
            <p:cNvSpPr>
              <a:spLocks/>
            </p:cNvSpPr>
            <p:nvPr/>
          </p:nvSpPr>
          <p:spPr bwMode="auto">
            <a:xfrm>
              <a:off x="-1842005" y="-421223"/>
              <a:ext cx="1714500" cy="1248311"/>
            </a:xfrm>
            <a:custGeom>
              <a:avLst/>
              <a:gdLst>
                <a:gd name="T0" fmla="*/ 0 w 1080"/>
                <a:gd name="T1" fmla="*/ 1065 h 1065"/>
                <a:gd name="T2" fmla="*/ 0 w 1080"/>
                <a:gd name="T3" fmla="*/ 0 h 1065"/>
                <a:gd name="T4" fmla="*/ 1080 w 1080"/>
                <a:gd name="T5" fmla="*/ 0 h 1065"/>
              </a:gdLst>
              <a:ahLst/>
              <a:cxnLst>
                <a:cxn ang="0">
                  <a:pos x="T0" y="T1"/>
                </a:cxn>
                <a:cxn ang="0">
                  <a:pos x="T2" y="T3"/>
                </a:cxn>
                <a:cxn ang="0">
                  <a:pos x="T4" y="T5"/>
                </a:cxn>
              </a:cxnLst>
              <a:rect l="0" t="0" r="r" b="b"/>
              <a:pathLst>
                <a:path w="1080" h="1065">
                  <a:moveTo>
                    <a:pt x="0" y="1065"/>
                  </a:moveTo>
                  <a:lnTo>
                    <a:pt x="0" y="0"/>
                  </a:lnTo>
                  <a:lnTo>
                    <a:pt x="1080" y="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21"/>
            <p:cNvSpPr>
              <a:spLocks/>
            </p:cNvSpPr>
            <p:nvPr/>
          </p:nvSpPr>
          <p:spPr bwMode="auto">
            <a:xfrm>
              <a:off x="-60325" y="1146175"/>
              <a:ext cx="377825" cy="619125"/>
            </a:xfrm>
            <a:custGeom>
              <a:avLst/>
              <a:gdLst>
                <a:gd name="T0" fmla="*/ 238 w 238"/>
                <a:gd name="T1" fmla="*/ 0 h 390"/>
                <a:gd name="T2" fmla="*/ 238 w 238"/>
                <a:gd name="T3" fmla="*/ 390 h 390"/>
                <a:gd name="T4" fmla="*/ 0 w 238"/>
                <a:gd name="T5" fmla="*/ 390 h 390"/>
              </a:gdLst>
              <a:ahLst/>
              <a:cxnLst>
                <a:cxn ang="0">
                  <a:pos x="T0" y="T1"/>
                </a:cxn>
                <a:cxn ang="0">
                  <a:pos x="T2" y="T3"/>
                </a:cxn>
                <a:cxn ang="0">
                  <a:pos x="T4" y="T5"/>
                </a:cxn>
              </a:cxnLst>
              <a:rect l="0" t="0" r="r" b="b"/>
              <a:pathLst>
                <a:path w="238" h="390">
                  <a:moveTo>
                    <a:pt x="238" y="0"/>
                  </a:moveTo>
                  <a:lnTo>
                    <a:pt x="238" y="390"/>
                  </a:lnTo>
                  <a:lnTo>
                    <a:pt x="0" y="39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2781254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lt">
                                    <p:tmAbs val="100"/>
                                  </p:iterate>
                                  <p:childTnLst>
                                    <p:set>
                                      <p:cBhvr>
                                        <p:cTn id="6" dur="1" fill="hold">
                                          <p:stCondLst>
                                            <p:cond delay="0"/>
                                          </p:stCondLst>
                                        </p:cTn>
                                        <p:tgtEl>
                                          <p:spTgt spid="19"/>
                                        </p:tgtEl>
                                        <p:attrNameLst>
                                          <p:attrName>style.visibility</p:attrName>
                                        </p:attrNameLst>
                                      </p:cBhvr>
                                      <p:to>
                                        <p:strVal val="visible"/>
                                      </p:to>
                                    </p:set>
                                  </p:childTnLst>
                                </p:cTn>
                              </p:par>
                            </p:childTnLst>
                          </p:cTn>
                        </p:par>
                        <p:par>
                          <p:cTn id="7" fill="hold">
                            <p:stCondLst>
                              <p:cond delay="3001"/>
                            </p:stCondLst>
                            <p:childTnLst>
                              <p:par>
                                <p:cTn id="8" presetID="1" presetClass="mediacall" presetSubtype="0" fill="hold" nodeType="afterEffect">
                                  <p:stCondLst>
                                    <p:cond delay="0"/>
                                  </p:stCondLst>
                                  <p:childTnLst>
                                    <p:cmd type="call" cmd="playFrom(0.0)">
                                      <p:cBhvr>
                                        <p:cTn id="9" dur="184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3"/>
                </p:tgtEl>
              </p:cMediaNode>
            </p:video>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3"/>
                                        </p:tgtEl>
                                      </p:cBhvr>
                                    </p:cmd>
                                  </p:childTnLst>
                                </p:cTn>
                              </p:par>
                            </p:childTnLst>
                          </p:cTn>
                        </p:par>
                      </p:childTnLst>
                    </p:cTn>
                  </p:par>
                </p:childTnLst>
              </p:cTn>
              <p:nextCondLst>
                <p:cond evt="onClick" delay="0">
                  <p:tgtEl>
                    <p:spTgt spid="3"/>
                  </p:tgtEl>
                </p:cond>
              </p:nextCondLst>
            </p:seq>
          </p:childTnLst>
        </p:cTn>
      </p:par>
    </p:tnLst>
    <p:bldLst>
      <p:bldP spid="19"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6" name="Object 5"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7" name="TextBox 16"/>
          <p:cNvSpPr txBox="1"/>
          <p:nvPr/>
        </p:nvSpPr>
        <p:spPr>
          <a:xfrm>
            <a:off x="247528" y="983438"/>
            <a:ext cx="2074566" cy="538726"/>
          </a:xfrm>
          <a:prstGeom prst="rect">
            <a:avLst/>
          </a:prstGeom>
          <a:noFill/>
          <a:ln>
            <a:noFill/>
          </a:ln>
          <a:effectLst/>
        </p:spPr>
        <p:txBody>
          <a:bodyPr wrap="square" lIns="0" tIns="0" rIns="0" bIns="0" rtlCol="0">
            <a:noAutofit/>
          </a:bodyPr>
          <a:lstStyle/>
          <a:p>
            <a:pPr algn="ctr"/>
            <a:r>
              <a:rPr lang="ru-RU" sz="3600" b="1" dirty="0">
                <a:solidFill>
                  <a:srgbClr val="14CE9F"/>
                </a:solidFill>
                <a:latin typeface="Gabriela" panose="00000500000000000000" pitchFamily="2" charset="0"/>
              </a:rPr>
              <a:t>Навыки:</a:t>
            </a:r>
            <a:endParaRPr lang="en-US" sz="3600" b="1" dirty="0">
              <a:solidFill>
                <a:srgbClr val="14CE9F"/>
              </a:solidFill>
              <a:latin typeface="Gabriela" panose="00000500000000000000" pitchFamily="2" charset="0"/>
            </a:endParaRPr>
          </a:p>
        </p:txBody>
      </p:sp>
      <p:cxnSp>
        <p:nvCxnSpPr>
          <p:cNvPr id="20" name="Straight Connector 19"/>
          <p:cNvCxnSpPr/>
          <p:nvPr/>
        </p:nvCxnSpPr>
        <p:spPr>
          <a:xfrm>
            <a:off x="1192567" y="1576207"/>
            <a:ext cx="0" cy="1482788"/>
          </a:xfrm>
          <a:prstGeom prst="line">
            <a:avLst/>
          </a:prstGeom>
          <a:ln>
            <a:solidFill>
              <a:srgbClr val="5D5B6F">
                <a:alpha val="48000"/>
              </a:srgbClr>
            </a:solidFill>
            <a:prstDash val="dash"/>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1313084" y="3079800"/>
            <a:ext cx="376016" cy="376016"/>
          </a:xfrm>
          <a:prstGeom prst="ellipse">
            <a:avLst/>
          </a:prstGeom>
          <a:solidFill>
            <a:srgbClr val="F6F6F9"/>
          </a:solidFill>
          <a:ln w="6350">
            <a:solidFill>
              <a:srgbClr val="14CE9F">
                <a:alpha val="46000"/>
              </a:srgbClr>
            </a:solidFill>
          </a:ln>
          <a:effectLst>
            <a:glow rad="101600">
              <a:srgbClr val="DDF9B8">
                <a:alpha val="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p:cNvSpPr/>
          <p:nvPr/>
        </p:nvSpPr>
        <p:spPr>
          <a:xfrm>
            <a:off x="1412035" y="3164228"/>
            <a:ext cx="178114" cy="178114"/>
          </a:xfrm>
          <a:prstGeom prst="ellipse">
            <a:avLst/>
          </a:prstGeom>
          <a:solidFill>
            <a:srgbClr val="F6F6F9"/>
          </a:solidFill>
          <a:ln w="12700">
            <a:solidFill>
              <a:srgbClr val="14CE9F">
                <a:alpha val="65000"/>
              </a:srgbClr>
            </a:solidFill>
          </a:ln>
          <a:effectLst>
            <a:glow rad="101600">
              <a:srgbClr val="DDF9B8">
                <a:alpha val="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p:cNvSpPr/>
          <p:nvPr/>
        </p:nvSpPr>
        <p:spPr>
          <a:xfrm>
            <a:off x="1434029" y="3186222"/>
            <a:ext cx="134127" cy="134127"/>
          </a:xfrm>
          <a:prstGeom prst="ellipse">
            <a:avLst/>
          </a:prstGeom>
          <a:gradFill flip="none" rotWithShape="1">
            <a:gsLst>
              <a:gs pos="90000">
                <a:srgbClr val="14CE9F"/>
              </a:gs>
              <a:gs pos="1000">
                <a:srgbClr val="DDF9B8"/>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p:cNvSpPr/>
          <p:nvPr/>
        </p:nvSpPr>
        <p:spPr>
          <a:xfrm>
            <a:off x="1252759" y="3004952"/>
            <a:ext cx="496666" cy="496666"/>
          </a:xfrm>
          <a:prstGeom prst="ellipse">
            <a:avLst/>
          </a:prstGeom>
          <a:noFill/>
          <a:ln w="38100">
            <a:solidFill>
              <a:srgbClr val="14CE9F">
                <a:alpha val="12000"/>
              </a:srgbClr>
            </a:solidFill>
          </a:ln>
          <a:effectLst>
            <a:glow rad="101600">
              <a:srgbClr val="DDF9B8">
                <a:alpha val="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4" name="Straight Connector 33"/>
          <p:cNvCxnSpPr/>
          <p:nvPr/>
        </p:nvCxnSpPr>
        <p:spPr>
          <a:xfrm>
            <a:off x="1220203" y="3347823"/>
            <a:ext cx="9445721" cy="0"/>
          </a:xfrm>
          <a:prstGeom prst="line">
            <a:avLst/>
          </a:prstGeom>
          <a:ln>
            <a:solidFill>
              <a:srgbClr val="14CE9F"/>
            </a:solidFill>
          </a:ln>
        </p:spPr>
        <p:style>
          <a:lnRef idx="1">
            <a:schemeClr val="accent1"/>
          </a:lnRef>
          <a:fillRef idx="0">
            <a:schemeClr val="accent1"/>
          </a:fillRef>
          <a:effectRef idx="0">
            <a:schemeClr val="accent1"/>
          </a:effectRef>
          <a:fontRef idx="minor">
            <a:schemeClr val="tx1"/>
          </a:fontRef>
        </p:style>
      </p:cxnSp>
      <p:sp>
        <p:nvSpPr>
          <p:cNvPr id="35" name="Oval 34"/>
          <p:cNvSpPr/>
          <p:nvPr/>
        </p:nvSpPr>
        <p:spPr>
          <a:xfrm>
            <a:off x="3229020" y="3267808"/>
            <a:ext cx="171418" cy="171418"/>
          </a:xfrm>
          <a:prstGeom prst="ellipse">
            <a:avLst/>
          </a:prstGeom>
          <a:solidFill>
            <a:srgbClr val="F6F6F9"/>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Oval 35"/>
          <p:cNvSpPr/>
          <p:nvPr/>
        </p:nvSpPr>
        <p:spPr>
          <a:xfrm>
            <a:off x="5650849" y="3267808"/>
            <a:ext cx="171418" cy="171418"/>
          </a:xfrm>
          <a:prstGeom prst="ellipse">
            <a:avLst/>
          </a:prstGeom>
          <a:solidFill>
            <a:srgbClr val="F6F6F9"/>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p:cNvSpPr/>
          <p:nvPr/>
        </p:nvSpPr>
        <p:spPr>
          <a:xfrm>
            <a:off x="8072678" y="3267808"/>
            <a:ext cx="171418" cy="171418"/>
          </a:xfrm>
          <a:prstGeom prst="ellipse">
            <a:avLst/>
          </a:prstGeom>
          <a:solidFill>
            <a:srgbClr val="F6F6F9"/>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Oval 37"/>
          <p:cNvSpPr/>
          <p:nvPr/>
        </p:nvSpPr>
        <p:spPr>
          <a:xfrm>
            <a:off x="10494506" y="3267808"/>
            <a:ext cx="171418" cy="171418"/>
          </a:xfrm>
          <a:prstGeom prst="ellipse">
            <a:avLst/>
          </a:prstGeom>
          <a:solidFill>
            <a:srgbClr val="F6F6F9"/>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8"/>
          <p:cNvSpPr txBox="1"/>
          <p:nvPr/>
        </p:nvSpPr>
        <p:spPr>
          <a:xfrm rot="16200000">
            <a:off x="470571" y="4030023"/>
            <a:ext cx="880511" cy="259355"/>
          </a:xfrm>
          <a:prstGeom prst="rect">
            <a:avLst/>
          </a:prstGeom>
          <a:noFill/>
          <a:ln>
            <a:noFill/>
          </a:ln>
          <a:effectLst/>
        </p:spPr>
        <p:txBody>
          <a:bodyPr wrap="square" lIns="0" tIns="0" rIns="0" bIns="0" rtlCol="0" anchor="ctr">
            <a:noAutofit/>
          </a:bodyPr>
          <a:lstStyle/>
          <a:p>
            <a:pPr algn="r"/>
            <a:r>
              <a:rPr lang="ru-RU" sz="3200" b="1" dirty="0">
                <a:solidFill>
                  <a:srgbClr val="5D5B6F"/>
                </a:solidFill>
              </a:rPr>
              <a:t>О</a:t>
            </a:r>
            <a:endParaRPr lang="en-US" sz="3200" b="1" dirty="0">
              <a:solidFill>
                <a:srgbClr val="5D5B6F"/>
              </a:solidFill>
            </a:endParaRPr>
          </a:p>
        </p:txBody>
      </p:sp>
      <p:sp>
        <p:nvSpPr>
          <p:cNvPr id="40" name="TextBox 39"/>
          <p:cNvSpPr txBox="1"/>
          <p:nvPr/>
        </p:nvSpPr>
        <p:spPr>
          <a:xfrm>
            <a:off x="1220204" y="3665588"/>
            <a:ext cx="1720850" cy="755976"/>
          </a:xfrm>
          <a:prstGeom prst="rect">
            <a:avLst/>
          </a:prstGeom>
          <a:noFill/>
        </p:spPr>
        <p:txBody>
          <a:bodyPr wrap="square" lIns="0" tIns="0" rIns="0" bIns="0" rtlCol="0">
            <a:spAutoFit/>
          </a:bodyPr>
          <a:lstStyle/>
          <a:p>
            <a:pPr>
              <a:lnSpc>
                <a:spcPts val="2000"/>
              </a:lnSpc>
            </a:pPr>
            <a:r>
              <a:rPr lang="ru-RU" sz="1600" dirty="0">
                <a:solidFill>
                  <a:srgbClr val="5D5B6F">
                    <a:alpha val="60000"/>
                  </a:srgbClr>
                </a:solidFill>
                <a:latin typeface="Montserrat Light" panose="00000400000000000000" pitchFamily="2" charset="-18"/>
              </a:rPr>
              <a:t>Обязуйтесь искать Общую цель</a:t>
            </a:r>
            <a:endParaRPr lang="en-US" sz="1600" kern="2000" dirty="0">
              <a:solidFill>
                <a:srgbClr val="5D5B6F">
                  <a:alpha val="60000"/>
                </a:srgbClr>
              </a:solidFill>
              <a:latin typeface="Montserrat Light" panose="00000400000000000000" pitchFamily="2" charset="-18"/>
            </a:endParaRPr>
          </a:p>
        </p:txBody>
      </p:sp>
      <p:sp>
        <p:nvSpPr>
          <p:cNvPr id="42" name="TextBox 41"/>
          <p:cNvSpPr txBox="1"/>
          <p:nvPr/>
        </p:nvSpPr>
        <p:spPr>
          <a:xfrm rot="16200000">
            <a:off x="2880342" y="4030023"/>
            <a:ext cx="880511" cy="259355"/>
          </a:xfrm>
          <a:prstGeom prst="rect">
            <a:avLst/>
          </a:prstGeom>
          <a:noFill/>
          <a:ln>
            <a:noFill/>
          </a:ln>
          <a:effectLst/>
        </p:spPr>
        <p:txBody>
          <a:bodyPr wrap="square" lIns="0" tIns="0" rIns="0" bIns="0" rtlCol="0" anchor="ctr">
            <a:noAutofit/>
          </a:bodyPr>
          <a:lstStyle>
            <a:defPPr>
              <a:defRPr lang="pl-PL"/>
            </a:defPPr>
            <a:lvl1pPr algn="r">
              <a:defRPr sz="3200" b="1">
                <a:solidFill>
                  <a:srgbClr val="5D5B6F"/>
                </a:solidFill>
              </a:defRPr>
            </a:lvl1pPr>
          </a:lstStyle>
          <a:p>
            <a:r>
              <a:rPr lang="ru-RU" dirty="0"/>
              <a:t>Р</a:t>
            </a:r>
            <a:endParaRPr lang="en-US" dirty="0"/>
          </a:p>
        </p:txBody>
      </p:sp>
      <p:sp>
        <p:nvSpPr>
          <p:cNvPr id="43" name="TextBox 42"/>
          <p:cNvSpPr txBox="1"/>
          <p:nvPr/>
        </p:nvSpPr>
        <p:spPr>
          <a:xfrm>
            <a:off x="3629975" y="3665588"/>
            <a:ext cx="1720850" cy="755976"/>
          </a:xfrm>
          <a:prstGeom prst="rect">
            <a:avLst/>
          </a:prstGeom>
          <a:noFill/>
        </p:spPr>
        <p:txBody>
          <a:bodyPr wrap="square" lIns="0" tIns="0" rIns="0" bIns="0" rtlCol="0">
            <a:spAutoFit/>
          </a:bodyPr>
          <a:lstStyle/>
          <a:p>
            <a:pPr>
              <a:lnSpc>
                <a:spcPts val="2000"/>
              </a:lnSpc>
            </a:pPr>
            <a:r>
              <a:rPr lang="ru-RU" sz="1600" dirty="0">
                <a:solidFill>
                  <a:srgbClr val="5D5B6F">
                    <a:alpha val="60000"/>
                  </a:srgbClr>
                </a:solidFill>
                <a:latin typeface="Montserrat Light" panose="00000400000000000000" pitchFamily="2" charset="-18"/>
              </a:rPr>
              <a:t>Распознайте цель за стратегией</a:t>
            </a:r>
            <a:endParaRPr lang="en-US" sz="1600" kern="2000" dirty="0">
              <a:solidFill>
                <a:srgbClr val="5D5B6F">
                  <a:alpha val="60000"/>
                </a:srgbClr>
              </a:solidFill>
              <a:latin typeface="Montserrat Light" panose="00000400000000000000" pitchFamily="2" charset="-18"/>
            </a:endParaRPr>
          </a:p>
        </p:txBody>
      </p:sp>
      <p:sp>
        <p:nvSpPr>
          <p:cNvPr id="44" name="TextBox 43"/>
          <p:cNvSpPr txBox="1"/>
          <p:nvPr/>
        </p:nvSpPr>
        <p:spPr>
          <a:xfrm rot="16200000">
            <a:off x="5302813" y="4030023"/>
            <a:ext cx="880511" cy="259355"/>
          </a:xfrm>
          <a:prstGeom prst="rect">
            <a:avLst/>
          </a:prstGeom>
          <a:noFill/>
          <a:ln>
            <a:noFill/>
          </a:ln>
          <a:effectLst/>
        </p:spPr>
        <p:txBody>
          <a:bodyPr wrap="square" lIns="0" tIns="0" rIns="0" bIns="0" rtlCol="0" anchor="ctr">
            <a:noAutofit/>
          </a:bodyPr>
          <a:lstStyle>
            <a:defPPr>
              <a:defRPr lang="pl-PL"/>
            </a:defPPr>
            <a:lvl1pPr algn="r">
              <a:defRPr sz="3200" b="1">
                <a:solidFill>
                  <a:srgbClr val="5D5B6F"/>
                </a:solidFill>
              </a:defRPr>
            </a:lvl1pPr>
          </a:lstStyle>
          <a:p>
            <a:r>
              <a:rPr lang="ru-RU" dirty="0"/>
              <a:t>И</a:t>
            </a:r>
            <a:endParaRPr lang="en-US" dirty="0"/>
          </a:p>
        </p:txBody>
      </p:sp>
      <p:sp>
        <p:nvSpPr>
          <p:cNvPr id="45" name="TextBox 44"/>
          <p:cNvSpPr txBox="1"/>
          <p:nvPr/>
        </p:nvSpPr>
        <p:spPr>
          <a:xfrm>
            <a:off x="6052446" y="3665588"/>
            <a:ext cx="1720850" cy="499496"/>
          </a:xfrm>
          <a:prstGeom prst="rect">
            <a:avLst/>
          </a:prstGeom>
          <a:noFill/>
        </p:spPr>
        <p:txBody>
          <a:bodyPr wrap="square" lIns="0" tIns="0" rIns="0" bIns="0" rtlCol="0">
            <a:spAutoFit/>
          </a:bodyPr>
          <a:lstStyle/>
          <a:p>
            <a:pPr>
              <a:lnSpc>
                <a:spcPts val="2000"/>
              </a:lnSpc>
            </a:pPr>
            <a:r>
              <a:rPr lang="ru-RU" sz="1600" dirty="0">
                <a:solidFill>
                  <a:srgbClr val="5D5B6F">
                    <a:alpha val="60000"/>
                  </a:srgbClr>
                </a:solidFill>
                <a:latin typeface="Montserrat Light" panose="00000400000000000000" pitchFamily="2" charset="-18"/>
              </a:rPr>
              <a:t>Изобретите Общую цель</a:t>
            </a:r>
            <a:endParaRPr lang="en-US" sz="1600" kern="2000" dirty="0">
              <a:solidFill>
                <a:srgbClr val="5D5B6F">
                  <a:alpha val="60000"/>
                </a:srgbClr>
              </a:solidFill>
              <a:latin typeface="Montserrat Light" panose="00000400000000000000" pitchFamily="2" charset="-18"/>
            </a:endParaRPr>
          </a:p>
        </p:txBody>
      </p:sp>
      <p:sp>
        <p:nvSpPr>
          <p:cNvPr id="47" name="TextBox 46"/>
          <p:cNvSpPr txBox="1"/>
          <p:nvPr/>
        </p:nvSpPr>
        <p:spPr>
          <a:xfrm rot="16200000">
            <a:off x="7725284" y="4030023"/>
            <a:ext cx="880511" cy="259355"/>
          </a:xfrm>
          <a:prstGeom prst="rect">
            <a:avLst/>
          </a:prstGeom>
          <a:noFill/>
          <a:ln>
            <a:noFill/>
          </a:ln>
          <a:effectLst/>
        </p:spPr>
        <p:txBody>
          <a:bodyPr wrap="square" lIns="0" tIns="0" rIns="0" bIns="0" rtlCol="0" anchor="ctr">
            <a:noAutofit/>
          </a:bodyPr>
          <a:lstStyle>
            <a:defPPr>
              <a:defRPr lang="pl-PL"/>
            </a:defPPr>
            <a:lvl1pPr algn="r">
              <a:defRPr sz="3200" b="1">
                <a:solidFill>
                  <a:srgbClr val="5D5B6F"/>
                </a:solidFill>
              </a:defRPr>
            </a:lvl1pPr>
          </a:lstStyle>
          <a:p>
            <a:r>
              <a:rPr lang="ru-RU" dirty="0"/>
              <a:t>В</a:t>
            </a:r>
            <a:endParaRPr lang="en-US" dirty="0"/>
          </a:p>
        </p:txBody>
      </p:sp>
      <p:sp>
        <p:nvSpPr>
          <p:cNvPr id="48" name="TextBox 47"/>
          <p:cNvSpPr txBox="1"/>
          <p:nvPr/>
        </p:nvSpPr>
        <p:spPr>
          <a:xfrm>
            <a:off x="8474917" y="3665588"/>
            <a:ext cx="1720850" cy="749692"/>
          </a:xfrm>
          <a:prstGeom prst="rect">
            <a:avLst/>
          </a:prstGeom>
          <a:noFill/>
        </p:spPr>
        <p:txBody>
          <a:bodyPr wrap="square" lIns="0" tIns="0" rIns="0" bIns="0" rtlCol="0">
            <a:spAutoFit/>
          </a:bodyPr>
          <a:lstStyle/>
          <a:p>
            <a:pPr>
              <a:lnSpc>
                <a:spcPts val="2000"/>
              </a:lnSpc>
            </a:pPr>
            <a:r>
              <a:rPr lang="ru-RU" sz="1600" dirty="0">
                <a:solidFill>
                  <a:srgbClr val="5D5B6F">
                    <a:alpha val="60000"/>
                  </a:srgbClr>
                </a:solidFill>
                <a:latin typeface="Montserrat Light" panose="00000400000000000000" pitchFamily="2" charset="-18"/>
              </a:rPr>
              <a:t>Выработайте новые стратегии</a:t>
            </a:r>
            <a:endParaRPr lang="en-US" sz="1600" kern="2000" dirty="0">
              <a:solidFill>
                <a:srgbClr val="5D5B6F">
                  <a:alpha val="60000"/>
                </a:srgbClr>
              </a:solidFill>
              <a:latin typeface="Montserrat Light" panose="00000400000000000000" pitchFamily="2" charset="-18"/>
            </a:endParaRPr>
          </a:p>
        </p:txBody>
      </p:sp>
      <p:cxnSp>
        <p:nvCxnSpPr>
          <p:cNvPr id="51" name="Straight Connector 50"/>
          <p:cNvCxnSpPr/>
          <p:nvPr/>
        </p:nvCxnSpPr>
        <p:spPr>
          <a:xfrm>
            <a:off x="10665924" y="3342342"/>
            <a:ext cx="1060354" cy="0"/>
          </a:xfrm>
          <a:prstGeom prst="line">
            <a:avLst/>
          </a:prstGeom>
          <a:ln>
            <a:solidFill>
              <a:srgbClr val="5D5B6F">
                <a:alpha val="27059"/>
              </a:srgbClr>
            </a:solidFill>
          </a:ln>
        </p:spPr>
        <p:style>
          <a:lnRef idx="1">
            <a:schemeClr val="accent1"/>
          </a:lnRef>
          <a:fillRef idx="0">
            <a:schemeClr val="accent1"/>
          </a:fillRef>
          <a:effectRef idx="0">
            <a:schemeClr val="accent1"/>
          </a:effectRef>
          <a:fontRef idx="minor">
            <a:schemeClr val="tx1"/>
          </a:fontRef>
        </p:style>
      </p:cxnSp>
      <p:pic>
        <p:nvPicPr>
          <p:cNvPr id="46" name="Picture 4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32976" y="2343346"/>
            <a:ext cx="902271" cy="546567"/>
          </a:xfrm>
          <a:prstGeom prst="rect">
            <a:avLst/>
          </a:prstGeom>
        </p:spPr>
      </p:pic>
      <p:pic>
        <p:nvPicPr>
          <p:cNvPr id="56" name="Picture 55"/>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233177" y="2317601"/>
            <a:ext cx="385844" cy="598056"/>
          </a:xfrm>
          <a:prstGeom prst="rect">
            <a:avLst/>
          </a:prstGeom>
        </p:spPr>
      </p:pic>
      <p:pic>
        <p:nvPicPr>
          <p:cNvPr id="57" name="Picture 56"/>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619448" y="2373303"/>
            <a:ext cx="586845" cy="486652"/>
          </a:xfrm>
          <a:prstGeom prst="rect">
            <a:avLst/>
          </a:prstGeom>
        </p:spPr>
      </p:pic>
      <p:pic>
        <p:nvPicPr>
          <p:cNvPr id="58" name="Picture 57"/>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002940" y="2342291"/>
            <a:ext cx="515277" cy="548676"/>
          </a:xfrm>
          <a:prstGeom prst="rect">
            <a:avLst/>
          </a:prstGeom>
        </p:spPr>
      </p:pic>
      <p:sp>
        <p:nvSpPr>
          <p:cNvPr id="2" name="TextBox 1">
            <a:extLst>
              <a:ext uri="{FF2B5EF4-FFF2-40B4-BE49-F238E27FC236}">
                <a16:creationId xmlns:a16="http://schemas.microsoft.com/office/drawing/2014/main" id="{87100F65-DA1D-1A7A-F21D-3F234DCC08F7}"/>
              </a:ext>
            </a:extLst>
          </p:cNvPr>
          <p:cNvSpPr txBox="1"/>
          <p:nvPr/>
        </p:nvSpPr>
        <p:spPr>
          <a:xfrm>
            <a:off x="6016464" y="0"/>
            <a:ext cx="6096000" cy="861774"/>
          </a:xfrm>
          <a:prstGeom prst="rect">
            <a:avLst/>
          </a:prstGeom>
          <a:noFill/>
        </p:spPr>
        <p:txBody>
          <a:bodyPr wrap="square">
            <a:spAutoFit/>
          </a:bodyPr>
          <a:lstStyle/>
          <a:p>
            <a:pPr algn="r">
              <a:lnSpc>
                <a:spcPts val="2000"/>
              </a:lnSpc>
            </a:pPr>
            <a:r>
              <a:rPr lang="ru-RU" sz="1800" dirty="0">
                <a:solidFill>
                  <a:schemeClr val="bg2">
                    <a:lumMod val="90000"/>
                  </a:schemeClr>
                </a:solidFill>
                <a:latin typeface="Montserrat SemiBold" panose="00000700000000000000" pitchFamily="2" charset="-18"/>
              </a:rPr>
              <a:t>Во время Диалога (их смысл)</a:t>
            </a:r>
          </a:p>
          <a:p>
            <a:pPr marL="342900" indent="-342900" algn="r">
              <a:lnSpc>
                <a:spcPts val="2000"/>
              </a:lnSpc>
              <a:buAutoNum type="arabicPeriod"/>
            </a:pPr>
            <a:r>
              <a:rPr lang="ru-RU" sz="1800" dirty="0">
                <a:solidFill>
                  <a:schemeClr val="bg2">
                    <a:lumMod val="90000"/>
                  </a:schemeClr>
                </a:solidFill>
                <a:latin typeface="Montserrat SemiBold" panose="00000700000000000000" pitchFamily="2" charset="-18"/>
              </a:rPr>
              <a:t>Сигналы собеседника</a:t>
            </a:r>
          </a:p>
          <a:p>
            <a:pPr marL="342900" indent="-342900" algn="r">
              <a:lnSpc>
                <a:spcPts val="2000"/>
              </a:lnSpc>
              <a:buAutoNum type="arabicPeriod"/>
            </a:pPr>
            <a:r>
              <a:rPr lang="ru-RU" sz="1800" dirty="0">
                <a:solidFill>
                  <a:schemeClr val="bg2">
                    <a:lumMod val="90000"/>
                  </a:schemeClr>
                </a:solidFill>
                <a:latin typeface="Montserrat SemiBold" panose="00000700000000000000" pitchFamily="2" charset="-18"/>
              </a:rPr>
              <a:t>Обеспечение безопасности</a:t>
            </a:r>
            <a:endParaRPr lang="en-US" sz="1800" dirty="0">
              <a:solidFill>
                <a:schemeClr val="bg2">
                  <a:lumMod val="90000"/>
                </a:schemeClr>
              </a:solidFill>
              <a:latin typeface="Montserrat Light" panose="00000400000000000000" pitchFamily="2" charset="-18"/>
            </a:endParaRPr>
          </a:p>
        </p:txBody>
      </p:sp>
      <p:sp>
        <p:nvSpPr>
          <p:cNvPr id="4" name="TextBox 3">
            <a:extLst>
              <a:ext uri="{FF2B5EF4-FFF2-40B4-BE49-F238E27FC236}">
                <a16:creationId xmlns:a16="http://schemas.microsoft.com/office/drawing/2014/main" id="{B0723198-9EFF-D2C9-6802-7330038325AF}"/>
              </a:ext>
            </a:extLst>
          </p:cNvPr>
          <p:cNvSpPr txBox="1"/>
          <p:nvPr/>
        </p:nvSpPr>
        <p:spPr>
          <a:xfrm>
            <a:off x="2437439" y="1080367"/>
            <a:ext cx="9200823" cy="512961"/>
          </a:xfrm>
          <a:prstGeom prst="rect">
            <a:avLst/>
          </a:prstGeom>
          <a:noFill/>
        </p:spPr>
        <p:txBody>
          <a:bodyPr wrap="square" lIns="0" tIns="0" rIns="0" bIns="0" rtlCol="0">
            <a:spAutoFit/>
          </a:bodyPr>
          <a:lstStyle>
            <a:defPPr>
              <a:defRPr lang="pl-PL"/>
            </a:defPPr>
            <a:lvl1pPr>
              <a:lnSpc>
                <a:spcPts val="2000"/>
              </a:lnSpc>
              <a:defRPr sz="1100">
                <a:solidFill>
                  <a:srgbClr val="5D5B6F">
                    <a:alpha val="60000"/>
                  </a:srgbClr>
                </a:solidFill>
                <a:latin typeface="Montserrat Light" panose="00000400000000000000" pitchFamily="2" charset="-18"/>
              </a:defRPr>
            </a:lvl1pPr>
          </a:lstStyle>
          <a:p>
            <a:r>
              <a:rPr lang="ru-RU" sz="1600" dirty="0"/>
              <a:t>Люди, в совершенстве владеющие искусством диалога, используют для создания Общей цели четыре навыка, которые мы обозначим аббревиатурой </a:t>
            </a:r>
            <a:r>
              <a:rPr lang="ru-RU" sz="1800" b="1" dirty="0"/>
              <a:t>ОРИВ</a:t>
            </a:r>
            <a:r>
              <a:rPr lang="ru-RU" sz="1600" dirty="0"/>
              <a:t>.</a:t>
            </a:r>
            <a:endParaRPr lang="en-US" sz="1600" b="1" dirty="0"/>
          </a:p>
        </p:txBody>
      </p:sp>
    </p:spTree>
    <p:extLst>
      <p:ext uri="{BB962C8B-B14F-4D97-AF65-F5344CB8AC3E}">
        <p14:creationId xmlns:p14="http://schemas.microsoft.com/office/powerpoint/2010/main" val="1012112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50" fill="hold"/>
                                            <p:tgtEl>
                                              <p:spTgt spid="8"/>
                                            </p:tgtEl>
                                            <p:attrNameLst>
                                              <p:attrName>ppt_w</p:attrName>
                                            </p:attrNameLst>
                                          </p:cBhvr>
                                          <p:tavLst>
                                            <p:tav tm="0">
                                              <p:val>
                                                <p:fltVal val="0"/>
                                              </p:val>
                                            </p:tav>
                                            <p:tav tm="100000">
                                              <p:val>
                                                <p:strVal val="#ppt_w"/>
                                              </p:val>
                                            </p:tav>
                                          </p:tavLst>
                                        </p:anim>
                                        <p:anim calcmode="lin" valueType="num">
                                          <p:cBhvr>
                                            <p:cTn id="8" dur="250" fill="hold"/>
                                            <p:tgtEl>
                                              <p:spTgt spid="8"/>
                                            </p:tgtEl>
                                            <p:attrNameLst>
                                              <p:attrName>ppt_h</p:attrName>
                                            </p:attrNameLst>
                                          </p:cBhvr>
                                          <p:tavLst>
                                            <p:tav tm="0">
                                              <p:val>
                                                <p:fltVal val="0"/>
                                              </p:val>
                                            </p:tav>
                                            <p:tav tm="100000">
                                              <p:val>
                                                <p:strVal val="#ppt_h"/>
                                              </p:val>
                                            </p:tav>
                                          </p:tavLst>
                                        </p:anim>
                                        <p:animEffect transition="in" filter="fade">
                                          <p:cBhvr>
                                            <p:cTn id="9" dur="25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500" fill="hold"/>
                                            <p:tgtEl>
                                              <p:spTgt spid="23"/>
                                            </p:tgtEl>
                                            <p:attrNameLst>
                                              <p:attrName>ppt_w</p:attrName>
                                            </p:attrNameLst>
                                          </p:cBhvr>
                                          <p:tavLst>
                                            <p:tav tm="0">
                                              <p:val>
                                                <p:fltVal val="0"/>
                                              </p:val>
                                            </p:tav>
                                            <p:tav tm="100000">
                                              <p:val>
                                                <p:strVal val="#ppt_w"/>
                                              </p:val>
                                            </p:tav>
                                          </p:tavLst>
                                        </p:anim>
                                        <p:anim calcmode="lin" valueType="num">
                                          <p:cBhvr>
                                            <p:cTn id="13" dur="500" fill="hold"/>
                                            <p:tgtEl>
                                              <p:spTgt spid="23"/>
                                            </p:tgtEl>
                                            <p:attrNameLst>
                                              <p:attrName>ppt_h</p:attrName>
                                            </p:attrNameLst>
                                          </p:cBhvr>
                                          <p:tavLst>
                                            <p:tav tm="0">
                                              <p:val>
                                                <p:fltVal val="0"/>
                                              </p:val>
                                            </p:tav>
                                            <p:tav tm="100000">
                                              <p:val>
                                                <p:strVal val="#ppt_h"/>
                                              </p:val>
                                            </p:tav>
                                          </p:tavLst>
                                        </p:anim>
                                        <p:animEffect transition="in" filter="fade">
                                          <p:cBhvr>
                                            <p:cTn id="14" dur="500"/>
                                            <p:tgtEl>
                                              <p:spTgt spid="2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p:cTn id="17" dur="750" fill="hold"/>
                                            <p:tgtEl>
                                              <p:spTgt spid="24"/>
                                            </p:tgtEl>
                                            <p:attrNameLst>
                                              <p:attrName>ppt_w</p:attrName>
                                            </p:attrNameLst>
                                          </p:cBhvr>
                                          <p:tavLst>
                                            <p:tav tm="0">
                                              <p:val>
                                                <p:fltVal val="0"/>
                                              </p:val>
                                            </p:tav>
                                            <p:tav tm="100000">
                                              <p:val>
                                                <p:strVal val="#ppt_w"/>
                                              </p:val>
                                            </p:tav>
                                          </p:tavLst>
                                        </p:anim>
                                        <p:anim calcmode="lin" valueType="num">
                                          <p:cBhvr>
                                            <p:cTn id="18" dur="750" fill="hold"/>
                                            <p:tgtEl>
                                              <p:spTgt spid="24"/>
                                            </p:tgtEl>
                                            <p:attrNameLst>
                                              <p:attrName>ppt_h</p:attrName>
                                            </p:attrNameLst>
                                          </p:cBhvr>
                                          <p:tavLst>
                                            <p:tav tm="0">
                                              <p:val>
                                                <p:fltVal val="0"/>
                                              </p:val>
                                            </p:tav>
                                            <p:tav tm="100000">
                                              <p:val>
                                                <p:strVal val="#ppt_h"/>
                                              </p:val>
                                            </p:tav>
                                          </p:tavLst>
                                        </p:anim>
                                        <p:animEffect transition="in" filter="fade">
                                          <p:cBhvr>
                                            <p:cTn id="19" dur="750"/>
                                            <p:tgtEl>
                                              <p:spTgt spid="24"/>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2"/>
                                            </p:tgtEl>
                                            <p:attrNameLst>
                                              <p:attrName>style.visibility</p:attrName>
                                            </p:attrNameLst>
                                          </p:cBhvr>
                                          <p:to>
                                            <p:strVal val="visible"/>
                                          </p:to>
                                        </p:set>
                                        <p:anim calcmode="lin" valueType="num">
                                          <p:cBhvr>
                                            <p:cTn id="22" dur="700" fill="hold"/>
                                            <p:tgtEl>
                                              <p:spTgt spid="32"/>
                                            </p:tgtEl>
                                            <p:attrNameLst>
                                              <p:attrName>ppt_w</p:attrName>
                                            </p:attrNameLst>
                                          </p:cBhvr>
                                          <p:tavLst>
                                            <p:tav tm="0">
                                              <p:val>
                                                <p:fltVal val="0"/>
                                              </p:val>
                                            </p:tav>
                                            <p:tav tm="100000">
                                              <p:val>
                                                <p:strVal val="#ppt_w"/>
                                              </p:val>
                                            </p:tav>
                                          </p:tavLst>
                                        </p:anim>
                                        <p:anim calcmode="lin" valueType="num">
                                          <p:cBhvr>
                                            <p:cTn id="23" dur="700" fill="hold"/>
                                            <p:tgtEl>
                                              <p:spTgt spid="32"/>
                                            </p:tgtEl>
                                            <p:attrNameLst>
                                              <p:attrName>ppt_h</p:attrName>
                                            </p:attrNameLst>
                                          </p:cBhvr>
                                          <p:tavLst>
                                            <p:tav tm="0">
                                              <p:val>
                                                <p:fltVal val="0"/>
                                              </p:val>
                                            </p:tav>
                                            <p:tav tm="100000">
                                              <p:val>
                                                <p:strVal val="#ppt_h"/>
                                              </p:val>
                                            </p:tav>
                                          </p:tavLst>
                                        </p:anim>
                                        <p:animEffect transition="in" filter="fade">
                                          <p:cBhvr>
                                            <p:cTn id="24" dur="700"/>
                                            <p:tgtEl>
                                              <p:spTgt spid="32"/>
                                            </p:tgtEl>
                                          </p:cBhvr>
                                        </p:animEffect>
                                      </p:childTnLst>
                                    </p:cTn>
                                  </p:par>
                                  <p:par>
                                    <p:cTn id="25" presetID="22" presetClass="entr" presetSubtype="4" fill="hold" nodeType="withEffect">
                                      <p:stCondLst>
                                        <p:cond delay="300"/>
                                      </p:stCondLst>
                                      <p:childTnLst>
                                        <p:set>
                                          <p:cBhvr>
                                            <p:cTn id="26" dur="1" fill="hold">
                                              <p:stCondLst>
                                                <p:cond delay="0"/>
                                              </p:stCondLst>
                                            </p:cTn>
                                            <p:tgtEl>
                                              <p:spTgt spid="20"/>
                                            </p:tgtEl>
                                            <p:attrNameLst>
                                              <p:attrName>style.visibility</p:attrName>
                                            </p:attrNameLst>
                                          </p:cBhvr>
                                          <p:to>
                                            <p:strVal val="visible"/>
                                          </p:to>
                                        </p:set>
                                        <p:animEffect transition="in" filter="wipe(down)">
                                          <p:cBhvr>
                                            <p:cTn id="27" dur="750"/>
                                            <p:tgtEl>
                                              <p:spTgt spid="20"/>
                                            </p:tgtEl>
                                          </p:cBhvr>
                                        </p:animEffect>
                                      </p:childTnLst>
                                    </p:cTn>
                                  </p:par>
                                  <p:par>
                                    <p:cTn id="28" presetID="10" presetClass="entr" presetSubtype="0" fill="hold" grpId="0" nodeType="withEffect">
                                      <p:stCondLst>
                                        <p:cond delay="90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1000"/>
                                            <p:tgtEl>
                                              <p:spTgt spid="17"/>
                                            </p:tgtEl>
                                          </p:cBhvr>
                                        </p:animEffect>
                                      </p:childTnLst>
                                    </p:cTn>
                                  </p:par>
                                  <p:par>
                                    <p:cTn id="31" presetID="22" presetClass="entr" presetSubtype="8" fill="hold" nodeType="withEffect">
                                      <p:stCondLst>
                                        <p:cond delay="1000"/>
                                      </p:stCondLst>
                                      <p:childTnLst>
                                        <p:set>
                                          <p:cBhvr>
                                            <p:cTn id="32" dur="1" fill="hold">
                                              <p:stCondLst>
                                                <p:cond delay="0"/>
                                              </p:stCondLst>
                                            </p:cTn>
                                            <p:tgtEl>
                                              <p:spTgt spid="34"/>
                                            </p:tgtEl>
                                            <p:attrNameLst>
                                              <p:attrName>style.visibility</p:attrName>
                                            </p:attrNameLst>
                                          </p:cBhvr>
                                          <p:to>
                                            <p:strVal val="visible"/>
                                          </p:to>
                                        </p:set>
                                        <p:animEffect transition="in" filter="wipe(left)">
                                          <p:cBhvr>
                                            <p:cTn id="33" dur="800"/>
                                            <p:tgtEl>
                                              <p:spTgt spid="34"/>
                                            </p:tgtEl>
                                          </p:cBhvr>
                                        </p:animEffect>
                                      </p:childTnLst>
                                    </p:cTn>
                                  </p:par>
                                  <p:par>
                                    <p:cTn id="34" presetID="10" presetClass="entr" presetSubtype="0" fill="hold" grpId="0" nodeType="withEffect">
                                      <p:stCondLst>
                                        <p:cond delay="1700"/>
                                      </p:stCondLst>
                                      <p:childTnLst>
                                        <p:set>
                                          <p:cBhvr>
                                            <p:cTn id="35" dur="1" fill="hold">
                                              <p:stCondLst>
                                                <p:cond delay="0"/>
                                              </p:stCondLst>
                                            </p:cTn>
                                            <p:tgtEl>
                                              <p:spTgt spid="35"/>
                                            </p:tgtEl>
                                            <p:attrNameLst>
                                              <p:attrName>style.visibility</p:attrName>
                                            </p:attrNameLst>
                                          </p:cBhvr>
                                          <p:to>
                                            <p:strVal val="visible"/>
                                          </p:to>
                                        </p:set>
                                        <p:animEffect transition="in" filter="fade">
                                          <p:cBhvr>
                                            <p:cTn id="36" dur="500"/>
                                            <p:tgtEl>
                                              <p:spTgt spid="35"/>
                                            </p:tgtEl>
                                          </p:cBhvr>
                                        </p:animEffect>
                                      </p:childTnLst>
                                    </p:cTn>
                                  </p:par>
                                  <p:par>
                                    <p:cTn id="37" presetID="10" presetClass="entr" presetSubtype="0" fill="hold" grpId="0" nodeType="withEffect">
                                      <p:stCondLst>
                                        <p:cond delay="200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500"/>
                                            <p:tgtEl>
                                              <p:spTgt spid="36"/>
                                            </p:tgtEl>
                                          </p:cBhvr>
                                        </p:animEffect>
                                      </p:childTnLst>
                                    </p:cTn>
                                  </p:par>
                                  <p:par>
                                    <p:cTn id="40" presetID="10" presetClass="entr" presetSubtype="0" fill="hold" grpId="0" nodeType="withEffect">
                                      <p:stCondLst>
                                        <p:cond delay="2300"/>
                                      </p:stCondLst>
                                      <p:childTnLst>
                                        <p:set>
                                          <p:cBhvr>
                                            <p:cTn id="41" dur="1" fill="hold">
                                              <p:stCondLst>
                                                <p:cond delay="0"/>
                                              </p:stCondLst>
                                            </p:cTn>
                                            <p:tgtEl>
                                              <p:spTgt spid="37"/>
                                            </p:tgtEl>
                                            <p:attrNameLst>
                                              <p:attrName>style.visibility</p:attrName>
                                            </p:attrNameLst>
                                          </p:cBhvr>
                                          <p:to>
                                            <p:strVal val="visible"/>
                                          </p:to>
                                        </p:set>
                                        <p:animEffect transition="in" filter="fade">
                                          <p:cBhvr>
                                            <p:cTn id="42" dur="500"/>
                                            <p:tgtEl>
                                              <p:spTgt spid="37"/>
                                            </p:tgtEl>
                                          </p:cBhvr>
                                        </p:animEffect>
                                      </p:childTnLst>
                                    </p:cTn>
                                  </p:par>
                                  <p:par>
                                    <p:cTn id="43" presetID="10" presetClass="entr" presetSubtype="0" fill="hold" grpId="0" nodeType="withEffect">
                                      <p:stCondLst>
                                        <p:cond delay="2500"/>
                                      </p:stCondLst>
                                      <p:childTnLst>
                                        <p:set>
                                          <p:cBhvr>
                                            <p:cTn id="44" dur="1" fill="hold">
                                              <p:stCondLst>
                                                <p:cond delay="0"/>
                                              </p:stCondLst>
                                            </p:cTn>
                                            <p:tgtEl>
                                              <p:spTgt spid="38"/>
                                            </p:tgtEl>
                                            <p:attrNameLst>
                                              <p:attrName>style.visibility</p:attrName>
                                            </p:attrNameLst>
                                          </p:cBhvr>
                                          <p:to>
                                            <p:strVal val="visible"/>
                                          </p:to>
                                        </p:set>
                                        <p:animEffect transition="in" filter="fade">
                                          <p:cBhvr>
                                            <p:cTn id="45" dur="500"/>
                                            <p:tgtEl>
                                              <p:spTgt spid="38"/>
                                            </p:tgtEl>
                                          </p:cBhvr>
                                        </p:animEffect>
                                      </p:childTnLst>
                                    </p:cTn>
                                  </p:par>
                                  <p:par>
                                    <p:cTn id="46" presetID="2" presetClass="entr" presetSubtype="1" fill="hold" nodeType="withEffect" p14:presetBounceEnd="46000">
                                      <p:stCondLst>
                                        <p:cond delay="2600"/>
                                      </p:stCondLst>
                                      <p:childTnLst>
                                        <p:set>
                                          <p:cBhvr>
                                            <p:cTn id="47" dur="1" fill="hold">
                                              <p:stCondLst>
                                                <p:cond delay="0"/>
                                              </p:stCondLst>
                                            </p:cTn>
                                            <p:tgtEl>
                                              <p:spTgt spid="46"/>
                                            </p:tgtEl>
                                            <p:attrNameLst>
                                              <p:attrName>style.visibility</p:attrName>
                                            </p:attrNameLst>
                                          </p:cBhvr>
                                          <p:to>
                                            <p:strVal val="visible"/>
                                          </p:to>
                                        </p:set>
                                        <p:anim calcmode="lin" valueType="num" p14:bounceEnd="46000">
                                          <p:cBhvr additive="base">
                                            <p:cTn id="48" dur="750" fill="hold"/>
                                            <p:tgtEl>
                                              <p:spTgt spid="46"/>
                                            </p:tgtEl>
                                            <p:attrNameLst>
                                              <p:attrName>ppt_x</p:attrName>
                                            </p:attrNameLst>
                                          </p:cBhvr>
                                          <p:tavLst>
                                            <p:tav tm="0">
                                              <p:val>
                                                <p:strVal val="#ppt_x"/>
                                              </p:val>
                                            </p:tav>
                                            <p:tav tm="100000">
                                              <p:val>
                                                <p:strVal val="#ppt_x"/>
                                              </p:val>
                                            </p:tav>
                                          </p:tavLst>
                                        </p:anim>
                                        <p:anim calcmode="lin" valueType="num" p14:bounceEnd="46000">
                                          <p:cBhvr additive="base">
                                            <p:cTn id="49" dur="750" fill="hold"/>
                                            <p:tgtEl>
                                              <p:spTgt spid="46"/>
                                            </p:tgtEl>
                                            <p:attrNameLst>
                                              <p:attrName>ppt_y</p:attrName>
                                            </p:attrNameLst>
                                          </p:cBhvr>
                                          <p:tavLst>
                                            <p:tav tm="0">
                                              <p:val>
                                                <p:strVal val="0-#ppt_h/2"/>
                                              </p:val>
                                            </p:tav>
                                            <p:tav tm="100000">
                                              <p:val>
                                                <p:strVal val="#ppt_y"/>
                                              </p:val>
                                            </p:tav>
                                          </p:tavLst>
                                        </p:anim>
                                      </p:childTnLst>
                                    </p:cTn>
                                  </p:par>
                                  <p:par>
                                    <p:cTn id="50" presetID="2" presetClass="entr" presetSubtype="1" fill="hold" nodeType="withEffect" p14:presetBounceEnd="46000">
                                      <p:stCondLst>
                                        <p:cond delay="2800"/>
                                      </p:stCondLst>
                                      <p:childTnLst>
                                        <p:set>
                                          <p:cBhvr>
                                            <p:cTn id="51" dur="1" fill="hold">
                                              <p:stCondLst>
                                                <p:cond delay="0"/>
                                              </p:stCondLst>
                                            </p:cTn>
                                            <p:tgtEl>
                                              <p:spTgt spid="56"/>
                                            </p:tgtEl>
                                            <p:attrNameLst>
                                              <p:attrName>style.visibility</p:attrName>
                                            </p:attrNameLst>
                                          </p:cBhvr>
                                          <p:to>
                                            <p:strVal val="visible"/>
                                          </p:to>
                                        </p:set>
                                        <p:anim calcmode="lin" valueType="num" p14:bounceEnd="46000">
                                          <p:cBhvr additive="base">
                                            <p:cTn id="52" dur="750" fill="hold"/>
                                            <p:tgtEl>
                                              <p:spTgt spid="56"/>
                                            </p:tgtEl>
                                            <p:attrNameLst>
                                              <p:attrName>ppt_x</p:attrName>
                                            </p:attrNameLst>
                                          </p:cBhvr>
                                          <p:tavLst>
                                            <p:tav tm="0">
                                              <p:val>
                                                <p:strVal val="#ppt_x"/>
                                              </p:val>
                                            </p:tav>
                                            <p:tav tm="100000">
                                              <p:val>
                                                <p:strVal val="#ppt_x"/>
                                              </p:val>
                                            </p:tav>
                                          </p:tavLst>
                                        </p:anim>
                                        <p:anim calcmode="lin" valueType="num" p14:bounceEnd="46000">
                                          <p:cBhvr additive="base">
                                            <p:cTn id="53" dur="750" fill="hold"/>
                                            <p:tgtEl>
                                              <p:spTgt spid="56"/>
                                            </p:tgtEl>
                                            <p:attrNameLst>
                                              <p:attrName>ppt_y</p:attrName>
                                            </p:attrNameLst>
                                          </p:cBhvr>
                                          <p:tavLst>
                                            <p:tav tm="0">
                                              <p:val>
                                                <p:strVal val="0-#ppt_h/2"/>
                                              </p:val>
                                            </p:tav>
                                            <p:tav tm="100000">
                                              <p:val>
                                                <p:strVal val="#ppt_y"/>
                                              </p:val>
                                            </p:tav>
                                          </p:tavLst>
                                        </p:anim>
                                      </p:childTnLst>
                                    </p:cTn>
                                  </p:par>
                                  <p:par>
                                    <p:cTn id="54" presetID="2" presetClass="entr" presetSubtype="1" fill="hold" nodeType="withEffect" p14:presetBounceEnd="46000">
                                      <p:stCondLst>
                                        <p:cond delay="3100"/>
                                      </p:stCondLst>
                                      <p:childTnLst>
                                        <p:set>
                                          <p:cBhvr>
                                            <p:cTn id="55" dur="1" fill="hold">
                                              <p:stCondLst>
                                                <p:cond delay="0"/>
                                              </p:stCondLst>
                                            </p:cTn>
                                            <p:tgtEl>
                                              <p:spTgt spid="57"/>
                                            </p:tgtEl>
                                            <p:attrNameLst>
                                              <p:attrName>style.visibility</p:attrName>
                                            </p:attrNameLst>
                                          </p:cBhvr>
                                          <p:to>
                                            <p:strVal val="visible"/>
                                          </p:to>
                                        </p:set>
                                        <p:anim calcmode="lin" valueType="num" p14:bounceEnd="46000">
                                          <p:cBhvr additive="base">
                                            <p:cTn id="56" dur="750" fill="hold"/>
                                            <p:tgtEl>
                                              <p:spTgt spid="57"/>
                                            </p:tgtEl>
                                            <p:attrNameLst>
                                              <p:attrName>ppt_x</p:attrName>
                                            </p:attrNameLst>
                                          </p:cBhvr>
                                          <p:tavLst>
                                            <p:tav tm="0">
                                              <p:val>
                                                <p:strVal val="#ppt_x"/>
                                              </p:val>
                                            </p:tav>
                                            <p:tav tm="100000">
                                              <p:val>
                                                <p:strVal val="#ppt_x"/>
                                              </p:val>
                                            </p:tav>
                                          </p:tavLst>
                                        </p:anim>
                                        <p:anim calcmode="lin" valueType="num" p14:bounceEnd="46000">
                                          <p:cBhvr additive="base">
                                            <p:cTn id="57" dur="750" fill="hold"/>
                                            <p:tgtEl>
                                              <p:spTgt spid="57"/>
                                            </p:tgtEl>
                                            <p:attrNameLst>
                                              <p:attrName>ppt_y</p:attrName>
                                            </p:attrNameLst>
                                          </p:cBhvr>
                                          <p:tavLst>
                                            <p:tav tm="0">
                                              <p:val>
                                                <p:strVal val="0-#ppt_h/2"/>
                                              </p:val>
                                            </p:tav>
                                            <p:tav tm="100000">
                                              <p:val>
                                                <p:strVal val="#ppt_y"/>
                                              </p:val>
                                            </p:tav>
                                          </p:tavLst>
                                        </p:anim>
                                      </p:childTnLst>
                                    </p:cTn>
                                  </p:par>
                                  <p:par>
                                    <p:cTn id="58" presetID="2" presetClass="entr" presetSubtype="1" fill="hold" nodeType="withEffect" p14:presetBounceEnd="46000">
                                      <p:stCondLst>
                                        <p:cond delay="3200"/>
                                      </p:stCondLst>
                                      <p:childTnLst>
                                        <p:set>
                                          <p:cBhvr>
                                            <p:cTn id="59" dur="1" fill="hold">
                                              <p:stCondLst>
                                                <p:cond delay="0"/>
                                              </p:stCondLst>
                                            </p:cTn>
                                            <p:tgtEl>
                                              <p:spTgt spid="58"/>
                                            </p:tgtEl>
                                            <p:attrNameLst>
                                              <p:attrName>style.visibility</p:attrName>
                                            </p:attrNameLst>
                                          </p:cBhvr>
                                          <p:to>
                                            <p:strVal val="visible"/>
                                          </p:to>
                                        </p:set>
                                        <p:anim calcmode="lin" valueType="num" p14:bounceEnd="46000">
                                          <p:cBhvr additive="base">
                                            <p:cTn id="60" dur="750" fill="hold"/>
                                            <p:tgtEl>
                                              <p:spTgt spid="58"/>
                                            </p:tgtEl>
                                            <p:attrNameLst>
                                              <p:attrName>ppt_x</p:attrName>
                                            </p:attrNameLst>
                                          </p:cBhvr>
                                          <p:tavLst>
                                            <p:tav tm="0">
                                              <p:val>
                                                <p:strVal val="#ppt_x"/>
                                              </p:val>
                                            </p:tav>
                                            <p:tav tm="100000">
                                              <p:val>
                                                <p:strVal val="#ppt_x"/>
                                              </p:val>
                                            </p:tav>
                                          </p:tavLst>
                                        </p:anim>
                                        <p:anim calcmode="lin" valueType="num" p14:bounceEnd="46000">
                                          <p:cBhvr additive="base">
                                            <p:cTn id="61" dur="750" fill="hold"/>
                                            <p:tgtEl>
                                              <p:spTgt spid="58"/>
                                            </p:tgtEl>
                                            <p:attrNameLst>
                                              <p:attrName>ppt_y</p:attrName>
                                            </p:attrNameLst>
                                          </p:cBhvr>
                                          <p:tavLst>
                                            <p:tav tm="0">
                                              <p:val>
                                                <p:strVal val="0-#ppt_h/2"/>
                                              </p:val>
                                            </p:tav>
                                            <p:tav tm="100000">
                                              <p:val>
                                                <p:strVal val="#ppt_y"/>
                                              </p:val>
                                            </p:tav>
                                          </p:tavLst>
                                        </p:anim>
                                      </p:childTnLst>
                                    </p:cTn>
                                  </p:par>
                                  <p:par>
                                    <p:cTn id="62" presetID="10" presetClass="entr" presetSubtype="0" fill="hold" grpId="0" nodeType="withEffect">
                                      <p:stCondLst>
                                        <p:cond delay="3000"/>
                                      </p:stCondLst>
                                      <p:childTnLst>
                                        <p:set>
                                          <p:cBhvr>
                                            <p:cTn id="63" dur="1" fill="hold">
                                              <p:stCondLst>
                                                <p:cond delay="0"/>
                                              </p:stCondLst>
                                            </p:cTn>
                                            <p:tgtEl>
                                              <p:spTgt spid="39"/>
                                            </p:tgtEl>
                                            <p:attrNameLst>
                                              <p:attrName>style.visibility</p:attrName>
                                            </p:attrNameLst>
                                          </p:cBhvr>
                                          <p:to>
                                            <p:strVal val="visible"/>
                                          </p:to>
                                        </p:set>
                                        <p:animEffect transition="in" filter="fade">
                                          <p:cBhvr>
                                            <p:cTn id="64" dur="500"/>
                                            <p:tgtEl>
                                              <p:spTgt spid="39"/>
                                            </p:tgtEl>
                                          </p:cBhvr>
                                        </p:animEffect>
                                      </p:childTnLst>
                                    </p:cTn>
                                  </p:par>
                                  <p:par>
                                    <p:cTn id="65" presetID="10" presetClass="entr" presetSubtype="0" fill="hold" grpId="0" nodeType="withEffect">
                                      <p:stCondLst>
                                        <p:cond delay="3200"/>
                                      </p:stCondLst>
                                      <p:childTnLst>
                                        <p:set>
                                          <p:cBhvr>
                                            <p:cTn id="66" dur="1" fill="hold">
                                              <p:stCondLst>
                                                <p:cond delay="0"/>
                                              </p:stCondLst>
                                            </p:cTn>
                                            <p:tgtEl>
                                              <p:spTgt spid="40"/>
                                            </p:tgtEl>
                                            <p:attrNameLst>
                                              <p:attrName>style.visibility</p:attrName>
                                            </p:attrNameLst>
                                          </p:cBhvr>
                                          <p:to>
                                            <p:strVal val="visible"/>
                                          </p:to>
                                        </p:set>
                                        <p:animEffect transition="in" filter="fade">
                                          <p:cBhvr>
                                            <p:cTn id="67" dur="500"/>
                                            <p:tgtEl>
                                              <p:spTgt spid="40"/>
                                            </p:tgtEl>
                                          </p:cBhvr>
                                        </p:animEffect>
                                      </p:childTnLst>
                                    </p:cTn>
                                  </p:par>
                                  <p:par>
                                    <p:cTn id="68" presetID="10" presetClass="entr" presetSubtype="0" fill="hold" grpId="0" nodeType="withEffect">
                                      <p:stCondLst>
                                        <p:cond delay="3400"/>
                                      </p:stCondLst>
                                      <p:childTnLst>
                                        <p:set>
                                          <p:cBhvr>
                                            <p:cTn id="69" dur="1" fill="hold">
                                              <p:stCondLst>
                                                <p:cond delay="0"/>
                                              </p:stCondLst>
                                            </p:cTn>
                                            <p:tgtEl>
                                              <p:spTgt spid="42"/>
                                            </p:tgtEl>
                                            <p:attrNameLst>
                                              <p:attrName>style.visibility</p:attrName>
                                            </p:attrNameLst>
                                          </p:cBhvr>
                                          <p:to>
                                            <p:strVal val="visible"/>
                                          </p:to>
                                        </p:set>
                                        <p:animEffect transition="in" filter="fade">
                                          <p:cBhvr>
                                            <p:cTn id="70" dur="400"/>
                                            <p:tgtEl>
                                              <p:spTgt spid="42"/>
                                            </p:tgtEl>
                                          </p:cBhvr>
                                        </p:animEffect>
                                      </p:childTnLst>
                                    </p:cTn>
                                  </p:par>
                                  <p:par>
                                    <p:cTn id="71" presetID="10" presetClass="entr" presetSubtype="0" fill="hold" grpId="0" nodeType="withEffect">
                                      <p:stCondLst>
                                        <p:cond delay="3500"/>
                                      </p:stCondLst>
                                      <p:childTnLst>
                                        <p:set>
                                          <p:cBhvr>
                                            <p:cTn id="72" dur="1" fill="hold">
                                              <p:stCondLst>
                                                <p:cond delay="0"/>
                                              </p:stCondLst>
                                            </p:cTn>
                                            <p:tgtEl>
                                              <p:spTgt spid="43"/>
                                            </p:tgtEl>
                                            <p:attrNameLst>
                                              <p:attrName>style.visibility</p:attrName>
                                            </p:attrNameLst>
                                          </p:cBhvr>
                                          <p:to>
                                            <p:strVal val="visible"/>
                                          </p:to>
                                        </p:set>
                                        <p:animEffect transition="in" filter="fade">
                                          <p:cBhvr>
                                            <p:cTn id="73" dur="500"/>
                                            <p:tgtEl>
                                              <p:spTgt spid="43"/>
                                            </p:tgtEl>
                                          </p:cBhvr>
                                        </p:animEffect>
                                      </p:childTnLst>
                                    </p:cTn>
                                  </p:par>
                                  <p:par>
                                    <p:cTn id="74" presetID="10" presetClass="entr" presetSubtype="0" fill="hold" grpId="0" nodeType="withEffect">
                                      <p:stCondLst>
                                        <p:cond delay="3600"/>
                                      </p:stCondLst>
                                      <p:childTnLst>
                                        <p:set>
                                          <p:cBhvr>
                                            <p:cTn id="75" dur="1" fill="hold">
                                              <p:stCondLst>
                                                <p:cond delay="0"/>
                                              </p:stCondLst>
                                            </p:cTn>
                                            <p:tgtEl>
                                              <p:spTgt spid="44"/>
                                            </p:tgtEl>
                                            <p:attrNameLst>
                                              <p:attrName>style.visibility</p:attrName>
                                            </p:attrNameLst>
                                          </p:cBhvr>
                                          <p:to>
                                            <p:strVal val="visible"/>
                                          </p:to>
                                        </p:set>
                                        <p:animEffect transition="in" filter="fade">
                                          <p:cBhvr>
                                            <p:cTn id="76" dur="500"/>
                                            <p:tgtEl>
                                              <p:spTgt spid="44"/>
                                            </p:tgtEl>
                                          </p:cBhvr>
                                        </p:animEffect>
                                      </p:childTnLst>
                                    </p:cTn>
                                  </p:par>
                                  <p:par>
                                    <p:cTn id="77" presetID="10" presetClass="entr" presetSubtype="0" fill="hold" grpId="0" nodeType="withEffect">
                                      <p:stCondLst>
                                        <p:cond delay="3800"/>
                                      </p:stCondLst>
                                      <p:childTnLst>
                                        <p:set>
                                          <p:cBhvr>
                                            <p:cTn id="78" dur="1" fill="hold">
                                              <p:stCondLst>
                                                <p:cond delay="0"/>
                                              </p:stCondLst>
                                            </p:cTn>
                                            <p:tgtEl>
                                              <p:spTgt spid="45"/>
                                            </p:tgtEl>
                                            <p:attrNameLst>
                                              <p:attrName>style.visibility</p:attrName>
                                            </p:attrNameLst>
                                          </p:cBhvr>
                                          <p:to>
                                            <p:strVal val="visible"/>
                                          </p:to>
                                        </p:set>
                                        <p:animEffect transition="in" filter="fade">
                                          <p:cBhvr>
                                            <p:cTn id="79" dur="500"/>
                                            <p:tgtEl>
                                              <p:spTgt spid="45"/>
                                            </p:tgtEl>
                                          </p:cBhvr>
                                        </p:animEffect>
                                      </p:childTnLst>
                                    </p:cTn>
                                  </p:par>
                                  <p:par>
                                    <p:cTn id="80" presetID="10" presetClass="entr" presetSubtype="0" fill="hold" grpId="0" nodeType="withEffect">
                                      <p:stCondLst>
                                        <p:cond delay="3900"/>
                                      </p:stCondLst>
                                      <p:childTnLst>
                                        <p:set>
                                          <p:cBhvr>
                                            <p:cTn id="81" dur="1" fill="hold">
                                              <p:stCondLst>
                                                <p:cond delay="0"/>
                                              </p:stCondLst>
                                            </p:cTn>
                                            <p:tgtEl>
                                              <p:spTgt spid="47"/>
                                            </p:tgtEl>
                                            <p:attrNameLst>
                                              <p:attrName>style.visibility</p:attrName>
                                            </p:attrNameLst>
                                          </p:cBhvr>
                                          <p:to>
                                            <p:strVal val="visible"/>
                                          </p:to>
                                        </p:set>
                                        <p:animEffect transition="in" filter="fade">
                                          <p:cBhvr>
                                            <p:cTn id="82" dur="500"/>
                                            <p:tgtEl>
                                              <p:spTgt spid="47"/>
                                            </p:tgtEl>
                                          </p:cBhvr>
                                        </p:animEffect>
                                      </p:childTnLst>
                                    </p:cTn>
                                  </p:par>
                                  <p:par>
                                    <p:cTn id="83" presetID="10" presetClass="entr" presetSubtype="0" fill="hold" grpId="0" nodeType="withEffect">
                                      <p:stCondLst>
                                        <p:cond delay="4000"/>
                                      </p:stCondLst>
                                      <p:childTnLst>
                                        <p:set>
                                          <p:cBhvr>
                                            <p:cTn id="84" dur="1" fill="hold">
                                              <p:stCondLst>
                                                <p:cond delay="0"/>
                                              </p:stCondLst>
                                            </p:cTn>
                                            <p:tgtEl>
                                              <p:spTgt spid="48"/>
                                            </p:tgtEl>
                                            <p:attrNameLst>
                                              <p:attrName>style.visibility</p:attrName>
                                            </p:attrNameLst>
                                          </p:cBhvr>
                                          <p:to>
                                            <p:strVal val="visible"/>
                                          </p:to>
                                        </p:set>
                                        <p:animEffect transition="in" filter="fade">
                                          <p:cBhvr>
                                            <p:cTn id="85" dur="500"/>
                                            <p:tgtEl>
                                              <p:spTgt spid="48"/>
                                            </p:tgtEl>
                                          </p:cBhvr>
                                        </p:animEffect>
                                      </p:childTnLst>
                                    </p:cTn>
                                  </p:par>
                                  <p:par>
                                    <p:cTn id="86" presetID="22" presetClass="entr" presetSubtype="8" fill="hold" nodeType="withEffect">
                                      <p:stCondLst>
                                        <p:cond delay="4300"/>
                                      </p:stCondLst>
                                      <p:childTnLst>
                                        <p:set>
                                          <p:cBhvr>
                                            <p:cTn id="87" dur="1" fill="hold">
                                              <p:stCondLst>
                                                <p:cond delay="0"/>
                                              </p:stCondLst>
                                            </p:cTn>
                                            <p:tgtEl>
                                              <p:spTgt spid="51"/>
                                            </p:tgtEl>
                                            <p:attrNameLst>
                                              <p:attrName>style.visibility</p:attrName>
                                            </p:attrNameLst>
                                          </p:cBhvr>
                                          <p:to>
                                            <p:strVal val="visible"/>
                                          </p:to>
                                        </p:set>
                                        <p:animEffect transition="in" filter="wipe(left)">
                                          <p:cBhvr>
                                            <p:cTn id="88" dur="500"/>
                                            <p:tgtEl>
                                              <p:spTgt spid="51"/>
                                            </p:tgtEl>
                                          </p:cBhvr>
                                        </p:animEffect>
                                      </p:childTnLst>
                                    </p:cTn>
                                  </p:par>
                                </p:childTnLst>
                              </p:cTn>
                            </p:par>
                            <p:par>
                              <p:cTn id="89" fill="hold">
                                <p:stCondLst>
                                  <p:cond delay="4800"/>
                                </p:stCondLst>
                                <p:childTnLst>
                                  <p:par>
                                    <p:cTn id="90" presetID="22" presetClass="entr" presetSubtype="4" fill="hold" grpId="0" nodeType="afterEffect">
                                      <p:stCondLst>
                                        <p:cond delay="0"/>
                                      </p:stCondLst>
                                      <p:childTnLst>
                                        <p:set>
                                          <p:cBhvr>
                                            <p:cTn id="91" dur="1" fill="hold">
                                              <p:stCondLst>
                                                <p:cond delay="0"/>
                                              </p:stCondLst>
                                            </p:cTn>
                                            <p:tgtEl>
                                              <p:spTgt spid="4"/>
                                            </p:tgtEl>
                                            <p:attrNameLst>
                                              <p:attrName>style.visibility</p:attrName>
                                            </p:attrNameLst>
                                          </p:cBhvr>
                                          <p:to>
                                            <p:strVal val="visible"/>
                                          </p:to>
                                        </p:set>
                                        <p:animEffect transition="in" filter="wipe(down)">
                                          <p:cBhvr>
                                            <p:cTn id="9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4" grpId="0" animBg="1"/>
          <p:bldP spid="23" grpId="0" animBg="1"/>
          <p:bldP spid="8" grpId="0" animBg="1"/>
          <p:bldP spid="32" grpId="0" animBg="1"/>
          <p:bldP spid="35" grpId="0" animBg="1"/>
          <p:bldP spid="36" grpId="0" animBg="1"/>
          <p:bldP spid="37" grpId="0" animBg="1"/>
          <p:bldP spid="38" grpId="0" animBg="1"/>
          <p:bldP spid="39" grpId="0"/>
          <p:bldP spid="40" grpId="0"/>
          <p:bldP spid="42" grpId="0"/>
          <p:bldP spid="43" grpId="0"/>
          <p:bldP spid="44" grpId="0"/>
          <p:bldP spid="45" grpId="0"/>
          <p:bldP spid="47" grpId="0"/>
          <p:bldP spid="48" grpId="0"/>
          <p:bldP spid="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50" fill="hold"/>
                                            <p:tgtEl>
                                              <p:spTgt spid="8"/>
                                            </p:tgtEl>
                                            <p:attrNameLst>
                                              <p:attrName>ppt_w</p:attrName>
                                            </p:attrNameLst>
                                          </p:cBhvr>
                                          <p:tavLst>
                                            <p:tav tm="0">
                                              <p:val>
                                                <p:fltVal val="0"/>
                                              </p:val>
                                            </p:tav>
                                            <p:tav tm="100000">
                                              <p:val>
                                                <p:strVal val="#ppt_w"/>
                                              </p:val>
                                            </p:tav>
                                          </p:tavLst>
                                        </p:anim>
                                        <p:anim calcmode="lin" valueType="num">
                                          <p:cBhvr>
                                            <p:cTn id="8" dur="250" fill="hold"/>
                                            <p:tgtEl>
                                              <p:spTgt spid="8"/>
                                            </p:tgtEl>
                                            <p:attrNameLst>
                                              <p:attrName>ppt_h</p:attrName>
                                            </p:attrNameLst>
                                          </p:cBhvr>
                                          <p:tavLst>
                                            <p:tav tm="0">
                                              <p:val>
                                                <p:fltVal val="0"/>
                                              </p:val>
                                            </p:tav>
                                            <p:tav tm="100000">
                                              <p:val>
                                                <p:strVal val="#ppt_h"/>
                                              </p:val>
                                            </p:tav>
                                          </p:tavLst>
                                        </p:anim>
                                        <p:animEffect transition="in" filter="fade">
                                          <p:cBhvr>
                                            <p:cTn id="9" dur="25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500" fill="hold"/>
                                            <p:tgtEl>
                                              <p:spTgt spid="23"/>
                                            </p:tgtEl>
                                            <p:attrNameLst>
                                              <p:attrName>ppt_w</p:attrName>
                                            </p:attrNameLst>
                                          </p:cBhvr>
                                          <p:tavLst>
                                            <p:tav tm="0">
                                              <p:val>
                                                <p:fltVal val="0"/>
                                              </p:val>
                                            </p:tav>
                                            <p:tav tm="100000">
                                              <p:val>
                                                <p:strVal val="#ppt_w"/>
                                              </p:val>
                                            </p:tav>
                                          </p:tavLst>
                                        </p:anim>
                                        <p:anim calcmode="lin" valueType="num">
                                          <p:cBhvr>
                                            <p:cTn id="13" dur="500" fill="hold"/>
                                            <p:tgtEl>
                                              <p:spTgt spid="23"/>
                                            </p:tgtEl>
                                            <p:attrNameLst>
                                              <p:attrName>ppt_h</p:attrName>
                                            </p:attrNameLst>
                                          </p:cBhvr>
                                          <p:tavLst>
                                            <p:tav tm="0">
                                              <p:val>
                                                <p:fltVal val="0"/>
                                              </p:val>
                                            </p:tav>
                                            <p:tav tm="100000">
                                              <p:val>
                                                <p:strVal val="#ppt_h"/>
                                              </p:val>
                                            </p:tav>
                                          </p:tavLst>
                                        </p:anim>
                                        <p:animEffect transition="in" filter="fade">
                                          <p:cBhvr>
                                            <p:cTn id="14" dur="500"/>
                                            <p:tgtEl>
                                              <p:spTgt spid="2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p:cTn id="17" dur="750" fill="hold"/>
                                            <p:tgtEl>
                                              <p:spTgt spid="24"/>
                                            </p:tgtEl>
                                            <p:attrNameLst>
                                              <p:attrName>ppt_w</p:attrName>
                                            </p:attrNameLst>
                                          </p:cBhvr>
                                          <p:tavLst>
                                            <p:tav tm="0">
                                              <p:val>
                                                <p:fltVal val="0"/>
                                              </p:val>
                                            </p:tav>
                                            <p:tav tm="100000">
                                              <p:val>
                                                <p:strVal val="#ppt_w"/>
                                              </p:val>
                                            </p:tav>
                                          </p:tavLst>
                                        </p:anim>
                                        <p:anim calcmode="lin" valueType="num">
                                          <p:cBhvr>
                                            <p:cTn id="18" dur="750" fill="hold"/>
                                            <p:tgtEl>
                                              <p:spTgt spid="24"/>
                                            </p:tgtEl>
                                            <p:attrNameLst>
                                              <p:attrName>ppt_h</p:attrName>
                                            </p:attrNameLst>
                                          </p:cBhvr>
                                          <p:tavLst>
                                            <p:tav tm="0">
                                              <p:val>
                                                <p:fltVal val="0"/>
                                              </p:val>
                                            </p:tav>
                                            <p:tav tm="100000">
                                              <p:val>
                                                <p:strVal val="#ppt_h"/>
                                              </p:val>
                                            </p:tav>
                                          </p:tavLst>
                                        </p:anim>
                                        <p:animEffect transition="in" filter="fade">
                                          <p:cBhvr>
                                            <p:cTn id="19" dur="750"/>
                                            <p:tgtEl>
                                              <p:spTgt spid="24"/>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2"/>
                                            </p:tgtEl>
                                            <p:attrNameLst>
                                              <p:attrName>style.visibility</p:attrName>
                                            </p:attrNameLst>
                                          </p:cBhvr>
                                          <p:to>
                                            <p:strVal val="visible"/>
                                          </p:to>
                                        </p:set>
                                        <p:anim calcmode="lin" valueType="num">
                                          <p:cBhvr>
                                            <p:cTn id="22" dur="700" fill="hold"/>
                                            <p:tgtEl>
                                              <p:spTgt spid="32"/>
                                            </p:tgtEl>
                                            <p:attrNameLst>
                                              <p:attrName>ppt_w</p:attrName>
                                            </p:attrNameLst>
                                          </p:cBhvr>
                                          <p:tavLst>
                                            <p:tav tm="0">
                                              <p:val>
                                                <p:fltVal val="0"/>
                                              </p:val>
                                            </p:tav>
                                            <p:tav tm="100000">
                                              <p:val>
                                                <p:strVal val="#ppt_w"/>
                                              </p:val>
                                            </p:tav>
                                          </p:tavLst>
                                        </p:anim>
                                        <p:anim calcmode="lin" valueType="num">
                                          <p:cBhvr>
                                            <p:cTn id="23" dur="700" fill="hold"/>
                                            <p:tgtEl>
                                              <p:spTgt spid="32"/>
                                            </p:tgtEl>
                                            <p:attrNameLst>
                                              <p:attrName>ppt_h</p:attrName>
                                            </p:attrNameLst>
                                          </p:cBhvr>
                                          <p:tavLst>
                                            <p:tav tm="0">
                                              <p:val>
                                                <p:fltVal val="0"/>
                                              </p:val>
                                            </p:tav>
                                            <p:tav tm="100000">
                                              <p:val>
                                                <p:strVal val="#ppt_h"/>
                                              </p:val>
                                            </p:tav>
                                          </p:tavLst>
                                        </p:anim>
                                        <p:animEffect transition="in" filter="fade">
                                          <p:cBhvr>
                                            <p:cTn id="24" dur="700"/>
                                            <p:tgtEl>
                                              <p:spTgt spid="32"/>
                                            </p:tgtEl>
                                          </p:cBhvr>
                                        </p:animEffect>
                                      </p:childTnLst>
                                    </p:cTn>
                                  </p:par>
                                  <p:par>
                                    <p:cTn id="25" presetID="22" presetClass="entr" presetSubtype="4" fill="hold" nodeType="withEffect">
                                      <p:stCondLst>
                                        <p:cond delay="300"/>
                                      </p:stCondLst>
                                      <p:childTnLst>
                                        <p:set>
                                          <p:cBhvr>
                                            <p:cTn id="26" dur="1" fill="hold">
                                              <p:stCondLst>
                                                <p:cond delay="0"/>
                                              </p:stCondLst>
                                            </p:cTn>
                                            <p:tgtEl>
                                              <p:spTgt spid="20"/>
                                            </p:tgtEl>
                                            <p:attrNameLst>
                                              <p:attrName>style.visibility</p:attrName>
                                            </p:attrNameLst>
                                          </p:cBhvr>
                                          <p:to>
                                            <p:strVal val="visible"/>
                                          </p:to>
                                        </p:set>
                                        <p:animEffect transition="in" filter="wipe(down)">
                                          <p:cBhvr>
                                            <p:cTn id="27" dur="750"/>
                                            <p:tgtEl>
                                              <p:spTgt spid="20"/>
                                            </p:tgtEl>
                                          </p:cBhvr>
                                        </p:animEffect>
                                      </p:childTnLst>
                                    </p:cTn>
                                  </p:par>
                                  <p:par>
                                    <p:cTn id="28" presetID="10" presetClass="entr" presetSubtype="0" fill="hold" grpId="0" nodeType="withEffect">
                                      <p:stCondLst>
                                        <p:cond delay="90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1000"/>
                                            <p:tgtEl>
                                              <p:spTgt spid="17"/>
                                            </p:tgtEl>
                                          </p:cBhvr>
                                        </p:animEffect>
                                      </p:childTnLst>
                                    </p:cTn>
                                  </p:par>
                                  <p:par>
                                    <p:cTn id="31" presetID="22" presetClass="entr" presetSubtype="8" fill="hold" nodeType="withEffect">
                                      <p:stCondLst>
                                        <p:cond delay="1000"/>
                                      </p:stCondLst>
                                      <p:childTnLst>
                                        <p:set>
                                          <p:cBhvr>
                                            <p:cTn id="32" dur="1" fill="hold">
                                              <p:stCondLst>
                                                <p:cond delay="0"/>
                                              </p:stCondLst>
                                            </p:cTn>
                                            <p:tgtEl>
                                              <p:spTgt spid="34"/>
                                            </p:tgtEl>
                                            <p:attrNameLst>
                                              <p:attrName>style.visibility</p:attrName>
                                            </p:attrNameLst>
                                          </p:cBhvr>
                                          <p:to>
                                            <p:strVal val="visible"/>
                                          </p:to>
                                        </p:set>
                                        <p:animEffect transition="in" filter="wipe(left)">
                                          <p:cBhvr>
                                            <p:cTn id="33" dur="800"/>
                                            <p:tgtEl>
                                              <p:spTgt spid="34"/>
                                            </p:tgtEl>
                                          </p:cBhvr>
                                        </p:animEffect>
                                      </p:childTnLst>
                                    </p:cTn>
                                  </p:par>
                                  <p:par>
                                    <p:cTn id="34" presetID="10" presetClass="entr" presetSubtype="0" fill="hold" grpId="0" nodeType="withEffect">
                                      <p:stCondLst>
                                        <p:cond delay="1700"/>
                                      </p:stCondLst>
                                      <p:childTnLst>
                                        <p:set>
                                          <p:cBhvr>
                                            <p:cTn id="35" dur="1" fill="hold">
                                              <p:stCondLst>
                                                <p:cond delay="0"/>
                                              </p:stCondLst>
                                            </p:cTn>
                                            <p:tgtEl>
                                              <p:spTgt spid="35"/>
                                            </p:tgtEl>
                                            <p:attrNameLst>
                                              <p:attrName>style.visibility</p:attrName>
                                            </p:attrNameLst>
                                          </p:cBhvr>
                                          <p:to>
                                            <p:strVal val="visible"/>
                                          </p:to>
                                        </p:set>
                                        <p:animEffect transition="in" filter="fade">
                                          <p:cBhvr>
                                            <p:cTn id="36" dur="500"/>
                                            <p:tgtEl>
                                              <p:spTgt spid="35"/>
                                            </p:tgtEl>
                                          </p:cBhvr>
                                        </p:animEffect>
                                      </p:childTnLst>
                                    </p:cTn>
                                  </p:par>
                                  <p:par>
                                    <p:cTn id="37" presetID="10" presetClass="entr" presetSubtype="0" fill="hold" grpId="0" nodeType="withEffect">
                                      <p:stCondLst>
                                        <p:cond delay="200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500"/>
                                            <p:tgtEl>
                                              <p:spTgt spid="36"/>
                                            </p:tgtEl>
                                          </p:cBhvr>
                                        </p:animEffect>
                                      </p:childTnLst>
                                    </p:cTn>
                                  </p:par>
                                  <p:par>
                                    <p:cTn id="40" presetID="10" presetClass="entr" presetSubtype="0" fill="hold" grpId="0" nodeType="withEffect">
                                      <p:stCondLst>
                                        <p:cond delay="2300"/>
                                      </p:stCondLst>
                                      <p:childTnLst>
                                        <p:set>
                                          <p:cBhvr>
                                            <p:cTn id="41" dur="1" fill="hold">
                                              <p:stCondLst>
                                                <p:cond delay="0"/>
                                              </p:stCondLst>
                                            </p:cTn>
                                            <p:tgtEl>
                                              <p:spTgt spid="37"/>
                                            </p:tgtEl>
                                            <p:attrNameLst>
                                              <p:attrName>style.visibility</p:attrName>
                                            </p:attrNameLst>
                                          </p:cBhvr>
                                          <p:to>
                                            <p:strVal val="visible"/>
                                          </p:to>
                                        </p:set>
                                        <p:animEffect transition="in" filter="fade">
                                          <p:cBhvr>
                                            <p:cTn id="42" dur="500"/>
                                            <p:tgtEl>
                                              <p:spTgt spid="37"/>
                                            </p:tgtEl>
                                          </p:cBhvr>
                                        </p:animEffect>
                                      </p:childTnLst>
                                    </p:cTn>
                                  </p:par>
                                  <p:par>
                                    <p:cTn id="43" presetID="10" presetClass="entr" presetSubtype="0" fill="hold" grpId="0" nodeType="withEffect">
                                      <p:stCondLst>
                                        <p:cond delay="2500"/>
                                      </p:stCondLst>
                                      <p:childTnLst>
                                        <p:set>
                                          <p:cBhvr>
                                            <p:cTn id="44" dur="1" fill="hold">
                                              <p:stCondLst>
                                                <p:cond delay="0"/>
                                              </p:stCondLst>
                                            </p:cTn>
                                            <p:tgtEl>
                                              <p:spTgt spid="38"/>
                                            </p:tgtEl>
                                            <p:attrNameLst>
                                              <p:attrName>style.visibility</p:attrName>
                                            </p:attrNameLst>
                                          </p:cBhvr>
                                          <p:to>
                                            <p:strVal val="visible"/>
                                          </p:to>
                                        </p:set>
                                        <p:animEffect transition="in" filter="fade">
                                          <p:cBhvr>
                                            <p:cTn id="45" dur="500"/>
                                            <p:tgtEl>
                                              <p:spTgt spid="38"/>
                                            </p:tgtEl>
                                          </p:cBhvr>
                                        </p:animEffect>
                                      </p:childTnLst>
                                    </p:cTn>
                                  </p:par>
                                  <p:par>
                                    <p:cTn id="46" presetID="2" presetClass="entr" presetSubtype="1" fill="hold" nodeType="withEffect">
                                      <p:stCondLst>
                                        <p:cond delay="2600"/>
                                      </p:stCondLst>
                                      <p:childTnLst>
                                        <p:set>
                                          <p:cBhvr>
                                            <p:cTn id="47" dur="1" fill="hold">
                                              <p:stCondLst>
                                                <p:cond delay="0"/>
                                              </p:stCondLst>
                                            </p:cTn>
                                            <p:tgtEl>
                                              <p:spTgt spid="46"/>
                                            </p:tgtEl>
                                            <p:attrNameLst>
                                              <p:attrName>style.visibility</p:attrName>
                                            </p:attrNameLst>
                                          </p:cBhvr>
                                          <p:to>
                                            <p:strVal val="visible"/>
                                          </p:to>
                                        </p:set>
                                        <p:anim calcmode="lin" valueType="num">
                                          <p:cBhvr additive="base">
                                            <p:cTn id="48" dur="750" fill="hold"/>
                                            <p:tgtEl>
                                              <p:spTgt spid="46"/>
                                            </p:tgtEl>
                                            <p:attrNameLst>
                                              <p:attrName>ppt_x</p:attrName>
                                            </p:attrNameLst>
                                          </p:cBhvr>
                                          <p:tavLst>
                                            <p:tav tm="0">
                                              <p:val>
                                                <p:strVal val="#ppt_x"/>
                                              </p:val>
                                            </p:tav>
                                            <p:tav tm="100000">
                                              <p:val>
                                                <p:strVal val="#ppt_x"/>
                                              </p:val>
                                            </p:tav>
                                          </p:tavLst>
                                        </p:anim>
                                        <p:anim calcmode="lin" valueType="num">
                                          <p:cBhvr additive="base">
                                            <p:cTn id="49" dur="750" fill="hold"/>
                                            <p:tgtEl>
                                              <p:spTgt spid="46"/>
                                            </p:tgtEl>
                                            <p:attrNameLst>
                                              <p:attrName>ppt_y</p:attrName>
                                            </p:attrNameLst>
                                          </p:cBhvr>
                                          <p:tavLst>
                                            <p:tav tm="0">
                                              <p:val>
                                                <p:strVal val="0-#ppt_h/2"/>
                                              </p:val>
                                            </p:tav>
                                            <p:tav tm="100000">
                                              <p:val>
                                                <p:strVal val="#ppt_y"/>
                                              </p:val>
                                            </p:tav>
                                          </p:tavLst>
                                        </p:anim>
                                      </p:childTnLst>
                                    </p:cTn>
                                  </p:par>
                                  <p:par>
                                    <p:cTn id="50" presetID="2" presetClass="entr" presetSubtype="1" fill="hold" nodeType="withEffect">
                                      <p:stCondLst>
                                        <p:cond delay="2800"/>
                                      </p:stCondLst>
                                      <p:childTnLst>
                                        <p:set>
                                          <p:cBhvr>
                                            <p:cTn id="51" dur="1" fill="hold">
                                              <p:stCondLst>
                                                <p:cond delay="0"/>
                                              </p:stCondLst>
                                            </p:cTn>
                                            <p:tgtEl>
                                              <p:spTgt spid="56"/>
                                            </p:tgtEl>
                                            <p:attrNameLst>
                                              <p:attrName>style.visibility</p:attrName>
                                            </p:attrNameLst>
                                          </p:cBhvr>
                                          <p:to>
                                            <p:strVal val="visible"/>
                                          </p:to>
                                        </p:set>
                                        <p:anim calcmode="lin" valueType="num">
                                          <p:cBhvr additive="base">
                                            <p:cTn id="52" dur="750" fill="hold"/>
                                            <p:tgtEl>
                                              <p:spTgt spid="56"/>
                                            </p:tgtEl>
                                            <p:attrNameLst>
                                              <p:attrName>ppt_x</p:attrName>
                                            </p:attrNameLst>
                                          </p:cBhvr>
                                          <p:tavLst>
                                            <p:tav tm="0">
                                              <p:val>
                                                <p:strVal val="#ppt_x"/>
                                              </p:val>
                                            </p:tav>
                                            <p:tav tm="100000">
                                              <p:val>
                                                <p:strVal val="#ppt_x"/>
                                              </p:val>
                                            </p:tav>
                                          </p:tavLst>
                                        </p:anim>
                                        <p:anim calcmode="lin" valueType="num">
                                          <p:cBhvr additive="base">
                                            <p:cTn id="53" dur="750" fill="hold"/>
                                            <p:tgtEl>
                                              <p:spTgt spid="56"/>
                                            </p:tgtEl>
                                            <p:attrNameLst>
                                              <p:attrName>ppt_y</p:attrName>
                                            </p:attrNameLst>
                                          </p:cBhvr>
                                          <p:tavLst>
                                            <p:tav tm="0">
                                              <p:val>
                                                <p:strVal val="0-#ppt_h/2"/>
                                              </p:val>
                                            </p:tav>
                                            <p:tav tm="100000">
                                              <p:val>
                                                <p:strVal val="#ppt_y"/>
                                              </p:val>
                                            </p:tav>
                                          </p:tavLst>
                                        </p:anim>
                                      </p:childTnLst>
                                    </p:cTn>
                                  </p:par>
                                  <p:par>
                                    <p:cTn id="54" presetID="2" presetClass="entr" presetSubtype="1" fill="hold" nodeType="withEffect">
                                      <p:stCondLst>
                                        <p:cond delay="3100"/>
                                      </p:stCondLst>
                                      <p:childTnLst>
                                        <p:set>
                                          <p:cBhvr>
                                            <p:cTn id="55" dur="1" fill="hold">
                                              <p:stCondLst>
                                                <p:cond delay="0"/>
                                              </p:stCondLst>
                                            </p:cTn>
                                            <p:tgtEl>
                                              <p:spTgt spid="57"/>
                                            </p:tgtEl>
                                            <p:attrNameLst>
                                              <p:attrName>style.visibility</p:attrName>
                                            </p:attrNameLst>
                                          </p:cBhvr>
                                          <p:to>
                                            <p:strVal val="visible"/>
                                          </p:to>
                                        </p:set>
                                        <p:anim calcmode="lin" valueType="num">
                                          <p:cBhvr additive="base">
                                            <p:cTn id="56" dur="750" fill="hold"/>
                                            <p:tgtEl>
                                              <p:spTgt spid="57"/>
                                            </p:tgtEl>
                                            <p:attrNameLst>
                                              <p:attrName>ppt_x</p:attrName>
                                            </p:attrNameLst>
                                          </p:cBhvr>
                                          <p:tavLst>
                                            <p:tav tm="0">
                                              <p:val>
                                                <p:strVal val="#ppt_x"/>
                                              </p:val>
                                            </p:tav>
                                            <p:tav tm="100000">
                                              <p:val>
                                                <p:strVal val="#ppt_x"/>
                                              </p:val>
                                            </p:tav>
                                          </p:tavLst>
                                        </p:anim>
                                        <p:anim calcmode="lin" valueType="num">
                                          <p:cBhvr additive="base">
                                            <p:cTn id="57" dur="750" fill="hold"/>
                                            <p:tgtEl>
                                              <p:spTgt spid="57"/>
                                            </p:tgtEl>
                                            <p:attrNameLst>
                                              <p:attrName>ppt_y</p:attrName>
                                            </p:attrNameLst>
                                          </p:cBhvr>
                                          <p:tavLst>
                                            <p:tav tm="0">
                                              <p:val>
                                                <p:strVal val="0-#ppt_h/2"/>
                                              </p:val>
                                            </p:tav>
                                            <p:tav tm="100000">
                                              <p:val>
                                                <p:strVal val="#ppt_y"/>
                                              </p:val>
                                            </p:tav>
                                          </p:tavLst>
                                        </p:anim>
                                      </p:childTnLst>
                                    </p:cTn>
                                  </p:par>
                                  <p:par>
                                    <p:cTn id="58" presetID="2" presetClass="entr" presetSubtype="1" fill="hold" nodeType="withEffect">
                                      <p:stCondLst>
                                        <p:cond delay="3200"/>
                                      </p:stCondLst>
                                      <p:childTnLst>
                                        <p:set>
                                          <p:cBhvr>
                                            <p:cTn id="59" dur="1" fill="hold">
                                              <p:stCondLst>
                                                <p:cond delay="0"/>
                                              </p:stCondLst>
                                            </p:cTn>
                                            <p:tgtEl>
                                              <p:spTgt spid="58"/>
                                            </p:tgtEl>
                                            <p:attrNameLst>
                                              <p:attrName>style.visibility</p:attrName>
                                            </p:attrNameLst>
                                          </p:cBhvr>
                                          <p:to>
                                            <p:strVal val="visible"/>
                                          </p:to>
                                        </p:set>
                                        <p:anim calcmode="lin" valueType="num">
                                          <p:cBhvr additive="base">
                                            <p:cTn id="60" dur="750" fill="hold"/>
                                            <p:tgtEl>
                                              <p:spTgt spid="58"/>
                                            </p:tgtEl>
                                            <p:attrNameLst>
                                              <p:attrName>ppt_x</p:attrName>
                                            </p:attrNameLst>
                                          </p:cBhvr>
                                          <p:tavLst>
                                            <p:tav tm="0">
                                              <p:val>
                                                <p:strVal val="#ppt_x"/>
                                              </p:val>
                                            </p:tav>
                                            <p:tav tm="100000">
                                              <p:val>
                                                <p:strVal val="#ppt_x"/>
                                              </p:val>
                                            </p:tav>
                                          </p:tavLst>
                                        </p:anim>
                                        <p:anim calcmode="lin" valueType="num">
                                          <p:cBhvr additive="base">
                                            <p:cTn id="61" dur="750" fill="hold"/>
                                            <p:tgtEl>
                                              <p:spTgt spid="58"/>
                                            </p:tgtEl>
                                            <p:attrNameLst>
                                              <p:attrName>ppt_y</p:attrName>
                                            </p:attrNameLst>
                                          </p:cBhvr>
                                          <p:tavLst>
                                            <p:tav tm="0">
                                              <p:val>
                                                <p:strVal val="0-#ppt_h/2"/>
                                              </p:val>
                                            </p:tav>
                                            <p:tav tm="100000">
                                              <p:val>
                                                <p:strVal val="#ppt_y"/>
                                              </p:val>
                                            </p:tav>
                                          </p:tavLst>
                                        </p:anim>
                                      </p:childTnLst>
                                    </p:cTn>
                                  </p:par>
                                  <p:par>
                                    <p:cTn id="62" presetID="10" presetClass="entr" presetSubtype="0" fill="hold" grpId="0" nodeType="withEffect">
                                      <p:stCondLst>
                                        <p:cond delay="3000"/>
                                      </p:stCondLst>
                                      <p:childTnLst>
                                        <p:set>
                                          <p:cBhvr>
                                            <p:cTn id="63" dur="1" fill="hold">
                                              <p:stCondLst>
                                                <p:cond delay="0"/>
                                              </p:stCondLst>
                                            </p:cTn>
                                            <p:tgtEl>
                                              <p:spTgt spid="39"/>
                                            </p:tgtEl>
                                            <p:attrNameLst>
                                              <p:attrName>style.visibility</p:attrName>
                                            </p:attrNameLst>
                                          </p:cBhvr>
                                          <p:to>
                                            <p:strVal val="visible"/>
                                          </p:to>
                                        </p:set>
                                        <p:animEffect transition="in" filter="fade">
                                          <p:cBhvr>
                                            <p:cTn id="64" dur="500"/>
                                            <p:tgtEl>
                                              <p:spTgt spid="39"/>
                                            </p:tgtEl>
                                          </p:cBhvr>
                                        </p:animEffect>
                                      </p:childTnLst>
                                    </p:cTn>
                                  </p:par>
                                  <p:par>
                                    <p:cTn id="65" presetID="10" presetClass="entr" presetSubtype="0" fill="hold" grpId="0" nodeType="withEffect">
                                      <p:stCondLst>
                                        <p:cond delay="3200"/>
                                      </p:stCondLst>
                                      <p:childTnLst>
                                        <p:set>
                                          <p:cBhvr>
                                            <p:cTn id="66" dur="1" fill="hold">
                                              <p:stCondLst>
                                                <p:cond delay="0"/>
                                              </p:stCondLst>
                                            </p:cTn>
                                            <p:tgtEl>
                                              <p:spTgt spid="40"/>
                                            </p:tgtEl>
                                            <p:attrNameLst>
                                              <p:attrName>style.visibility</p:attrName>
                                            </p:attrNameLst>
                                          </p:cBhvr>
                                          <p:to>
                                            <p:strVal val="visible"/>
                                          </p:to>
                                        </p:set>
                                        <p:animEffect transition="in" filter="fade">
                                          <p:cBhvr>
                                            <p:cTn id="67" dur="500"/>
                                            <p:tgtEl>
                                              <p:spTgt spid="40"/>
                                            </p:tgtEl>
                                          </p:cBhvr>
                                        </p:animEffect>
                                      </p:childTnLst>
                                    </p:cTn>
                                  </p:par>
                                  <p:par>
                                    <p:cTn id="68" presetID="10" presetClass="entr" presetSubtype="0" fill="hold" grpId="0" nodeType="withEffect">
                                      <p:stCondLst>
                                        <p:cond delay="3400"/>
                                      </p:stCondLst>
                                      <p:childTnLst>
                                        <p:set>
                                          <p:cBhvr>
                                            <p:cTn id="69" dur="1" fill="hold">
                                              <p:stCondLst>
                                                <p:cond delay="0"/>
                                              </p:stCondLst>
                                            </p:cTn>
                                            <p:tgtEl>
                                              <p:spTgt spid="42"/>
                                            </p:tgtEl>
                                            <p:attrNameLst>
                                              <p:attrName>style.visibility</p:attrName>
                                            </p:attrNameLst>
                                          </p:cBhvr>
                                          <p:to>
                                            <p:strVal val="visible"/>
                                          </p:to>
                                        </p:set>
                                        <p:animEffect transition="in" filter="fade">
                                          <p:cBhvr>
                                            <p:cTn id="70" dur="400"/>
                                            <p:tgtEl>
                                              <p:spTgt spid="42"/>
                                            </p:tgtEl>
                                          </p:cBhvr>
                                        </p:animEffect>
                                      </p:childTnLst>
                                    </p:cTn>
                                  </p:par>
                                  <p:par>
                                    <p:cTn id="71" presetID="10" presetClass="entr" presetSubtype="0" fill="hold" grpId="0" nodeType="withEffect">
                                      <p:stCondLst>
                                        <p:cond delay="3500"/>
                                      </p:stCondLst>
                                      <p:childTnLst>
                                        <p:set>
                                          <p:cBhvr>
                                            <p:cTn id="72" dur="1" fill="hold">
                                              <p:stCondLst>
                                                <p:cond delay="0"/>
                                              </p:stCondLst>
                                            </p:cTn>
                                            <p:tgtEl>
                                              <p:spTgt spid="43"/>
                                            </p:tgtEl>
                                            <p:attrNameLst>
                                              <p:attrName>style.visibility</p:attrName>
                                            </p:attrNameLst>
                                          </p:cBhvr>
                                          <p:to>
                                            <p:strVal val="visible"/>
                                          </p:to>
                                        </p:set>
                                        <p:animEffect transition="in" filter="fade">
                                          <p:cBhvr>
                                            <p:cTn id="73" dur="500"/>
                                            <p:tgtEl>
                                              <p:spTgt spid="43"/>
                                            </p:tgtEl>
                                          </p:cBhvr>
                                        </p:animEffect>
                                      </p:childTnLst>
                                    </p:cTn>
                                  </p:par>
                                  <p:par>
                                    <p:cTn id="74" presetID="10" presetClass="entr" presetSubtype="0" fill="hold" grpId="0" nodeType="withEffect">
                                      <p:stCondLst>
                                        <p:cond delay="3600"/>
                                      </p:stCondLst>
                                      <p:childTnLst>
                                        <p:set>
                                          <p:cBhvr>
                                            <p:cTn id="75" dur="1" fill="hold">
                                              <p:stCondLst>
                                                <p:cond delay="0"/>
                                              </p:stCondLst>
                                            </p:cTn>
                                            <p:tgtEl>
                                              <p:spTgt spid="44"/>
                                            </p:tgtEl>
                                            <p:attrNameLst>
                                              <p:attrName>style.visibility</p:attrName>
                                            </p:attrNameLst>
                                          </p:cBhvr>
                                          <p:to>
                                            <p:strVal val="visible"/>
                                          </p:to>
                                        </p:set>
                                        <p:animEffect transition="in" filter="fade">
                                          <p:cBhvr>
                                            <p:cTn id="76" dur="500"/>
                                            <p:tgtEl>
                                              <p:spTgt spid="44"/>
                                            </p:tgtEl>
                                          </p:cBhvr>
                                        </p:animEffect>
                                      </p:childTnLst>
                                    </p:cTn>
                                  </p:par>
                                  <p:par>
                                    <p:cTn id="77" presetID="10" presetClass="entr" presetSubtype="0" fill="hold" grpId="0" nodeType="withEffect">
                                      <p:stCondLst>
                                        <p:cond delay="3800"/>
                                      </p:stCondLst>
                                      <p:childTnLst>
                                        <p:set>
                                          <p:cBhvr>
                                            <p:cTn id="78" dur="1" fill="hold">
                                              <p:stCondLst>
                                                <p:cond delay="0"/>
                                              </p:stCondLst>
                                            </p:cTn>
                                            <p:tgtEl>
                                              <p:spTgt spid="45"/>
                                            </p:tgtEl>
                                            <p:attrNameLst>
                                              <p:attrName>style.visibility</p:attrName>
                                            </p:attrNameLst>
                                          </p:cBhvr>
                                          <p:to>
                                            <p:strVal val="visible"/>
                                          </p:to>
                                        </p:set>
                                        <p:animEffect transition="in" filter="fade">
                                          <p:cBhvr>
                                            <p:cTn id="79" dur="500"/>
                                            <p:tgtEl>
                                              <p:spTgt spid="45"/>
                                            </p:tgtEl>
                                          </p:cBhvr>
                                        </p:animEffect>
                                      </p:childTnLst>
                                    </p:cTn>
                                  </p:par>
                                  <p:par>
                                    <p:cTn id="80" presetID="10" presetClass="entr" presetSubtype="0" fill="hold" grpId="0" nodeType="withEffect">
                                      <p:stCondLst>
                                        <p:cond delay="3900"/>
                                      </p:stCondLst>
                                      <p:childTnLst>
                                        <p:set>
                                          <p:cBhvr>
                                            <p:cTn id="81" dur="1" fill="hold">
                                              <p:stCondLst>
                                                <p:cond delay="0"/>
                                              </p:stCondLst>
                                            </p:cTn>
                                            <p:tgtEl>
                                              <p:spTgt spid="47"/>
                                            </p:tgtEl>
                                            <p:attrNameLst>
                                              <p:attrName>style.visibility</p:attrName>
                                            </p:attrNameLst>
                                          </p:cBhvr>
                                          <p:to>
                                            <p:strVal val="visible"/>
                                          </p:to>
                                        </p:set>
                                        <p:animEffect transition="in" filter="fade">
                                          <p:cBhvr>
                                            <p:cTn id="82" dur="500"/>
                                            <p:tgtEl>
                                              <p:spTgt spid="47"/>
                                            </p:tgtEl>
                                          </p:cBhvr>
                                        </p:animEffect>
                                      </p:childTnLst>
                                    </p:cTn>
                                  </p:par>
                                  <p:par>
                                    <p:cTn id="83" presetID="10" presetClass="entr" presetSubtype="0" fill="hold" grpId="0" nodeType="withEffect">
                                      <p:stCondLst>
                                        <p:cond delay="4000"/>
                                      </p:stCondLst>
                                      <p:childTnLst>
                                        <p:set>
                                          <p:cBhvr>
                                            <p:cTn id="84" dur="1" fill="hold">
                                              <p:stCondLst>
                                                <p:cond delay="0"/>
                                              </p:stCondLst>
                                            </p:cTn>
                                            <p:tgtEl>
                                              <p:spTgt spid="48"/>
                                            </p:tgtEl>
                                            <p:attrNameLst>
                                              <p:attrName>style.visibility</p:attrName>
                                            </p:attrNameLst>
                                          </p:cBhvr>
                                          <p:to>
                                            <p:strVal val="visible"/>
                                          </p:to>
                                        </p:set>
                                        <p:animEffect transition="in" filter="fade">
                                          <p:cBhvr>
                                            <p:cTn id="85" dur="500"/>
                                            <p:tgtEl>
                                              <p:spTgt spid="48"/>
                                            </p:tgtEl>
                                          </p:cBhvr>
                                        </p:animEffect>
                                      </p:childTnLst>
                                    </p:cTn>
                                  </p:par>
                                  <p:par>
                                    <p:cTn id="86" presetID="22" presetClass="entr" presetSubtype="8" fill="hold" nodeType="withEffect">
                                      <p:stCondLst>
                                        <p:cond delay="4300"/>
                                      </p:stCondLst>
                                      <p:childTnLst>
                                        <p:set>
                                          <p:cBhvr>
                                            <p:cTn id="87" dur="1" fill="hold">
                                              <p:stCondLst>
                                                <p:cond delay="0"/>
                                              </p:stCondLst>
                                            </p:cTn>
                                            <p:tgtEl>
                                              <p:spTgt spid="51"/>
                                            </p:tgtEl>
                                            <p:attrNameLst>
                                              <p:attrName>style.visibility</p:attrName>
                                            </p:attrNameLst>
                                          </p:cBhvr>
                                          <p:to>
                                            <p:strVal val="visible"/>
                                          </p:to>
                                        </p:set>
                                        <p:animEffect transition="in" filter="wipe(left)">
                                          <p:cBhvr>
                                            <p:cTn id="88" dur="500"/>
                                            <p:tgtEl>
                                              <p:spTgt spid="51"/>
                                            </p:tgtEl>
                                          </p:cBhvr>
                                        </p:animEffect>
                                      </p:childTnLst>
                                    </p:cTn>
                                  </p:par>
                                </p:childTnLst>
                              </p:cTn>
                            </p:par>
                            <p:par>
                              <p:cTn id="89" fill="hold">
                                <p:stCondLst>
                                  <p:cond delay="4800"/>
                                </p:stCondLst>
                                <p:childTnLst>
                                  <p:par>
                                    <p:cTn id="90" presetID="22" presetClass="entr" presetSubtype="4" fill="hold" grpId="0" nodeType="afterEffect">
                                      <p:stCondLst>
                                        <p:cond delay="0"/>
                                      </p:stCondLst>
                                      <p:childTnLst>
                                        <p:set>
                                          <p:cBhvr>
                                            <p:cTn id="91" dur="1" fill="hold">
                                              <p:stCondLst>
                                                <p:cond delay="0"/>
                                              </p:stCondLst>
                                            </p:cTn>
                                            <p:tgtEl>
                                              <p:spTgt spid="4"/>
                                            </p:tgtEl>
                                            <p:attrNameLst>
                                              <p:attrName>style.visibility</p:attrName>
                                            </p:attrNameLst>
                                          </p:cBhvr>
                                          <p:to>
                                            <p:strVal val="visible"/>
                                          </p:to>
                                        </p:set>
                                        <p:animEffect transition="in" filter="wipe(down)">
                                          <p:cBhvr>
                                            <p:cTn id="9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4" grpId="0" animBg="1"/>
          <p:bldP spid="23" grpId="0" animBg="1"/>
          <p:bldP spid="8" grpId="0" animBg="1"/>
          <p:bldP spid="32" grpId="0" animBg="1"/>
          <p:bldP spid="35" grpId="0" animBg="1"/>
          <p:bldP spid="36" grpId="0" animBg="1"/>
          <p:bldP spid="37" grpId="0" animBg="1"/>
          <p:bldP spid="38" grpId="0" animBg="1"/>
          <p:bldP spid="39" grpId="0"/>
          <p:bldP spid="40" grpId="0"/>
          <p:bldP spid="42" grpId="0"/>
          <p:bldP spid="43" grpId="0"/>
          <p:bldP spid="44" grpId="0"/>
          <p:bldP spid="45" grpId="0"/>
          <p:bldP spid="47" grpId="0"/>
          <p:bldP spid="48" grpId="0"/>
          <p:bldP spid="4" grpId="0"/>
        </p:bldLst>
      </p:timing>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6" name="Object 5"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Box 4"/>
          <p:cNvSpPr txBox="1"/>
          <p:nvPr/>
        </p:nvSpPr>
        <p:spPr>
          <a:xfrm>
            <a:off x="148855" y="1848132"/>
            <a:ext cx="11414521" cy="4154984"/>
          </a:xfrm>
          <a:prstGeom prst="rect">
            <a:avLst/>
          </a:prstGeom>
          <a:noFill/>
        </p:spPr>
        <p:txBody>
          <a:bodyPr wrap="square" lIns="0" tIns="0" rIns="0" bIns="0" rtlCol="0">
            <a:spAutoFit/>
          </a:bodyPr>
          <a:lstStyle/>
          <a:p>
            <a:r>
              <a:rPr lang="ru-RU" dirty="0">
                <a:solidFill>
                  <a:srgbClr val="5D5B6F">
                    <a:alpha val="60000"/>
                  </a:srgbClr>
                </a:solidFill>
                <a:latin typeface="Montserrat Light" panose="00000400000000000000" pitchFamily="2" charset="-18"/>
              </a:rPr>
              <a:t>Для достижения успеха мы должны перестать прибегать к молчанию или к насилию, чтобы склонить собеседника к своей точке зрения. Нужно отказаться даже от тактики ложного диалога (используя ее, мы притворяемся, будто у нас есть Общая цель, и спокойно продолжаем отстаивать свою позицию, пока собеседник наконец не сдастся). Мы начинаем с сердца, обязуясь продолжать диалог до тех пор, пока не будет выработано решение, соответствующее цели, разделяемой обеими сторонами.</a:t>
            </a:r>
          </a:p>
          <a:p>
            <a:r>
              <a:rPr lang="ru-RU" dirty="0">
                <a:solidFill>
                  <a:srgbClr val="5D5B6F">
                    <a:alpha val="60000"/>
                  </a:srgbClr>
                </a:solidFill>
                <a:latin typeface="Montserrat Light" panose="00000400000000000000" pitchFamily="2" charset="-18"/>
              </a:rPr>
              <a:t>Когда в следующий раз вы обнаружите, что участвуете в столкновении мнений, попробуйте применить этот на редкость действенный и очень простой навык. </a:t>
            </a:r>
            <a:r>
              <a:rPr lang="ru-RU" b="1" dirty="0">
                <a:solidFill>
                  <a:srgbClr val="5D5B6F">
                    <a:alpha val="60000"/>
                  </a:srgbClr>
                </a:solidFill>
                <a:latin typeface="Montserrat Light" panose="00000400000000000000" pitchFamily="2" charset="-18"/>
              </a:rPr>
              <a:t>Отойдите от сути спора и восстановите безопасность. Можно просто сказать:</a:t>
            </a:r>
          </a:p>
          <a:p>
            <a:endParaRPr lang="ru-RU" b="1" dirty="0">
              <a:solidFill>
                <a:srgbClr val="5D5B6F">
                  <a:alpha val="60000"/>
                </a:srgbClr>
              </a:solidFill>
              <a:latin typeface="Montserrat Light" panose="00000400000000000000" pitchFamily="2" charset="-18"/>
            </a:endParaRPr>
          </a:p>
          <a:p>
            <a:pPr marL="285750" indent="-285750">
              <a:buFont typeface="Wingdings" panose="05000000000000000000" pitchFamily="2" charset="2"/>
              <a:buChar char="§"/>
            </a:pPr>
            <a:r>
              <a:rPr lang="ru-RU" b="1" dirty="0">
                <a:solidFill>
                  <a:srgbClr val="14CE9F">
                    <a:alpha val="60000"/>
                  </a:srgbClr>
                </a:solidFill>
                <a:latin typeface="Montserrat Light" panose="00000400000000000000" pitchFamily="2" charset="-18"/>
              </a:rPr>
              <a:t>«Кажется, мы оба стараемся навязать друг другу свою точку зрения. Но я обещаю продолжать обсуждение до тех пор, пока мы не выработаем решение, удовлетворяющее нас обоих»</a:t>
            </a:r>
          </a:p>
          <a:p>
            <a:pPr marL="285750" indent="-285750">
              <a:buFont typeface="Wingdings" panose="05000000000000000000" pitchFamily="2" charset="2"/>
              <a:buChar char="§"/>
            </a:pPr>
            <a:r>
              <a:rPr lang="ru-RU" b="1" dirty="0">
                <a:solidFill>
                  <a:srgbClr val="14CE9F">
                    <a:alpha val="60000"/>
                  </a:srgbClr>
                </a:solidFill>
                <a:latin typeface="Montserrat Light" panose="00000400000000000000" pitchFamily="2" charset="-18"/>
              </a:rPr>
              <a:t>«Похоже мы зашли в тупик. Я бы хотел посмотреть, сможем ли мы найти какие-либо общие цели»</a:t>
            </a:r>
          </a:p>
          <a:p>
            <a:pPr marL="285750" indent="-285750">
              <a:buFont typeface="Wingdings" panose="05000000000000000000" pitchFamily="2" charset="2"/>
              <a:buChar char="§"/>
            </a:pPr>
            <a:r>
              <a:rPr lang="ru-RU" b="1" dirty="0">
                <a:solidFill>
                  <a:srgbClr val="14CE9F">
                    <a:alpha val="60000"/>
                  </a:srgbClr>
                </a:solidFill>
                <a:latin typeface="Montserrat Light" panose="00000400000000000000" pitchFamily="2" charset="-18"/>
              </a:rPr>
              <a:t>«Похоже, мы застряли. Почему бы нам не поискать то, что могло бы удовлетворить нас обоих?»</a:t>
            </a:r>
          </a:p>
        </p:txBody>
      </p:sp>
      <p:sp>
        <p:nvSpPr>
          <p:cNvPr id="2" name="TextBox 1">
            <a:extLst>
              <a:ext uri="{FF2B5EF4-FFF2-40B4-BE49-F238E27FC236}">
                <a16:creationId xmlns:a16="http://schemas.microsoft.com/office/drawing/2014/main" id="{65BAB0D9-F403-C383-7604-DB3ED49DE1A3}"/>
              </a:ext>
            </a:extLst>
          </p:cNvPr>
          <p:cNvSpPr txBox="1"/>
          <p:nvPr/>
        </p:nvSpPr>
        <p:spPr>
          <a:xfrm>
            <a:off x="6096000" y="-10633"/>
            <a:ext cx="6096000" cy="842025"/>
          </a:xfrm>
          <a:prstGeom prst="rect">
            <a:avLst/>
          </a:prstGeom>
          <a:noFill/>
        </p:spPr>
        <p:txBody>
          <a:bodyPr wrap="square">
            <a:spAutoFit/>
          </a:bodyPr>
          <a:lstStyle/>
          <a:p>
            <a:pPr algn="r">
              <a:lnSpc>
                <a:spcPts val="2000"/>
              </a:lnSpc>
            </a:pPr>
            <a:r>
              <a:rPr lang="ru-RU" sz="1400" dirty="0">
                <a:solidFill>
                  <a:schemeClr val="bg2">
                    <a:lumMod val="90000"/>
                  </a:schemeClr>
                </a:solidFill>
                <a:latin typeface="Montserrat SemiBold" panose="00000700000000000000" pitchFamily="2" charset="-18"/>
              </a:rPr>
              <a:t>Во время Диалога (их смысл)</a:t>
            </a:r>
          </a:p>
          <a:p>
            <a:pPr marL="342900" indent="-342900" algn="r">
              <a:lnSpc>
                <a:spcPts val="2000"/>
              </a:lnSpc>
              <a:buAutoNum type="arabicPeriod"/>
            </a:pPr>
            <a:r>
              <a:rPr lang="ru-RU" sz="1400" dirty="0">
                <a:solidFill>
                  <a:schemeClr val="bg2">
                    <a:lumMod val="90000"/>
                  </a:schemeClr>
                </a:solidFill>
                <a:latin typeface="Montserrat SemiBold" panose="00000700000000000000" pitchFamily="2" charset="-18"/>
              </a:rPr>
              <a:t>Сигналы собеседника</a:t>
            </a:r>
          </a:p>
          <a:p>
            <a:pPr marL="342900" indent="-342900" algn="r">
              <a:lnSpc>
                <a:spcPts val="2000"/>
              </a:lnSpc>
              <a:buAutoNum type="arabicPeriod"/>
            </a:pPr>
            <a:r>
              <a:rPr lang="ru-RU" sz="1400" dirty="0">
                <a:solidFill>
                  <a:schemeClr val="bg2">
                    <a:lumMod val="90000"/>
                  </a:schemeClr>
                </a:solidFill>
                <a:latin typeface="Montserrat SemiBold" panose="00000700000000000000" pitchFamily="2" charset="-18"/>
              </a:rPr>
              <a:t>Обеспечение безопасности</a:t>
            </a:r>
            <a:endParaRPr lang="en-US" sz="1400" dirty="0">
              <a:solidFill>
                <a:schemeClr val="bg1">
                  <a:lumMod val="85000"/>
                </a:schemeClr>
              </a:solidFill>
              <a:latin typeface="Montserrat SemiBold" panose="00000700000000000000" pitchFamily="2" charset="-18"/>
            </a:endParaRPr>
          </a:p>
        </p:txBody>
      </p:sp>
      <p:sp>
        <p:nvSpPr>
          <p:cNvPr id="9" name="TextBox 8">
            <a:extLst>
              <a:ext uri="{FF2B5EF4-FFF2-40B4-BE49-F238E27FC236}">
                <a16:creationId xmlns:a16="http://schemas.microsoft.com/office/drawing/2014/main" id="{73C15643-CDE2-4C57-5188-749B95DB99E2}"/>
              </a:ext>
            </a:extLst>
          </p:cNvPr>
          <p:cNvSpPr txBox="1"/>
          <p:nvPr/>
        </p:nvSpPr>
        <p:spPr>
          <a:xfrm>
            <a:off x="247166" y="645957"/>
            <a:ext cx="9207795" cy="923330"/>
          </a:xfrm>
          <a:prstGeom prst="rect">
            <a:avLst/>
          </a:prstGeom>
          <a:noFill/>
          <a:ln>
            <a:noFill/>
          </a:ln>
          <a:effectLst/>
        </p:spPr>
        <p:txBody>
          <a:bodyPr wrap="square" lIns="0" tIns="0" rIns="0" bIns="0" rtlCol="0" anchor="b">
            <a:noAutofit/>
          </a:bodyPr>
          <a:lstStyle/>
          <a:p>
            <a:r>
              <a:rPr lang="ru-RU" sz="4800" dirty="0">
                <a:solidFill>
                  <a:srgbClr val="14CE9F"/>
                </a:solidFill>
                <a:latin typeface="Gabriela" panose="00000500000000000000" pitchFamily="2" charset="0"/>
              </a:rPr>
              <a:t>Обязуйтесь искать Общую цель</a:t>
            </a:r>
          </a:p>
        </p:txBody>
      </p:sp>
      <p:sp>
        <p:nvSpPr>
          <p:cNvPr id="19" name="Rectangle 18">
            <a:extLst>
              <a:ext uri="{FF2B5EF4-FFF2-40B4-BE49-F238E27FC236}">
                <a16:creationId xmlns:a16="http://schemas.microsoft.com/office/drawing/2014/main" id="{9B782310-D20E-D4AE-CCBB-23079077BCBD}"/>
              </a:ext>
            </a:extLst>
          </p:cNvPr>
          <p:cNvSpPr/>
          <p:nvPr/>
        </p:nvSpPr>
        <p:spPr>
          <a:xfrm>
            <a:off x="10658308" y="6394719"/>
            <a:ext cx="1533692" cy="91118"/>
          </a:xfrm>
          <a:prstGeom prst="rect">
            <a:avLst/>
          </a:prstGeom>
          <a:gradFill>
            <a:gsLst>
              <a:gs pos="77000">
                <a:srgbClr val="14CE9F"/>
              </a:gs>
              <a:gs pos="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Tree>
    <p:extLst>
      <p:ext uri="{BB962C8B-B14F-4D97-AF65-F5344CB8AC3E}">
        <p14:creationId xmlns:p14="http://schemas.microsoft.com/office/powerpoint/2010/main" val="354218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BBFCCB-57AA-F51B-D91A-CEB1FB3E71B8}"/>
              </a:ext>
            </a:extLst>
          </p:cNvPr>
          <p:cNvPicPr>
            <a:picLocks noChangeAspect="1"/>
          </p:cNvPicPr>
          <p:nvPr/>
        </p:nvPicPr>
        <p:blipFill rotWithShape="1">
          <a:blip r:embed="rId4"/>
          <a:srcRect l="12170" r="6526"/>
          <a:stretch/>
        </p:blipFill>
        <p:spPr>
          <a:xfrm>
            <a:off x="-7662" y="0"/>
            <a:ext cx="4699246" cy="6858000"/>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 name="Object 5"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5016341" y="660400"/>
            <a:ext cx="6515258" cy="615553"/>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Диалог</a:t>
            </a:r>
            <a:endParaRPr lang="en-US" sz="4000" dirty="0">
              <a:solidFill>
                <a:srgbClr val="5D5B6F"/>
              </a:solidFill>
              <a:latin typeface="Gabriela" panose="00000500000000000000" pitchFamily="2" charset="0"/>
            </a:endParaRPr>
          </a:p>
        </p:txBody>
      </p:sp>
      <p:sp>
        <p:nvSpPr>
          <p:cNvPr id="39" name="TextBox 38"/>
          <p:cNvSpPr txBox="1"/>
          <p:nvPr/>
        </p:nvSpPr>
        <p:spPr>
          <a:xfrm>
            <a:off x="4991204" y="2438122"/>
            <a:ext cx="6515259" cy="1098831"/>
          </a:xfrm>
          <a:prstGeom prst="rect">
            <a:avLst/>
          </a:prstGeom>
          <a:noFill/>
        </p:spPr>
        <p:txBody>
          <a:bodyPr wrap="square" lIns="0" tIns="0" rIns="0" bIns="0" rtlCol="0">
            <a:noAutofit/>
          </a:bodyPr>
          <a:lstStyle/>
          <a:p>
            <a:pPr>
              <a:lnSpc>
                <a:spcPts val="2000"/>
              </a:lnSpc>
            </a:pPr>
            <a:r>
              <a:rPr lang="ru-RU" sz="2400" dirty="0">
                <a:solidFill>
                  <a:srgbClr val="14CE9F"/>
                </a:solidFill>
                <a:latin typeface="Montserrat SemiBold" panose="00000700000000000000" pitchFamily="2" charset="-18"/>
              </a:rPr>
              <a:t>Диалог - </a:t>
            </a:r>
            <a:r>
              <a:rPr lang="ru-RU" sz="2400" dirty="0">
                <a:solidFill>
                  <a:srgbClr val="5D5B6F">
                    <a:alpha val="60000"/>
                  </a:srgbClr>
                </a:solidFill>
                <a:latin typeface="Montserrat Light" panose="00000400000000000000" pitchFamily="2" charset="-18"/>
              </a:rPr>
              <a:t>свободный обмен идеями и смыслами между людьми</a:t>
            </a:r>
            <a:endParaRPr lang="en-US" sz="2400" dirty="0">
              <a:solidFill>
                <a:srgbClr val="5D5B6F">
                  <a:alpha val="60000"/>
                </a:srgbClr>
              </a:solidFill>
              <a:latin typeface="Montserrat Light" panose="00000400000000000000" pitchFamily="2" charset="-18"/>
            </a:endParaRPr>
          </a:p>
        </p:txBody>
      </p:sp>
      <p:sp>
        <p:nvSpPr>
          <p:cNvPr id="4" name="TextBox 3">
            <a:extLst>
              <a:ext uri="{FF2B5EF4-FFF2-40B4-BE49-F238E27FC236}">
                <a16:creationId xmlns:a16="http://schemas.microsoft.com/office/drawing/2014/main" id="{70DF6453-2BF9-C74C-6AF5-2152938E2095}"/>
              </a:ext>
            </a:extLst>
          </p:cNvPr>
          <p:cNvSpPr txBox="1"/>
          <p:nvPr/>
        </p:nvSpPr>
        <p:spPr>
          <a:xfrm>
            <a:off x="5016342" y="3536953"/>
            <a:ext cx="6490122" cy="2809256"/>
          </a:xfrm>
          <a:prstGeom prst="rect">
            <a:avLst/>
          </a:prstGeom>
          <a:noFill/>
        </p:spPr>
        <p:txBody>
          <a:bodyPr wrap="square" lIns="0" tIns="0" rIns="0" bIns="0" rtlCol="0">
            <a:noAutofit/>
          </a:bodyPr>
          <a:lstStyle/>
          <a:p>
            <a:pPr>
              <a:lnSpc>
                <a:spcPts val="2000"/>
              </a:lnSpc>
            </a:pPr>
            <a:r>
              <a:rPr lang="ru-RU" sz="2000" dirty="0">
                <a:solidFill>
                  <a:srgbClr val="5D5B6F">
                    <a:alpha val="60000"/>
                  </a:srgbClr>
                </a:solidFill>
                <a:latin typeface="Montserrat Light" panose="00000400000000000000" pitchFamily="2" charset="-18"/>
              </a:rPr>
              <a:t>Но даже обеспечив этот самый диалог, остается пара вопросов:</a:t>
            </a:r>
          </a:p>
          <a:p>
            <a:pPr>
              <a:lnSpc>
                <a:spcPts val="2000"/>
              </a:lnSpc>
            </a:pPr>
            <a:endParaRPr lang="ru-RU" sz="2000" dirty="0">
              <a:solidFill>
                <a:srgbClr val="5D5B6F">
                  <a:alpha val="60000"/>
                </a:srgbClr>
              </a:solidFill>
              <a:latin typeface="Montserrat Light" panose="00000400000000000000" pitchFamily="2" charset="-18"/>
            </a:endParaRPr>
          </a:p>
          <a:p>
            <a:pPr marL="228600" indent="-228600">
              <a:lnSpc>
                <a:spcPts val="2000"/>
              </a:lnSpc>
              <a:buFont typeface="+mj-lt"/>
              <a:buAutoNum type="arabicPeriod"/>
            </a:pPr>
            <a:r>
              <a:rPr lang="ru-RU" sz="2000" dirty="0">
                <a:solidFill>
                  <a:srgbClr val="5D5B6F">
                    <a:alpha val="60000"/>
                  </a:srgbClr>
                </a:solidFill>
                <a:latin typeface="Montserrat Light" panose="00000400000000000000" pitchFamily="2" charset="-18"/>
              </a:rPr>
              <a:t>Каким образом свободный обмен смыслом способствует успеху? </a:t>
            </a:r>
          </a:p>
          <a:p>
            <a:pPr marL="228600" indent="-228600">
              <a:lnSpc>
                <a:spcPts val="2000"/>
              </a:lnSpc>
              <a:buFont typeface="+mj-lt"/>
              <a:buAutoNum type="arabicPeriod"/>
            </a:pPr>
            <a:endParaRPr lang="ru-RU" sz="2000" dirty="0">
              <a:solidFill>
                <a:srgbClr val="5D5B6F">
                  <a:alpha val="60000"/>
                </a:srgbClr>
              </a:solidFill>
              <a:latin typeface="Montserrat Light" panose="00000400000000000000" pitchFamily="2" charset="-18"/>
            </a:endParaRPr>
          </a:p>
          <a:p>
            <a:pPr marL="228600" indent="-228600">
              <a:lnSpc>
                <a:spcPts val="2000"/>
              </a:lnSpc>
              <a:buFont typeface="+mj-lt"/>
              <a:buAutoNum type="arabicPeriod"/>
            </a:pPr>
            <a:r>
              <a:rPr lang="ru-RU" sz="2000" dirty="0">
                <a:solidFill>
                  <a:srgbClr val="5D5B6F">
                    <a:alpha val="60000"/>
                  </a:srgbClr>
                </a:solidFill>
                <a:latin typeface="Montserrat Light" panose="00000400000000000000" pitchFamily="2" charset="-18"/>
              </a:rPr>
              <a:t>Как обеспечить этот свободный обмен?</a:t>
            </a:r>
          </a:p>
          <a:p>
            <a:pPr>
              <a:lnSpc>
                <a:spcPts val="2000"/>
              </a:lnSpc>
            </a:pPr>
            <a:endParaRPr lang="ru-RU" sz="2000" dirty="0">
              <a:solidFill>
                <a:srgbClr val="5D5B6F">
                  <a:alpha val="60000"/>
                </a:srgbClr>
              </a:solidFill>
              <a:latin typeface="Montserrat Light" panose="00000400000000000000" pitchFamily="2" charset="-18"/>
            </a:endParaRPr>
          </a:p>
        </p:txBody>
      </p:sp>
    </p:spTree>
    <p:extLst>
      <p:ext uri="{BB962C8B-B14F-4D97-AF65-F5344CB8AC3E}">
        <p14:creationId xmlns:p14="http://schemas.microsoft.com/office/powerpoint/2010/main" val="1023900721"/>
      </p:ext>
    </p:extLst>
  </p:cSld>
  <p:clrMapOvr>
    <a:masterClrMapping/>
  </p:clrMapOvr>
  <p:transition spd="slow">
    <p:push/>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par>
                                    <p:cTn id="14" presetID="2" presetClass="entr" presetSubtype="4" fill="hold" grpId="0" nodeType="withEffect">
                                      <p:stCondLst>
                                        <p:cond delay="600"/>
                                      </p:stCondLst>
                                      <p:childTnLst>
                                        <p:set>
                                          <p:cBhvr>
                                            <p:cTn id="15" dur="1" fill="hold">
                                              <p:stCondLst>
                                                <p:cond delay="0"/>
                                              </p:stCondLst>
                                            </p:cTn>
                                            <p:tgtEl>
                                              <p:spTgt spid="156"/>
                                            </p:tgtEl>
                                            <p:attrNameLst>
                                              <p:attrName>style.visibility</p:attrName>
                                            </p:attrNameLst>
                                          </p:cBhvr>
                                          <p:to>
                                            <p:strVal val="visible"/>
                                          </p:to>
                                        </p:set>
                                        <p:anim calcmode="lin" valueType="num">
                                          <p:cBhvr additive="base">
                                            <p:cTn id="16" dur="500" fill="hold"/>
                                            <p:tgtEl>
                                              <p:spTgt spid="156"/>
                                            </p:tgtEl>
                                            <p:attrNameLst>
                                              <p:attrName>ppt_x</p:attrName>
                                            </p:attrNameLst>
                                          </p:cBhvr>
                                          <p:tavLst>
                                            <p:tav tm="0">
                                              <p:val>
                                                <p:strVal val="#ppt_x"/>
                                              </p:val>
                                            </p:tav>
                                            <p:tav tm="100000">
                                              <p:val>
                                                <p:strVal val="#ppt_x"/>
                                              </p:val>
                                            </p:tav>
                                          </p:tavLst>
                                        </p:anim>
                                        <p:anim calcmode="lin" valueType="num">
                                          <p:cBhvr additive="base">
                                            <p:cTn id="17" dur="500" fill="hold"/>
                                            <p:tgtEl>
                                              <p:spTgt spid="156"/>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800"/>
                                      </p:stCondLst>
                                      <p:childTnLst>
                                        <p:set>
                                          <p:cBhvr>
                                            <p:cTn id="19" dur="1" fill="hold">
                                              <p:stCondLst>
                                                <p:cond delay="0"/>
                                              </p:stCondLst>
                                            </p:cTn>
                                            <p:tgtEl>
                                              <p:spTgt spid="155"/>
                                            </p:tgtEl>
                                            <p:attrNameLst>
                                              <p:attrName>style.visibility</p:attrName>
                                            </p:attrNameLst>
                                          </p:cBhvr>
                                          <p:to>
                                            <p:strVal val="visible"/>
                                          </p:to>
                                        </p:set>
                                        <p:anim calcmode="lin" valueType="num">
                                          <p:cBhvr additive="base">
                                            <p:cTn id="20" dur="500" fill="hold"/>
                                            <p:tgtEl>
                                              <p:spTgt spid="155"/>
                                            </p:tgtEl>
                                            <p:attrNameLst>
                                              <p:attrName>ppt_x</p:attrName>
                                            </p:attrNameLst>
                                          </p:cBhvr>
                                          <p:tavLst>
                                            <p:tav tm="0">
                                              <p:val>
                                                <p:strVal val="#ppt_x"/>
                                              </p:val>
                                            </p:tav>
                                            <p:tav tm="100000">
                                              <p:val>
                                                <p:strVal val="#ppt_x"/>
                                              </p:val>
                                            </p:tav>
                                          </p:tavLst>
                                        </p:anim>
                                        <p:anim calcmode="lin" valueType="num">
                                          <p:cBhvr additive="base">
                                            <p:cTn id="21" dur="500" fill="hold"/>
                                            <p:tgtEl>
                                              <p:spTgt spid="155"/>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1000"/>
                                      </p:stCondLst>
                                      <p:childTnLst>
                                        <p:set>
                                          <p:cBhvr>
                                            <p:cTn id="23" dur="1" fill="hold">
                                              <p:stCondLst>
                                                <p:cond delay="0"/>
                                              </p:stCondLst>
                                            </p:cTn>
                                            <p:tgtEl>
                                              <p:spTgt spid="158"/>
                                            </p:tgtEl>
                                            <p:attrNameLst>
                                              <p:attrName>style.visibility</p:attrName>
                                            </p:attrNameLst>
                                          </p:cBhvr>
                                          <p:to>
                                            <p:strVal val="visible"/>
                                          </p:to>
                                        </p:set>
                                        <p:anim calcmode="lin" valueType="num">
                                          <p:cBhvr additive="base">
                                            <p:cTn id="24" dur="500" fill="hold"/>
                                            <p:tgtEl>
                                              <p:spTgt spid="158"/>
                                            </p:tgtEl>
                                            <p:attrNameLst>
                                              <p:attrName>ppt_x</p:attrName>
                                            </p:attrNameLst>
                                          </p:cBhvr>
                                          <p:tavLst>
                                            <p:tav tm="0">
                                              <p:val>
                                                <p:strVal val="#ppt_x"/>
                                              </p:val>
                                            </p:tav>
                                            <p:tav tm="100000">
                                              <p:val>
                                                <p:strVal val="#ppt_x"/>
                                              </p:val>
                                            </p:tav>
                                          </p:tavLst>
                                        </p:anim>
                                        <p:anim calcmode="lin" valueType="num">
                                          <p:cBhvr additive="base">
                                            <p:cTn id="25" dur="500" fill="hold"/>
                                            <p:tgtEl>
                                              <p:spTgt spid="158"/>
                                            </p:tgtEl>
                                            <p:attrNameLst>
                                              <p:attrName>ppt_y</p:attrName>
                                            </p:attrNameLst>
                                          </p:cBhvr>
                                          <p:tavLst>
                                            <p:tav tm="0">
                                              <p:val>
                                                <p:strVal val="1+#ppt_h/2"/>
                                              </p:val>
                                            </p:tav>
                                            <p:tav tm="100000">
                                              <p:val>
                                                <p:strVal val="#ppt_y"/>
                                              </p:val>
                                            </p:tav>
                                          </p:tavLst>
                                        </p:anim>
                                      </p:childTnLst>
                                    </p:cTn>
                                  </p:par>
                                  <p:par>
                                    <p:cTn id="26" presetID="2" presetClass="entr" presetSubtype="2" fill="hold" grpId="0" nodeType="withEffect">
                                      <p:stCondLst>
                                        <p:cond delay="130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800" fill="hold"/>
                                            <p:tgtEl>
                                              <p:spTgt spid="14"/>
                                            </p:tgtEl>
                                            <p:attrNameLst>
                                              <p:attrName>ppt_x</p:attrName>
                                            </p:attrNameLst>
                                          </p:cBhvr>
                                          <p:tavLst>
                                            <p:tav tm="0">
                                              <p:val>
                                                <p:strVal val="1+#ppt_w/2"/>
                                              </p:val>
                                            </p:tav>
                                            <p:tav tm="100000">
                                              <p:val>
                                                <p:strVal val="#ppt_x"/>
                                              </p:val>
                                            </p:tav>
                                          </p:tavLst>
                                        </p:anim>
                                        <p:anim calcmode="lin" valueType="num">
                                          <p:cBhvr additive="base">
                                            <p:cTn id="29" dur="8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7" grpId="0" animBg="1"/>
          <p:bldP spid="32" grpId="0" animBg="1"/>
          <p:bldP spid="33" grpId="0" animBg="1"/>
          <p:bldP spid="155" grpId="0" animBg="1"/>
          <p:bldP spid="156" grpId="0" animBg="1"/>
          <p:bldP spid="158" grpId="0" animBg="1"/>
        </p:bldLst>
      </p:timing>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6" name="Object 5"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Box 4"/>
          <p:cNvSpPr txBox="1"/>
          <p:nvPr/>
        </p:nvSpPr>
        <p:spPr>
          <a:xfrm>
            <a:off x="148855" y="1848132"/>
            <a:ext cx="11414521" cy="4708981"/>
          </a:xfrm>
          <a:prstGeom prst="rect">
            <a:avLst/>
          </a:prstGeom>
          <a:noFill/>
        </p:spPr>
        <p:txBody>
          <a:bodyPr wrap="square" lIns="0" tIns="0" rIns="0" bIns="0" rtlCol="0">
            <a:spAutoFit/>
          </a:bodyPr>
          <a:lstStyle/>
          <a:p>
            <a:r>
              <a:rPr lang="ru-RU" dirty="0">
                <a:solidFill>
                  <a:srgbClr val="5D5B6F">
                    <a:alpha val="60000"/>
                  </a:srgbClr>
                </a:solidFill>
                <a:latin typeface="Montserrat Light" panose="00000400000000000000" pitchFamily="2" charset="-18"/>
              </a:rPr>
              <a:t>После того как мы настроили свое сердце, необходимо изменить свою стратегию. Проблема, которую нам предстоит решить, заключается в том, что когда мы просим об одном, а другой человек просит о чем-то другом, мы оказываемся в безвыходной ситуации. Однако то, что мы просим, в действительности просто стратегия для получения того, что мы хотим. Иными словами, мы путаем желания и цели со стратегиями. В этом-то и состоит проблема.</a:t>
            </a:r>
          </a:p>
          <a:p>
            <a:endParaRPr lang="ru-RU" dirty="0">
              <a:solidFill>
                <a:srgbClr val="5D5B6F">
                  <a:alpha val="60000"/>
                </a:srgbClr>
              </a:solidFill>
              <a:latin typeface="Montserrat Light" panose="00000400000000000000" pitchFamily="2" charset="-18"/>
            </a:endParaRPr>
          </a:p>
          <a:p>
            <a:r>
              <a:rPr lang="ru-RU" dirty="0">
                <a:solidFill>
                  <a:srgbClr val="5D5B6F">
                    <a:alpha val="60000"/>
                  </a:srgbClr>
                </a:solidFill>
                <a:latin typeface="Montserrat Light" panose="00000400000000000000" pitchFamily="2" charset="-18"/>
              </a:rPr>
              <a:t>Отойдите от содержания беседы, которое обычно сконцентрировано на стратегиях, и проанализируйте, какие цели лежат за ними. Разделение стратегий и целей позволяет обнаруживать новые варианты выбора. Отказавшись от стратегии и сосредоточив внимание на истинной цели, вы открываете свой разум для новых идей, среди которых можно найти альтернативы, удовлетворяющие интересы обеих сторон.</a:t>
            </a:r>
          </a:p>
          <a:p>
            <a:endParaRPr lang="ru-RU" dirty="0">
              <a:solidFill>
                <a:srgbClr val="5D5B6F">
                  <a:alpha val="60000"/>
                </a:srgbClr>
              </a:solidFill>
              <a:latin typeface="Montserrat Light" panose="00000400000000000000" pitchFamily="2" charset="-18"/>
            </a:endParaRPr>
          </a:p>
          <a:p>
            <a:r>
              <a:rPr lang="ru-RU" dirty="0">
                <a:solidFill>
                  <a:srgbClr val="5D5B6F">
                    <a:alpha val="60000"/>
                  </a:srgbClr>
                </a:solidFill>
                <a:latin typeface="Montserrat Light" panose="00000400000000000000" pitchFamily="2" charset="-18"/>
              </a:rPr>
              <a:t>. Помощниками в этом пункте будут вопросы:</a:t>
            </a:r>
          </a:p>
          <a:p>
            <a:endParaRPr lang="ru-RU" dirty="0">
              <a:solidFill>
                <a:srgbClr val="5D5B6F">
                  <a:alpha val="60000"/>
                </a:srgbClr>
              </a:solidFill>
              <a:latin typeface="Montserrat Light" panose="00000400000000000000" pitchFamily="2" charset="-18"/>
            </a:endParaRPr>
          </a:p>
          <a:p>
            <a:pPr marL="285750" indent="-285750">
              <a:buFont typeface="Wingdings" panose="05000000000000000000" pitchFamily="2" charset="2"/>
              <a:buChar char="§"/>
            </a:pPr>
            <a:r>
              <a:rPr lang="ru-RU" b="1" dirty="0">
                <a:solidFill>
                  <a:srgbClr val="14CE9F">
                    <a:alpha val="60000"/>
                  </a:srgbClr>
                </a:solidFill>
                <a:latin typeface="Montserrat Light" panose="00000400000000000000" pitchFamily="2" charset="-18"/>
              </a:rPr>
              <a:t>«Помогите мне понять, из чего вы исходите?»</a:t>
            </a:r>
          </a:p>
          <a:p>
            <a:pPr marL="285750" indent="-285750">
              <a:buFont typeface="Wingdings" panose="05000000000000000000" pitchFamily="2" charset="2"/>
              <a:buChar char="§"/>
            </a:pPr>
            <a:r>
              <a:rPr lang="ru-RU" b="1" dirty="0">
                <a:solidFill>
                  <a:srgbClr val="14CE9F">
                    <a:alpha val="60000"/>
                  </a:srgbClr>
                </a:solidFill>
                <a:latin typeface="Montserrat Light" panose="00000400000000000000" pitchFamily="2" charset="-18"/>
              </a:rPr>
              <a:t>«Чего вы стараетесь достичь?»</a:t>
            </a:r>
          </a:p>
          <a:p>
            <a:pPr marL="285750" indent="-285750">
              <a:buFont typeface="Wingdings" panose="05000000000000000000" pitchFamily="2" charset="2"/>
              <a:buChar char="§"/>
            </a:pPr>
            <a:r>
              <a:rPr lang="ru-RU" b="1" dirty="0">
                <a:solidFill>
                  <a:srgbClr val="14CE9F">
                    <a:alpha val="60000"/>
                  </a:srgbClr>
                </a:solidFill>
                <a:latin typeface="Montserrat Light" panose="00000400000000000000" pitchFamily="2" charset="-18"/>
              </a:rPr>
              <a:t>«С чем связано то, что вы хотите именно..?»</a:t>
            </a:r>
          </a:p>
        </p:txBody>
      </p:sp>
      <p:sp>
        <p:nvSpPr>
          <p:cNvPr id="2" name="TextBox 1">
            <a:extLst>
              <a:ext uri="{FF2B5EF4-FFF2-40B4-BE49-F238E27FC236}">
                <a16:creationId xmlns:a16="http://schemas.microsoft.com/office/drawing/2014/main" id="{65BAB0D9-F403-C383-7604-DB3ED49DE1A3}"/>
              </a:ext>
            </a:extLst>
          </p:cNvPr>
          <p:cNvSpPr txBox="1"/>
          <p:nvPr/>
        </p:nvSpPr>
        <p:spPr>
          <a:xfrm>
            <a:off x="6096000" y="-10633"/>
            <a:ext cx="6096000" cy="842025"/>
          </a:xfrm>
          <a:prstGeom prst="rect">
            <a:avLst/>
          </a:prstGeom>
          <a:noFill/>
        </p:spPr>
        <p:txBody>
          <a:bodyPr wrap="square">
            <a:spAutoFit/>
          </a:bodyPr>
          <a:lstStyle/>
          <a:p>
            <a:pPr algn="r">
              <a:lnSpc>
                <a:spcPts val="2000"/>
              </a:lnSpc>
            </a:pPr>
            <a:r>
              <a:rPr lang="ru-RU" sz="1400" dirty="0">
                <a:solidFill>
                  <a:schemeClr val="bg2">
                    <a:lumMod val="90000"/>
                  </a:schemeClr>
                </a:solidFill>
                <a:latin typeface="Montserrat SemiBold" panose="00000700000000000000" pitchFamily="2" charset="-18"/>
              </a:rPr>
              <a:t>Во время Диалога (их смысл)</a:t>
            </a:r>
          </a:p>
          <a:p>
            <a:pPr marL="342900" indent="-342900" algn="r">
              <a:lnSpc>
                <a:spcPts val="2000"/>
              </a:lnSpc>
              <a:buAutoNum type="arabicPeriod"/>
            </a:pPr>
            <a:r>
              <a:rPr lang="ru-RU" sz="1400" dirty="0">
                <a:solidFill>
                  <a:schemeClr val="bg2">
                    <a:lumMod val="90000"/>
                  </a:schemeClr>
                </a:solidFill>
                <a:latin typeface="Montserrat SemiBold" panose="00000700000000000000" pitchFamily="2" charset="-18"/>
              </a:rPr>
              <a:t>Сигналы собеседника</a:t>
            </a:r>
          </a:p>
          <a:p>
            <a:pPr marL="342900" indent="-342900" algn="r">
              <a:lnSpc>
                <a:spcPts val="2000"/>
              </a:lnSpc>
              <a:buAutoNum type="arabicPeriod"/>
            </a:pPr>
            <a:r>
              <a:rPr lang="ru-RU" sz="1400" dirty="0">
                <a:solidFill>
                  <a:schemeClr val="bg2">
                    <a:lumMod val="90000"/>
                  </a:schemeClr>
                </a:solidFill>
                <a:latin typeface="Montserrat SemiBold" panose="00000700000000000000" pitchFamily="2" charset="-18"/>
              </a:rPr>
              <a:t>Обеспечение безопасности</a:t>
            </a:r>
            <a:endParaRPr lang="en-US" sz="1400" dirty="0">
              <a:solidFill>
                <a:schemeClr val="bg1">
                  <a:lumMod val="85000"/>
                </a:schemeClr>
              </a:solidFill>
              <a:latin typeface="Montserrat SemiBold" panose="00000700000000000000" pitchFamily="2" charset="-18"/>
            </a:endParaRPr>
          </a:p>
        </p:txBody>
      </p:sp>
      <p:sp>
        <p:nvSpPr>
          <p:cNvPr id="9" name="TextBox 8">
            <a:extLst>
              <a:ext uri="{FF2B5EF4-FFF2-40B4-BE49-F238E27FC236}">
                <a16:creationId xmlns:a16="http://schemas.microsoft.com/office/drawing/2014/main" id="{73C15643-CDE2-4C57-5188-749B95DB99E2}"/>
              </a:ext>
            </a:extLst>
          </p:cNvPr>
          <p:cNvSpPr txBox="1"/>
          <p:nvPr/>
        </p:nvSpPr>
        <p:spPr>
          <a:xfrm>
            <a:off x="247166" y="645957"/>
            <a:ext cx="9207795" cy="923330"/>
          </a:xfrm>
          <a:prstGeom prst="rect">
            <a:avLst/>
          </a:prstGeom>
          <a:noFill/>
          <a:ln>
            <a:noFill/>
          </a:ln>
          <a:effectLst/>
        </p:spPr>
        <p:txBody>
          <a:bodyPr wrap="square" lIns="0" tIns="0" rIns="0" bIns="0" rtlCol="0" anchor="b">
            <a:noAutofit/>
          </a:bodyPr>
          <a:lstStyle/>
          <a:p>
            <a:r>
              <a:rPr lang="ru-RU" sz="4800" dirty="0">
                <a:solidFill>
                  <a:srgbClr val="14CE9F"/>
                </a:solidFill>
                <a:latin typeface="Gabriela" panose="00000500000000000000" pitchFamily="2" charset="0"/>
              </a:rPr>
              <a:t>Распознайте цель за стратегией</a:t>
            </a:r>
          </a:p>
        </p:txBody>
      </p:sp>
      <p:sp>
        <p:nvSpPr>
          <p:cNvPr id="19" name="Rectangle 18">
            <a:extLst>
              <a:ext uri="{FF2B5EF4-FFF2-40B4-BE49-F238E27FC236}">
                <a16:creationId xmlns:a16="http://schemas.microsoft.com/office/drawing/2014/main" id="{9B782310-D20E-D4AE-CCBB-23079077BCBD}"/>
              </a:ext>
            </a:extLst>
          </p:cNvPr>
          <p:cNvSpPr/>
          <p:nvPr/>
        </p:nvSpPr>
        <p:spPr>
          <a:xfrm>
            <a:off x="10658308" y="6394719"/>
            <a:ext cx="1533692" cy="91118"/>
          </a:xfrm>
          <a:prstGeom prst="rect">
            <a:avLst/>
          </a:prstGeom>
          <a:gradFill>
            <a:gsLst>
              <a:gs pos="77000">
                <a:srgbClr val="14CE9F"/>
              </a:gs>
              <a:gs pos="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Tree>
    <p:extLst>
      <p:ext uri="{BB962C8B-B14F-4D97-AF65-F5344CB8AC3E}">
        <p14:creationId xmlns:p14="http://schemas.microsoft.com/office/powerpoint/2010/main" val="3371357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6" name="Object 5"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Box 4"/>
          <p:cNvSpPr txBox="1"/>
          <p:nvPr/>
        </p:nvSpPr>
        <p:spPr>
          <a:xfrm>
            <a:off x="148855" y="1848132"/>
            <a:ext cx="11414521" cy="3323987"/>
          </a:xfrm>
          <a:prstGeom prst="rect">
            <a:avLst/>
          </a:prstGeom>
          <a:noFill/>
        </p:spPr>
        <p:txBody>
          <a:bodyPr wrap="square" lIns="0" tIns="0" rIns="0" bIns="0" rtlCol="0">
            <a:spAutoFit/>
          </a:bodyPr>
          <a:lstStyle/>
          <a:p>
            <a:r>
              <a:rPr lang="ru-RU" dirty="0">
                <a:solidFill>
                  <a:srgbClr val="5D5B6F">
                    <a:alpha val="60000"/>
                  </a:srgbClr>
                </a:solidFill>
                <a:latin typeface="Montserrat Light" panose="00000400000000000000" pitchFamily="2" charset="-18"/>
              </a:rPr>
              <a:t>Часто ваши желания и цели могут быть удовлетворены или достигнуты исключительно за счет другого человека. В этом случае найти Общую цель просто невозможно. А значит, придется ее изобрести.</a:t>
            </a:r>
          </a:p>
          <a:p>
            <a:r>
              <a:rPr lang="ru-RU" dirty="0">
                <a:solidFill>
                  <a:srgbClr val="5D5B6F">
                    <a:alpha val="60000"/>
                  </a:srgbClr>
                </a:solidFill>
                <a:latin typeface="Montserrat Light" panose="00000400000000000000" pitchFamily="2" charset="-18"/>
              </a:rPr>
              <a:t>Чтобы изобрести Общую цель, вам нужно использовать более обобщенные и всеохватные формулировки. Найдите цель, более значимую или вознаграждающую, чем те, которые развели вас по разные стороны баррикады. </a:t>
            </a:r>
          </a:p>
          <a:p>
            <a:endParaRPr lang="ru-RU" dirty="0">
              <a:solidFill>
                <a:srgbClr val="5D5B6F">
                  <a:alpha val="60000"/>
                </a:srgbClr>
              </a:solidFill>
              <a:latin typeface="Montserrat Light" panose="00000400000000000000" pitchFamily="2" charset="-18"/>
            </a:endParaRPr>
          </a:p>
          <a:p>
            <a:r>
              <a:rPr lang="ru-RU" b="1" dirty="0">
                <a:solidFill>
                  <a:srgbClr val="14CE9F">
                    <a:alpha val="60000"/>
                  </a:srgbClr>
                </a:solidFill>
                <a:latin typeface="Montserrat Light" panose="00000400000000000000" pitchFamily="2" charset="-18"/>
              </a:rPr>
              <a:t>Например: </a:t>
            </a:r>
            <a:r>
              <a:rPr lang="ru-RU" dirty="0">
                <a:solidFill>
                  <a:srgbClr val="5D5B6F">
                    <a:alpha val="60000"/>
                  </a:srgbClr>
                </a:solidFill>
                <a:latin typeface="Montserrat Light" panose="00000400000000000000" pitchFamily="2" charset="-18"/>
              </a:rPr>
              <a:t>в задании с переездом пастора, вы никак не можете прийти к согласию, но вполне можете согласиться, что изначально мы призваны к служению и хотим приводить людей ко Христу, причем делая это насколько возможно продуктивно в разных общинах. Фокусируясь на целях более высокого уровня и более долгосрочных, вы часто сможете пойти дальше краткосрочных компромиссов, найти Общую цель и вернуться к конструктивному диалогу.</a:t>
            </a:r>
          </a:p>
        </p:txBody>
      </p:sp>
      <p:sp>
        <p:nvSpPr>
          <p:cNvPr id="2" name="TextBox 1">
            <a:extLst>
              <a:ext uri="{FF2B5EF4-FFF2-40B4-BE49-F238E27FC236}">
                <a16:creationId xmlns:a16="http://schemas.microsoft.com/office/drawing/2014/main" id="{65BAB0D9-F403-C383-7604-DB3ED49DE1A3}"/>
              </a:ext>
            </a:extLst>
          </p:cNvPr>
          <p:cNvSpPr txBox="1"/>
          <p:nvPr/>
        </p:nvSpPr>
        <p:spPr>
          <a:xfrm>
            <a:off x="6096000" y="-10633"/>
            <a:ext cx="6096000" cy="842025"/>
          </a:xfrm>
          <a:prstGeom prst="rect">
            <a:avLst/>
          </a:prstGeom>
          <a:noFill/>
        </p:spPr>
        <p:txBody>
          <a:bodyPr wrap="square">
            <a:spAutoFit/>
          </a:bodyPr>
          <a:lstStyle/>
          <a:p>
            <a:pPr algn="r">
              <a:lnSpc>
                <a:spcPts val="2000"/>
              </a:lnSpc>
            </a:pPr>
            <a:r>
              <a:rPr lang="ru-RU" sz="1400" dirty="0">
                <a:solidFill>
                  <a:schemeClr val="bg2">
                    <a:lumMod val="90000"/>
                  </a:schemeClr>
                </a:solidFill>
                <a:latin typeface="Montserrat SemiBold" panose="00000700000000000000" pitchFamily="2" charset="-18"/>
              </a:rPr>
              <a:t>Во время Диалога (их смысл)</a:t>
            </a:r>
          </a:p>
          <a:p>
            <a:pPr marL="342900" indent="-342900" algn="r">
              <a:lnSpc>
                <a:spcPts val="2000"/>
              </a:lnSpc>
              <a:buAutoNum type="arabicPeriod"/>
            </a:pPr>
            <a:r>
              <a:rPr lang="ru-RU" sz="1400" dirty="0">
                <a:solidFill>
                  <a:schemeClr val="bg2">
                    <a:lumMod val="90000"/>
                  </a:schemeClr>
                </a:solidFill>
                <a:latin typeface="Montserrat SemiBold" panose="00000700000000000000" pitchFamily="2" charset="-18"/>
              </a:rPr>
              <a:t>Сигналы собеседника</a:t>
            </a:r>
          </a:p>
          <a:p>
            <a:pPr marL="342900" indent="-342900" algn="r">
              <a:lnSpc>
                <a:spcPts val="2000"/>
              </a:lnSpc>
              <a:buAutoNum type="arabicPeriod"/>
            </a:pPr>
            <a:r>
              <a:rPr lang="ru-RU" sz="1400" dirty="0">
                <a:solidFill>
                  <a:schemeClr val="bg2">
                    <a:lumMod val="90000"/>
                  </a:schemeClr>
                </a:solidFill>
                <a:latin typeface="Montserrat SemiBold" panose="00000700000000000000" pitchFamily="2" charset="-18"/>
              </a:rPr>
              <a:t>Обеспечение безопасности</a:t>
            </a:r>
            <a:endParaRPr lang="en-US" sz="1400" dirty="0">
              <a:solidFill>
                <a:schemeClr val="bg1">
                  <a:lumMod val="85000"/>
                </a:schemeClr>
              </a:solidFill>
              <a:latin typeface="Montserrat SemiBold" panose="00000700000000000000" pitchFamily="2" charset="-18"/>
            </a:endParaRPr>
          </a:p>
        </p:txBody>
      </p:sp>
      <p:sp>
        <p:nvSpPr>
          <p:cNvPr id="9" name="TextBox 8">
            <a:extLst>
              <a:ext uri="{FF2B5EF4-FFF2-40B4-BE49-F238E27FC236}">
                <a16:creationId xmlns:a16="http://schemas.microsoft.com/office/drawing/2014/main" id="{73C15643-CDE2-4C57-5188-749B95DB99E2}"/>
              </a:ext>
            </a:extLst>
          </p:cNvPr>
          <p:cNvSpPr txBox="1"/>
          <p:nvPr/>
        </p:nvSpPr>
        <p:spPr>
          <a:xfrm>
            <a:off x="148855" y="129829"/>
            <a:ext cx="9207795" cy="923330"/>
          </a:xfrm>
          <a:prstGeom prst="rect">
            <a:avLst/>
          </a:prstGeom>
          <a:noFill/>
          <a:ln>
            <a:noFill/>
          </a:ln>
          <a:effectLst/>
        </p:spPr>
        <p:txBody>
          <a:bodyPr wrap="square" lIns="0" tIns="0" rIns="0" bIns="0" rtlCol="0" anchor="b">
            <a:noAutofit/>
          </a:bodyPr>
          <a:lstStyle/>
          <a:p>
            <a:r>
              <a:rPr lang="ru-RU" sz="4800" dirty="0">
                <a:solidFill>
                  <a:srgbClr val="14CE9F"/>
                </a:solidFill>
                <a:latin typeface="Gabriela" panose="00000500000000000000" pitchFamily="2" charset="0"/>
              </a:rPr>
              <a:t>Изобретите Общую цель</a:t>
            </a:r>
          </a:p>
        </p:txBody>
      </p:sp>
      <p:sp>
        <p:nvSpPr>
          <p:cNvPr id="19" name="Rectangle 18">
            <a:extLst>
              <a:ext uri="{FF2B5EF4-FFF2-40B4-BE49-F238E27FC236}">
                <a16:creationId xmlns:a16="http://schemas.microsoft.com/office/drawing/2014/main" id="{9B782310-D20E-D4AE-CCBB-23079077BCBD}"/>
              </a:ext>
            </a:extLst>
          </p:cNvPr>
          <p:cNvSpPr/>
          <p:nvPr/>
        </p:nvSpPr>
        <p:spPr>
          <a:xfrm>
            <a:off x="10658308" y="6394719"/>
            <a:ext cx="1533692" cy="91118"/>
          </a:xfrm>
          <a:prstGeom prst="rect">
            <a:avLst/>
          </a:prstGeom>
          <a:gradFill>
            <a:gsLst>
              <a:gs pos="77000">
                <a:srgbClr val="14CE9F"/>
              </a:gs>
              <a:gs pos="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Tree>
    <p:extLst>
      <p:ext uri="{BB962C8B-B14F-4D97-AF65-F5344CB8AC3E}">
        <p14:creationId xmlns:p14="http://schemas.microsoft.com/office/powerpoint/2010/main" val="649777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6" name="Object 5"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Box 4"/>
          <p:cNvSpPr txBox="1"/>
          <p:nvPr/>
        </p:nvSpPr>
        <p:spPr>
          <a:xfrm>
            <a:off x="148855" y="2025553"/>
            <a:ext cx="11414521" cy="2492990"/>
          </a:xfrm>
          <a:prstGeom prst="rect">
            <a:avLst/>
          </a:prstGeom>
          <a:noFill/>
        </p:spPr>
        <p:txBody>
          <a:bodyPr wrap="square" lIns="0" tIns="0" rIns="0" bIns="0" rtlCol="0">
            <a:spAutoFit/>
          </a:bodyPr>
          <a:lstStyle/>
          <a:p>
            <a:r>
              <a:rPr lang="ru-RU" dirty="0">
                <a:solidFill>
                  <a:srgbClr val="5D5B6F">
                    <a:alpha val="60000"/>
                  </a:srgbClr>
                </a:solidFill>
                <a:latin typeface="Montserrat Light" panose="00000400000000000000" pitchFamily="2" charset="-18"/>
              </a:rPr>
              <a:t>После того как найдена Общая цель и обеспечена безопасность диалога, чаще всего можно вернуться к его основной теме. На этом этапе следует совместно выработать стратегии, отвечающие потребностям каждого.</a:t>
            </a:r>
          </a:p>
          <a:p>
            <a:r>
              <a:rPr lang="ru-RU" dirty="0">
                <a:solidFill>
                  <a:srgbClr val="5D5B6F">
                    <a:alpha val="60000"/>
                  </a:srgbClr>
                </a:solidFill>
                <a:latin typeface="Montserrat Light" panose="00000400000000000000" pitchFamily="2" charset="-18"/>
              </a:rPr>
              <a:t>Удерживайтесь от высказывания оценок и суждений. Мыслите творчески. </a:t>
            </a:r>
          </a:p>
          <a:p>
            <a:endParaRPr lang="ru-RU" dirty="0">
              <a:solidFill>
                <a:srgbClr val="5D5B6F">
                  <a:alpha val="60000"/>
                </a:srgbClr>
              </a:solidFill>
              <a:latin typeface="Montserrat Light" panose="00000400000000000000" pitchFamily="2" charset="-18"/>
            </a:endParaRPr>
          </a:p>
          <a:p>
            <a:r>
              <a:rPr lang="ru-RU" b="1" dirty="0">
                <a:solidFill>
                  <a:srgbClr val="14CE9F">
                    <a:alpha val="60000"/>
                  </a:srgbClr>
                </a:solidFill>
                <a:latin typeface="Montserrat Light" panose="00000400000000000000" pitchFamily="2" charset="-18"/>
              </a:rPr>
              <a:t>Например: </a:t>
            </a:r>
            <a:r>
              <a:rPr lang="ru-RU" dirty="0">
                <a:solidFill>
                  <a:srgbClr val="5D5B6F">
                    <a:alpha val="60000"/>
                  </a:srgbClr>
                </a:solidFill>
                <a:latin typeface="Montserrat Light" panose="00000400000000000000" pitchFamily="2" charset="-18"/>
              </a:rPr>
              <a:t>в задании с переездом пастора, сможете ли вы подвинуться в сроках переезда и подготовкой передачи дел в работающей общине? помогите ему морально подготовиться к вопросу переезда и погрузите его детально в виденье администрацией его дальнейшего служения в другой общине.</a:t>
            </a:r>
          </a:p>
        </p:txBody>
      </p:sp>
      <p:sp>
        <p:nvSpPr>
          <p:cNvPr id="2" name="TextBox 1">
            <a:extLst>
              <a:ext uri="{FF2B5EF4-FFF2-40B4-BE49-F238E27FC236}">
                <a16:creationId xmlns:a16="http://schemas.microsoft.com/office/drawing/2014/main" id="{65BAB0D9-F403-C383-7604-DB3ED49DE1A3}"/>
              </a:ext>
            </a:extLst>
          </p:cNvPr>
          <p:cNvSpPr txBox="1"/>
          <p:nvPr/>
        </p:nvSpPr>
        <p:spPr>
          <a:xfrm>
            <a:off x="6096000" y="-10633"/>
            <a:ext cx="6096000" cy="842025"/>
          </a:xfrm>
          <a:prstGeom prst="rect">
            <a:avLst/>
          </a:prstGeom>
          <a:noFill/>
        </p:spPr>
        <p:txBody>
          <a:bodyPr wrap="square">
            <a:spAutoFit/>
          </a:bodyPr>
          <a:lstStyle/>
          <a:p>
            <a:pPr algn="r">
              <a:lnSpc>
                <a:spcPts val="2000"/>
              </a:lnSpc>
            </a:pPr>
            <a:r>
              <a:rPr lang="ru-RU" sz="1400" dirty="0">
                <a:solidFill>
                  <a:schemeClr val="bg2">
                    <a:lumMod val="90000"/>
                  </a:schemeClr>
                </a:solidFill>
                <a:latin typeface="Montserrat SemiBold" panose="00000700000000000000" pitchFamily="2" charset="-18"/>
              </a:rPr>
              <a:t>Во время Диалога (их смысл)</a:t>
            </a:r>
          </a:p>
          <a:p>
            <a:pPr marL="342900" indent="-342900" algn="r">
              <a:lnSpc>
                <a:spcPts val="2000"/>
              </a:lnSpc>
              <a:buAutoNum type="arabicPeriod"/>
            </a:pPr>
            <a:r>
              <a:rPr lang="ru-RU" sz="1400" dirty="0">
                <a:solidFill>
                  <a:schemeClr val="bg2">
                    <a:lumMod val="90000"/>
                  </a:schemeClr>
                </a:solidFill>
                <a:latin typeface="Montserrat SemiBold" panose="00000700000000000000" pitchFamily="2" charset="-18"/>
              </a:rPr>
              <a:t>Сигналы собеседника</a:t>
            </a:r>
          </a:p>
          <a:p>
            <a:pPr marL="342900" indent="-342900" algn="r">
              <a:lnSpc>
                <a:spcPts val="2000"/>
              </a:lnSpc>
              <a:buAutoNum type="arabicPeriod"/>
            </a:pPr>
            <a:r>
              <a:rPr lang="ru-RU" sz="1400" dirty="0">
                <a:solidFill>
                  <a:schemeClr val="bg2">
                    <a:lumMod val="90000"/>
                  </a:schemeClr>
                </a:solidFill>
                <a:latin typeface="Montserrat SemiBold" panose="00000700000000000000" pitchFamily="2" charset="-18"/>
              </a:rPr>
              <a:t>Обеспечение безопасности</a:t>
            </a:r>
            <a:endParaRPr lang="en-US" sz="1400" dirty="0">
              <a:solidFill>
                <a:schemeClr val="bg1">
                  <a:lumMod val="85000"/>
                </a:schemeClr>
              </a:solidFill>
              <a:latin typeface="Montserrat SemiBold" panose="00000700000000000000" pitchFamily="2" charset="-18"/>
            </a:endParaRPr>
          </a:p>
        </p:txBody>
      </p:sp>
      <p:sp>
        <p:nvSpPr>
          <p:cNvPr id="9" name="TextBox 8">
            <a:extLst>
              <a:ext uri="{FF2B5EF4-FFF2-40B4-BE49-F238E27FC236}">
                <a16:creationId xmlns:a16="http://schemas.microsoft.com/office/drawing/2014/main" id="{73C15643-CDE2-4C57-5188-749B95DB99E2}"/>
              </a:ext>
            </a:extLst>
          </p:cNvPr>
          <p:cNvSpPr txBox="1"/>
          <p:nvPr/>
        </p:nvSpPr>
        <p:spPr>
          <a:xfrm>
            <a:off x="148855" y="831392"/>
            <a:ext cx="9207795" cy="923330"/>
          </a:xfrm>
          <a:prstGeom prst="rect">
            <a:avLst/>
          </a:prstGeom>
          <a:noFill/>
          <a:ln>
            <a:noFill/>
          </a:ln>
          <a:effectLst/>
        </p:spPr>
        <p:txBody>
          <a:bodyPr wrap="square" lIns="0" tIns="0" rIns="0" bIns="0" rtlCol="0" anchor="b">
            <a:noAutofit/>
          </a:bodyPr>
          <a:lstStyle/>
          <a:p>
            <a:r>
              <a:rPr lang="ru-RU" sz="4800" dirty="0">
                <a:solidFill>
                  <a:srgbClr val="14CE9F"/>
                </a:solidFill>
                <a:latin typeface="Gabriela" panose="00000500000000000000" pitchFamily="2" charset="0"/>
              </a:rPr>
              <a:t>Выработайте новые стратегии</a:t>
            </a:r>
          </a:p>
        </p:txBody>
      </p:sp>
      <p:sp>
        <p:nvSpPr>
          <p:cNvPr id="19" name="Rectangle 18">
            <a:extLst>
              <a:ext uri="{FF2B5EF4-FFF2-40B4-BE49-F238E27FC236}">
                <a16:creationId xmlns:a16="http://schemas.microsoft.com/office/drawing/2014/main" id="{9B782310-D20E-D4AE-CCBB-23079077BCBD}"/>
              </a:ext>
            </a:extLst>
          </p:cNvPr>
          <p:cNvSpPr/>
          <p:nvPr/>
        </p:nvSpPr>
        <p:spPr>
          <a:xfrm>
            <a:off x="10658308" y="6394719"/>
            <a:ext cx="1533692" cy="91118"/>
          </a:xfrm>
          <a:prstGeom prst="rect">
            <a:avLst/>
          </a:prstGeom>
          <a:gradFill>
            <a:gsLst>
              <a:gs pos="77000">
                <a:srgbClr val="14CE9F"/>
              </a:gs>
              <a:gs pos="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Tree>
    <p:extLst>
      <p:ext uri="{BB962C8B-B14F-4D97-AF65-F5344CB8AC3E}">
        <p14:creationId xmlns:p14="http://schemas.microsoft.com/office/powerpoint/2010/main" val="1473542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B9CC8-72FF-772B-BBBE-4DBC193A113A}"/>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D5BE5E94-E302-8903-6911-1ADCFE1F13B0}"/>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b="14249"/>
          <a:stretch/>
        </p:blipFill>
        <p:spPr>
          <a:xfrm>
            <a:off x="173159" y="0"/>
            <a:ext cx="11999689" cy="6858000"/>
          </a:xfrm>
          <a:prstGeom prst="rect">
            <a:avLst/>
          </a:prstGeom>
        </p:spPr>
      </p:pic>
      <p:sp>
        <p:nvSpPr>
          <p:cNvPr id="5" name="Rectangle 4">
            <a:extLst>
              <a:ext uri="{FF2B5EF4-FFF2-40B4-BE49-F238E27FC236}">
                <a16:creationId xmlns:a16="http://schemas.microsoft.com/office/drawing/2014/main" id="{9A10353F-4C35-5D4F-51AD-BC46ED6BDF79}"/>
              </a:ext>
            </a:extLst>
          </p:cNvPr>
          <p:cNvSpPr/>
          <p:nvPr/>
        </p:nvSpPr>
        <p:spPr>
          <a:xfrm>
            <a:off x="177284" y="0"/>
            <a:ext cx="11991438" cy="6872464"/>
          </a:xfrm>
          <a:prstGeom prst="rect">
            <a:avLst/>
          </a:prstGeom>
          <a:gradFill>
            <a:gsLst>
              <a:gs pos="92000">
                <a:srgbClr val="14CE9F">
                  <a:alpha val="50000"/>
                </a:srgbClr>
              </a:gs>
              <a:gs pos="2000">
                <a:srgbClr val="DDF9B8">
                  <a:alpha val="50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7" name="TextBox 6">
            <a:extLst>
              <a:ext uri="{FF2B5EF4-FFF2-40B4-BE49-F238E27FC236}">
                <a16:creationId xmlns:a16="http://schemas.microsoft.com/office/drawing/2014/main" id="{83DC79B1-EC16-930E-FD42-DCF7F991C0BB}"/>
              </a:ext>
            </a:extLst>
          </p:cNvPr>
          <p:cNvSpPr txBox="1"/>
          <p:nvPr/>
        </p:nvSpPr>
        <p:spPr>
          <a:xfrm>
            <a:off x="177284" y="1244600"/>
            <a:ext cx="8772097" cy="3231654"/>
          </a:xfrm>
          <a:prstGeom prst="rect">
            <a:avLst/>
          </a:prstGeom>
          <a:noFill/>
        </p:spPr>
        <p:txBody>
          <a:bodyPr wrap="square">
            <a:spAutoFit/>
          </a:bodyPr>
          <a:lstStyle/>
          <a:p>
            <a:pPr marL="0" marR="0" indent="0" algn="ctr">
              <a:spcBef>
                <a:spcPts val="0"/>
              </a:spcBef>
              <a:spcAft>
                <a:spcPts val="0"/>
              </a:spcAft>
              <a:tabLst>
                <a:tab pos="534035" algn="l"/>
              </a:tabLst>
            </a:pPr>
            <a:r>
              <a:rPr lang="en-US" sz="2800" dirty="0" err="1">
                <a:solidFill>
                  <a:srgbClr val="C00000">
                    <a:alpha val="60000"/>
                  </a:srgbClr>
                </a:solidFill>
                <a:latin typeface="+mj-lt"/>
              </a:rPr>
              <a:t>Итак</a:t>
            </a:r>
            <a:r>
              <a:rPr lang="en-US" sz="2800" dirty="0">
                <a:solidFill>
                  <a:srgbClr val="C00000">
                    <a:alpha val="60000"/>
                  </a:srgbClr>
                </a:solidFill>
                <a:latin typeface="+mj-lt"/>
              </a:rPr>
              <a:t>, </a:t>
            </a:r>
            <a:r>
              <a:rPr lang="en-US" sz="2800" dirty="0" err="1">
                <a:solidFill>
                  <a:srgbClr val="C00000">
                    <a:alpha val="60000"/>
                  </a:srgbClr>
                </a:solidFill>
                <a:latin typeface="+mj-lt"/>
              </a:rPr>
              <a:t>почувствовав</a:t>
            </a:r>
            <a:r>
              <a:rPr lang="en-US" sz="2800" dirty="0">
                <a:solidFill>
                  <a:srgbClr val="C00000">
                    <a:alpha val="60000"/>
                  </a:srgbClr>
                </a:solidFill>
                <a:latin typeface="+mj-lt"/>
              </a:rPr>
              <a:t>, </a:t>
            </a:r>
            <a:r>
              <a:rPr lang="en-US" sz="2800" dirty="0" err="1">
                <a:solidFill>
                  <a:srgbClr val="C00000">
                    <a:alpha val="60000"/>
                  </a:srgbClr>
                </a:solidFill>
                <a:latin typeface="+mj-lt"/>
              </a:rPr>
              <a:t>что</a:t>
            </a:r>
            <a:r>
              <a:rPr lang="en-US" sz="2800" dirty="0">
                <a:solidFill>
                  <a:srgbClr val="C00000">
                    <a:alpha val="60000"/>
                  </a:srgbClr>
                </a:solidFill>
                <a:latin typeface="+mj-lt"/>
              </a:rPr>
              <a:t> </a:t>
            </a:r>
            <a:r>
              <a:rPr lang="en-US" sz="2800" dirty="0" err="1">
                <a:solidFill>
                  <a:srgbClr val="C00000">
                    <a:alpha val="60000"/>
                  </a:srgbClr>
                </a:solidFill>
                <a:latin typeface="+mj-lt"/>
              </a:rPr>
              <a:t>вы</a:t>
            </a:r>
            <a:r>
              <a:rPr lang="en-US" sz="2800" dirty="0">
                <a:solidFill>
                  <a:srgbClr val="C00000">
                    <a:alpha val="60000"/>
                  </a:srgbClr>
                </a:solidFill>
                <a:latin typeface="+mj-lt"/>
              </a:rPr>
              <a:t> с </a:t>
            </a:r>
            <a:r>
              <a:rPr lang="en-US" sz="2800" dirty="0" err="1">
                <a:solidFill>
                  <a:srgbClr val="C00000">
                    <a:alpha val="60000"/>
                  </a:srgbClr>
                </a:solidFill>
                <a:latin typeface="+mj-lt"/>
              </a:rPr>
              <a:t>собеседником</a:t>
            </a:r>
            <a:r>
              <a:rPr lang="en-US" sz="2800" dirty="0">
                <a:solidFill>
                  <a:srgbClr val="C00000">
                    <a:alpha val="60000"/>
                  </a:srgbClr>
                </a:solidFill>
                <a:latin typeface="+mj-lt"/>
              </a:rPr>
              <a:t> </a:t>
            </a:r>
            <a:r>
              <a:rPr lang="en-US" sz="2800" dirty="0" err="1">
                <a:solidFill>
                  <a:srgbClr val="C00000">
                    <a:alpha val="60000"/>
                  </a:srgbClr>
                </a:solidFill>
                <a:latin typeface="+mj-lt"/>
              </a:rPr>
              <a:t>преследуете</a:t>
            </a:r>
            <a:r>
              <a:rPr lang="en-US" sz="2800" dirty="0">
                <a:solidFill>
                  <a:srgbClr val="C00000">
                    <a:alpha val="60000"/>
                  </a:srgbClr>
                </a:solidFill>
                <a:latin typeface="+mj-lt"/>
              </a:rPr>
              <a:t> </a:t>
            </a:r>
            <a:r>
              <a:rPr lang="en-US" sz="2800" dirty="0" err="1">
                <a:solidFill>
                  <a:srgbClr val="C00000">
                    <a:alpha val="60000"/>
                  </a:srgbClr>
                </a:solidFill>
                <a:latin typeface="+mj-lt"/>
              </a:rPr>
              <a:t>противоположные</a:t>
            </a:r>
            <a:r>
              <a:rPr lang="en-US" sz="2800" dirty="0">
                <a:solidFill>
                  <a:srgbClr val="C00000">
                    <a:alpha val="60000"/>
                  </a:srgbClr>
                </a:solidFill>
                <a:latin typeface="+mj-lt"/>
              </a:rPr>
              <a:t> </a:t>
            </a:r>
            <a:r>
              <a:rPr lang="en-US" sz="2800" dirty="0" err="1">
                <a:solidFill>
                  <a:srgbClr val="C00000">
                    <a:alpha val="60000"/>
                  </a:srgbClr>
                </a:solidFill>
                <a:latin typeface="+mj-lt"/>
              </a:rPr>
              <a:t>цели</a:t>
            </a:r>
            <a:r>
              <a:rPr lang="en-US" sz="2800" dirty="0">
                <a:solidFill>
                  <a:srgbClr val="C00000">
                    <a:alpha val="60000"/>
                  </a:srgbClr>
                </a:solidFill>
                <a:latin typeface="+mj-lt"/>
              </a:rPr>
              <a:t>, </a:t>
            </a:r>
            <a:r>
              <a:rPr lang="en-US" sz="2800" dirty="0" err="1">
                <a:solidFill>
                  <a:srgbClr val="C00000">
                    <a:alpha val="60000"/>
                  </a:srgbClr>
                </a:solidFill>
                <a:latin typeface="+mj-lt"/>
              </a:rPr>
              <a:t>вы</a:t>
            </a:r>
            <a:r>
              <a:rPr lang="en-US" sz="2800" dirty="0">
                <a:solidFill>
                  <a:srgbClr val="C00000">
                    <a:alpha val="60000"/>
                  </a:srgbClr>
                </a:solidFill>
                <a:latin typeface="+mj-lt"/>
              </a:rPr>
              <a:t> </a:t>
            </a:r>
            <a:r>
              <a:rPr lang="en-US" sz="2800" dirty="0" err="1">
                <a:solidFill>
                  <a:srgbClr val="C00000">
                    <a:alpha val="60000"/>
                  </a:srgbClr>
                </a:solidFill>
                <a:latin typeface="+mj-lt"/>
              </a:rPr>
              <a:t>можете</a:t>
            </a:r>
            <a:r>
              <a:rPr lang="en-US" sz="2800" dirty="0">
                <a:solidFill>
                  <a:srgbClr val="C00000">
                    <a:alpha val="60000"/>
                  </a:srgbClr>
                </a:solidFill>
                <a:latin typeface="+mj-lt"/>
              </a:rPr>
              <a:t> </a:t>
            </a:r>
            <a:r>
              <a:rPr lang="en-US" sz="2800" dirty="0" err="1">
                <a:solidFill>
                  <a:srgbClr val="C00000">
                    <a:alpha val="60000"/>
                  </a:srgbClr>
                </a:solidFill>
                <a:latin typeface="+mj-lt"/>
              </a:rPr>
              <a:t>сделать</a:t>
            </a:r>
            <a:r>
              <a:rPr lang="en-US" sz="2800" dirty="0">
                <a:solidFill>
                  <a:srgbClr val="C00000">
                    <a:alpha val="60000"/>
                  </a:srgbClr>
                </a:solidFill>
                <a:latin typeface="+mj-lt"/>
              </a:rPr>
              <a:t> </a:t>
            </a:r>
            <a:r>
              <a:rPr lang="en-US" sz="2800" dirty="0" err="1">
                <a:solidFill>
                  <a:srgbClr val="C00000">
                    <a:alpha val="60000"/>
                  </a:srgbClr>
                </a:solidFill>
                <a:latin typeface="+mj-lt"/>
              </a:rPr>
              <a:t>следующее</a:t>
            </a:r>
            <a:r>
              <a:rPr lang="en-US" sz="2800" dirty="0">
                <a:solidFill>
                  <a:srgbClr val="C00000">
                    <a:alpha val="60000"/>
                  </a:srgbClr>
                </a:solidFill>
                <a:latin typeface="+mj-lt"/>
              </a:rPr>
              <a:t>. </a:t>
            </a:r>
            <a:r>
              <a:rPr lang="en-US" sz="2800" dirty="0" err="1">
                <a:solidFill>
                  <a:srgbClr val="C00000">
                    <a:alpha val="60000"/>
                  </a:srgbClr>
                </a:solidFill>
                <a:latin typeface="+mj-lt"/>
              </a:rPr>
              <a:t>Во-первых</a:t>
            </a:r>
            <a:r>
              <a:rPr lang="en-US" sz="2800" dirty="0">
                <a:solidFill>
                  <a:srgbClr val="C00000">
                    <a:alpha val="60000"/>
                  </a:srgbClr>
                </a:solidFill>
                <a:latin typeface="+mj-lt"/>
              </a:rPr>
              <a:t>, </a:t>
            </a:r>
            <a:r>
              <a:rPr lang="en-US" sz="2800" dirty="0" err="1">
                <a:solidFill>
                  <a:srgbClr val="C00000">
                    <a:alpha val="60000"/>
                  </a:srgbClr>
                </a:solidFill>
                <a:latin typeface="+mj-lt"/>
              </a:rPr>
              <a:t>отойдите</a:t>
            </a:r>
            <a:r>
              <a:rPr lang="en-US" sz="2800" dirty="0">
                <a:solidFill>
                  <a:srgbClr val="C00000">
                    <a:alpha val="60000"/>
                  </a:srgbClr>
                </a:solidFill>
                <a:latin typeface="+mj-lt"/>
              </a:rPr>
              <a:t> </a:t>
            </a:r>
            <a:r>
              <a:rPr lang="en-US" sz="2800" dirty="0" err="1">
                <a:solidFill>
                  <a:srgbClr val="C00000">
                    <a:alpha val="60000"/>
                  </a:srgbClr>
                </a:solidFill>
                <a:latin typeface="+mj-lt"/>
              </a:rPr>
              <a:t>от</a:t>
            </a:r>
            <a:r>
              <a:rPr lang="en-US" sz="2800" dirty="0">
                <a:solidFill>
                  <a:srgbClr val="C00000">
                    <a:alpha val="60000"/>
                  </a:srgbClr>
                </a:solidFill>
                <a:latin typeface="+mj-lt"/>
              </a:rPr>
              <a:t> </a:t>
            </a:r>
            <a:r>
              <a:rPr lang="en-US" sz="2800" dirty="0" err="1">
                <a:solidFill>
                  <a:srgbClr val="C00000">
                    <a:alpha val="60000"/>
                  </a:srgbClr>
                </a:solidFill>
                <a:latin typeface="+mj-lt"/>
              </a:rPr>
              <a:t>содержания</a:t>
            </a:r>
            <a:r>
              <a:rPr lang="en-US" sz="2800" dirty="0">
                <a:solidFill>
                  <a:srgbClr val="C00000">
                    <a:alpha val="60000"/>
                  </a:srgbClr>
                </a:solidFill>
                <a:latin typeface="+mj-lt"/>
              </a:rPr>
              <a:t> </a:t>
            </a:r>
            <a:r>
              <a:rPr lang="en-US" sz="2800" dirty="0" err="1">
                <a:solidFill>
                  <a:srgbClr val="C00000">
                    <a:alpha val="60000"/>
                  </a:srgbClr>
                </a:solidFill>
                <a:latin typeface="+mj-lt"/>
              </a:rPr>
              <a:t>конфликта</a:t>
            </a:r>
            <a:r>
              <a:rPr lang="en-US" sz="2800" dirty="0">
                <a:solidFill>
                  <a:srgbClr val="C00000">
                    <a:alpha val="60000"/>
                  </a:srgbClr>
                </a:solidFill>
                <a:latin typeface="+mj-lt"/>
              </a:rPr>
              <a:t>. </a:t>
            </a:r>
            <a:r>
              <a:rPr lang="en-US" sz="2800" dirty="0" err="1">
                <a:solidFill>
                  <a:srgbClr val="C00000">
                    <a:alpha val="60000"/>
                  </a:srgbClr>
                </a:solidFill>
                <a:latin typeface="+mj-lt"/>
              </a:rPr>
              <a:t>Перестаньте</a:t>
            </a:r>
            <a:r>
              <a:rPr lang="en-US" sz="2800" dirty="0">
                <a:solidFill>
                  <a:srgbClr val="C00000">
                    <a:alpha val="60000"/>
                  </a:srgbClr>
                </a:solidFill>
                <a:latin typeface="+mj-lt"/>
              </a:rPr>
              <a:t> </a:t>
            </a:r>
            <a:r>
              <a:rPr lang="en-US" sz="2800" dirty="0" err="1">
                <a:solidFill>
                  <a:srgbClr val="C00000">
                    <a:alpha val="60000"/>
                  </a:srgbClr>
                </a:solidFill>
                <a:latin typeface="+mj-lt"/>
              </a:rPr>
              <a:t>фокусироваться</a:t>
            </a:r>
            <a:r>
              <a:rPr lang="en-US" sz="2800" dirty="0">
                <a:solidFill>
                  <a:srgbClr val="C00000">
                    <a:alpha val="60000"/>
                  </a:srgbClr>
                </a:solidFill>
                <a:latin typeface="+mj-lt"/>
              </a:rPr>
              <a:t> </a:t>
            </a:r>
            <a:r>
              <a:rPr lang="en-US" sz="2800" dirty="0" err="1">
                <a:solidFill>
                  <a:srgbClr val="C00000">
                    <a:alpha val="60000"/>
                  </a:srgbClr>
                </a:solidFill>
                <a:latin typeface="+mj-lt"/>
              </a:rPr>
              <a:t>на</a:t>
            </a:r>
            <a:r>
              <a:rPr lang="en-US" sz="2800" dirty="0">
                <a:solidFill>
                  <a:srgbClr val="C00000">
                    <a:alpha val="60000"/>
                  </a:srgbClr>
                </a:solidFill>
                <a:latin typeface="+mj-lt"/>
              </a:rPr>
              <a:t> </a:t>
            </a:r>
            <a:r>
              <a:rPr lang="en-US" sz="2800" dirty="0" err="1">
                <a:solidFill>
                  <a:srgbClr val="C00000">
                    <a:alpha val="60000"/>
                  </a:srgbClr>
                </a:solidFill>
                <a:latin typeface="+mj-lt"/>
              </a:rPr>
              <a:t>том</a:t>
            </a:r>
            <a:r>
              <a:rPr lang="en-US" sz="2800" dirty="0">
                <a:solidFill>
                  <a:srgbClr val="C00000">
                    <a:alpha val="60000"/>
                  </a:srgbClr>
                </a:solidFill>
                <a:latin typeface="+mj-lt"/>
              </a:rPr>
              <a:t>, </a:t>
            </a:r>
            <a:r>
              <a:rPr lang="en-US" sz="2800" dirty="0" err="1">
                <a:solidFill>
                  <a:srgbClr val="C00000">
                    <a:alpha val="60000"/>
                  </a:srgbClr>
                </a:solidFill>
                <a:latin typeface="+mj-lt"/>
              </a:rPr>
              <a:t>кто</a:t>
            </a:r>
            <a:r>
              <a:rPr lang="en-US" sz="2800" dirty="0">
                <a:solidFill>
                  <a:srgbClr val="C00000">
                    <a:alpha val="60000"/>
                  </a:srgbClr>
                </a:solidFill>
                <a:latin typeface="+mj-lt"/>
              </a:rPr>
              <a:t> </a:t>
            </a:r>
            <a:r>
              <a:rPr lang="en-US" sz="2800" dirty="0" err="1">
                <a:solidFill>
                  <a:srgbClr val="C00000">
                    <a:alpha val="60000"/>
                  </a:srgbClr>
                </a:solidFill>
                <a:latin typeface="+mj-lt"/>
              </a:rPr>
              <a:t>что</a:t>
            </a:r>
            <a:r>
              <a:rPr lang="en-US" sz="2800" dirty="0">
                <a:solidFill>
                  <a:srgbClr val="C00000">
                    <a:alpha val="60000"/>
                  </a:srgbClr>
                </a:solidFill>
                <a:latin typeface="+mj-lt"/>
              </a:rPr>
              <a:t> </a:t>
            </a:r>
            <a:r>
              <a:rPr lang="en-US" sz="2800" dirty="0" err="1">
                <a:solidFill>
                  <a:srgbClr val="C00000">
                    <a:alpha val="60000"/>
                  </a:srgbClr>
                </a:solidFill>
                <a:latin typeface="+mj-lt"/>
              </a:rPr>
              <a:t>думает</a:t>
            </a:r>
            <a:r>
              <a:rPr lang="en-US" sz="2800" dirty="0">
                <a:solidFill>
                  <a:srgbClr val="C00000">
                    <a:alpha val="60000"/>
                  </a:srgbClr>
                </a:solidFill>
                <a:latin typeface="+mj-lt"/>
              </a:rPr>
              <a:t>. </a:t>
            </a:r>
            <a:r>
              <a:rPr lang="en-US" sz="2800" dirty="0" err="1">
                <a:solidFill>
                  <a:srgbClr val="C00000">
                    <a:alpha val="60000"/>
                  </a:srgbClr>
                </a:solidFill>
                <a:latin typeface="+mj-lt"/>
              </a:rPr>
              <a:t>Затем</a:t>
            </a:r>
            <a:r>
              <a:rPr lang="en-US" sz="2800" dirty="0">
                <a:solidFill>
                  <a:srgbClr val="C00000">
                    <a:alpha val="60000"/>
                  </a:srgbClr>
                </a:solidFill>
                <a:latin typeface="+mj-lt"/>
              </a:rPr>
              <a:t> </a:t>
            </a:r>
            <a:r>
              <a:rPr lang="en-US" sz="2800" dirty="0" err="1">
                <a:solidFill>
                  <a:srgbClr val="C00000">
                    <a:alpha val="60000"/>
                  </a:srgbClr>
                </a:solidFill>
                <a:latin typeface="+mj-lt"/>
              </a:rPr>
              <a:t>создайте</a:t>
            </a:r>
            <a:r>
              <a:rPr lang="en-US" sz="2800" dirty="0">
                <a:solidFill>
                  <a:srgbClr val="C00000">
                    <a:alpha val="60000"/>
                  </a:srgbClr>
                </a:solidFill>
                <a:latin typeface="+mj-lt"/>
              </a:rPr>
              <a:t> </a:t>
            </a:r>
            <a:r>
              <a:rPr lang="en-US" sz="2800" dirty="0" err="1">
                <a:solidFill>
                  <a:srgbClr val="C00000">
                    <a:alpha val="60000"/>
                  </a:srgbClr>
                </a:solidFill>
                <a:latin typeface="+mj-lt"/>
              </a:rPr>
              <a:t>Общую</a:t>
            </a:r>
            <a:r>
              <a:rPr lang="en-US" sz="2800" dirty="0">
                <a:solidFill>
                  <a:srgbClr val="C00000">
                    <a:alpha val="60000"/>
                  </a:srgbClr>
                </a:solidFill>
                <a:latin typeface="+mj-lt"/>
              </a:rPr>
              <a:t> </a:t>
            </a:r>
            <a:r>
              <a:rPr lang="en-US" sz="2800" dirty="0" err="1">
                <a:solidFill>
                  <a:srgbClr val="C00000">
                    <a:alpha val="60000"/>
                  </a:srgbClr>
                </a:solidFill>
                <a:latin typeface="+mj-lt"/>
              </a:rPr>
              <a:t>цель</a:t>
            </a:r>
            <a:r>
              <a:rPr lang="en-US" sz="2800" dirty="0">
                <a:solidFill>
                  <a:srgbClr val="C00000">
                    <a:alpha val="60000"/>
                  </a:srgbClr>
                </a:solidFill>
                <a:latin typeface="+mj-lt"/>
              </a:rPr>
              <a:t>, </a:t>
            </a:r>
            <a:r>
              <a:rPr lang="en-US" sz="2800" dirty="0" err="1">
                <a:solidFill>
                  <a:srgbClr val="C00000">
                    <a:alpha val="60000"/>
                  </a:srgbClr>
                </a:solidFill>
                <a:latin typeface="+mj-lt"/>
              </a:rPr>
              <a:t>воспользовавшись</a:t>
            </a:r>
            <a:r>
              <a:rPr lang="en-US" sz="2800" dirty="0">
                <a:solidFill>
                  <a:srgbClr val="C00000">
                    <a:alpha val="60000"/>
                  </a:srgbClr>
                </a:solidFill>
                <a:latin typeface="+mj-lt"/>
              </a:rPr>
              <a:t> </a:t>
            </a:r>
            <a:r>
              <a:rPr lang="en-US" sz="2800" dirty="0" err="1">
                <a:solidFill>
                  <a:srgbClr val="C00000">
                    <a:alpha val="60000"/>
                  </a:srgbClr>
                </a:solidFill>
                <a:latin typeface="+mj-lt"/>
              </a:rPr>
              <a:t>методом</a:t>
            </a:r>
            <a:r>
              <a:rPr lang="en-US" sz="2800" dirty="0">
                <a:solidFill>
                  <a:srgbClr val="C00000">
                    <a:alpha val="60000"/>
                  </a:srgbClr>
                </a:solidFill>
                <a:latin typeface="+mj-lt"/>
              </a:rPr>
              <a:t> </a:t>
            </a:r>
            <a:r>
              <a:rPr lang="en-US" sz="3600" b="1" dirty="0">
                <a:solidFill>
                  <a:srgbClr val="C00000">
                    <a:alpha val="60000"/>
                  </a:srgbClr>
                </a:solidFill>
                <a:latin typeface="+mj-lt"/>
              </a:rPr>
              <a:t>ОРИВ</a:t>
            </a:r>
            <a:endParaRPr lang="en-US" sz="2800" b="1" dirty="0">
              <a:solidFill>
                <a:srgbClr val="C00000">
                  <a:alpha val="60000"/>
                </a:srgbClr>
              </a:solidFill>
              <a:latin typeface="+mj-lt"/>
            </a:endParaRPr>
          </a:p>
        </p:txBody>
      </p:sp>
    </p:spTree>
    <p:extLst>
      <p:ext uri="{BB962C8B-B14F-4D97-AF65-F5344CB8AC3E}">
        <p14:creationId xmlns:p14="http://schemas.microsoft.com/office/powerpoint/2010/main" val="80745569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p:cNvSpPr/>
          <p:nvPr/>
        </p:nvSpPr>
        <p:spPr>
          <a:xfrm rot="5400000">
            <a:off x="5032241" y="-2134837"/>
            <a:ext cx="2139656" cy="10859065"/>
          </a:xfrm>
          <a:prstGeom prst="rect">
            <a:avLst/>
          </a:prstGeom>
          <a:solidFill>
            <a:srgbClr val="BBBA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94E9C9BF-7FB5-01FB-C9D2-A748F5083733}"/>
              </a:ext>
            </a:extLst>
          </p:cNvPr>
          <p:cNvPicPr>
            <a:picLocks noChangeAspect="1"/>
          </p:cNvPicPr>
          <p:nvPr/>
        </p:nvPicPr>
        <p:blipFill rotWithShape="1">
          <a:blip r:embed="rId4"/>
          <a:srcRect l="10756" r="-753"/>
          <a:stretch/>
        </p:blipFill>
        <p:spPr>
          <a:xfrm>
            <a:off x="4920614" y="1930514"/>
            <a:ext cx="2580025" cy="3824285"/>
          </a:xfrm>
          <a:prstGeom prst="rect">
            <a:avLst/>
          </a:prstGeom>
        </p:spPr>
      </p:pic>
      <p:graphicFrame>
        <p:nvGraphicFramePr>
          <p:cNvPr id="9" name="Object 8"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9" name="Object 8"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66467" y="144640"/>
            <a:ext cx="10859066" cy="546100"/>
          </a:xfrm>
        </p:spPr>
        <p:txBody>
          <a:bodyPr/>
          <a:lstStyle/>
          <a:p>
            <a:r>
              <a:rPr lang="ru-RU" dirty="0"/>
              <a:t>Что же делать в супер-сложной ситуации?</a:t>
            </a:r>
            <a:endParaRPr lang="en-US" dirty="0"/>
          </a:p>
        </p:txBody>
      </p:sp>
      <p:grpSp>
        <p:nvGrpSpPr>
          <p:cNvPr id="4" name="Group 3"/>
          <p:cNvGrpSpPr/>
          <p:nvPr/>
        </p:nvGrpSpPr>
        <p:grpSpPr>
          <a:xfrm>
            <a:off x="1137685" y="2110839"/>
            <a:ext cx="3306162" cy="3463636"/>
            <a:chOff x="2134755" y="2110839"/>
            <a:chExt cx="2309091" cy="3463636"/>
          </a:xfrm>
        </p:grpSpPr>
        <p:sp>
          <p:nvSpPr>
            <p:cNvPr id="3" name="Rectangle 2"/>
            <p:cNvSpPr/>
            <p:nvPr/>
          </p:nvSpPr>
          <p:spPr>
            <a:xfrm>
              <a:off x="2134755" y="2110839"/>
              <a:ext cx="2309091" cy="3463636"/>
            </a:xfrm>
            <a:prstGeom prst="rect">
              <a:avLst/>
            </a:prstGeom>
            <a:solidFill>
              <a:schemeClr val="bg1"/>
            </a:solidFill>
            <a:ln>
              <a:solidFill>
                <a:srgbClr val="14CE9F"/>
              </a:solidFill>
            </a:ln>
            <a:effectLst>
              <a:outerShdw blurRad="139700" sx="102000" sy="102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144000" rtlCol="0" anchor="t"/>
            <a:lstStyle/>
            <a:p>
              <a:pPr algn="ctr"/>
              <a:r>
                <a:rPr lang="ru-RU" sz="1600" dirty="0">
                  <a:solidFill>
                    <a:srgbClr val="14CE9F"/>
                  </a:solidFill>
                  <a:latin typeface="Montserrat Medium" panose="00000600000000000000" pitchFamily="2" charset="-18"/>
                </a:rPr>
                <a:t>Начните с сердца</a:t>
              </a:r>
              <a:endParaRPr lang="en-US" sz="1600" dirty="0">
                <a:solidFill>
                  <a:srgbClr val="14CE9F"/>
                </a:solidFill>
                <a:latin typeface="Montserrat Medium" panose="00000600000000000000" pitchFamily="2" charset="-18"/>
              </a:endParaRPr>
            </a:p>
          </p:txBody>
        </p:sp>
        <p:cxnSp>
          <p:nvCxnSpPr>
            <p:cNvPr id="11" name="Straight Connector 10"/>
            <p:cNvCxnSpPr/>
            <p:nvPr/>
          </p:nvCxnSpPr>
          <p:spPr>
            <a:xfrm>
              <a:off x="2925593" y="2612569"/>
              <a:ext cx="727415" cy="0"/>
            </a:xfrm>
            <a:prstGeom prst="line">
              <a:avLst/>
            </a:prstGeom>
            <a:ln>
              <a:solidFill>
                <a:srgbClr val="14CE9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2257958" y="5129685"/>
              <a:ext cx="2062685" cy="0"/>
            </a:xfrm>
            <a:prstGeom prst="line">
              <a:avLst/>
            </a:prstGeom>
            <a:ln>
              <a:solidFill>
                <a:srgbClr val="BBBAC6">
                  <a:alpha val="33000"/>
                </a:srgbClr>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flipH="1">
              <a:off x="2312381" y="2867253"/>
              <a:ext cx="2117264" cy="2506840"/>
            </a:xfrm>
            <a:prstGeom prst="rect">
              <a:avLst/>
            </a:prstGeom>
            <a:noFill/>
          </p:spPr>
          <p:txBody>
            <a:bodyPr wrap="square" lIns="0" tIns="0" rIns="0" bIns="0" rtlCol="0">
              <a:spAutoFit/>
            </a:bodyPr>
            <a:lstStyle/>
            <a:p>
              <a:pPr marL="228600" indent="-228600">
                <a:buFont typeface="+mj-lt"/>
                <a:buAutoNum type="arabicPeriod"/>
              </a:pPr>
              <a:r>
                <a:rPr lang="ru-RU" sz="2000" dirty="0">
                  <a:solidFill>
                    <a:srgbClr val="5D5B6F">
                      <a:alpha val="60000"/>
                    </a:srgbClr>
                  </a:solidFill>
                  <a:latin typeface="Montserrat Light" panose="00000400000000000000" pitchFamily="2" charset="-18"/>
                </a:rPr>
                <a:t>Будьте искренни</a:t>
              </a:r>
              <a:endParaRPr lang="en-US" sz="2000" dirty="0">
                <a:solidFill>
                  <a:srgbClr val="5D5B6F">
                    <a:alpha val="60000"/>
                  </a:srgbClr>
                </a:solidFill>
                <a:latin typeface="Montserrat Light" panose="00000400000000000000" pitchFamily="2" charset="-18"/>
              </a:endParaRPr>
            </a:p>
            <a:p>
              <a:r>
                <a:rPr lang="ru-RU" sz="1400" dirty="0">
                  <a:solidFill>
                    <a:srgbClr val="5D5B6F">
                      <a:alpha val="60000"/>
                    </a:srgbClr>
                  </a:solidFill>
                  <a:latin typeface="Montserrat Light" panose="00000400000000000000" pitchFamily="2" charset="-18"/>
                </a:rPr>
                <a:t>(пример: церковь)</a:t>
              </a:r>
            </a:p>
            <a:p>
              <a:endParaRPr lang="ru-RU" sz="1400" dirty="0">
                <a:solidFill>
                  <a:srgbClr val="5D5B6F">
                    <a:alpha val="60000"/>
                  </a:srgbClr>
                </a:solidFill>
                <a:latin typeface="Montserrat Light" panose="00000400000000000000" pitchFamily="2" charset="-18"/>
              </a:endParaRPr>
            </a:p>
            <a:p>
              <a:pPr marL="457200" indent="-457200">
                <a:buFont typeface="+mj-lt"/>
                <a:buAutoNum type="arabicPeriod" startAt="2"/>
              </a:pPr>
              <a:r>
                <a:rPr lang="ru-RU" sz="2000" dirty="0">
                  <a:solidFill>
                    <a:srgbClr val="5D5B6F">
                      <a:alpha val="60000"/>
                    </a:srgbClr>
                  </a:solidFill>
                  <a:latin typeface="Montserrat Light" panose="00000400000000000000" pitchFamily="2" charset="-18"/>
                </a:rPr>
                <a:t>Будьте </a:t>
              </a:r>
              <a:r>
                <a:rPr lang="ru-RU" sz="2000" dirty="0">
                  <a:solidFill>
                    <a:srgbClr val="5D5B6F">
                      <a:alpha val="60000"/>
                    </a:srgbClr>
                  </a:solidFill>
                </a:rPr>
                <a:t>любопытны</a:t>
              </a:r>
            </a:p>
            <a:p>
              <a:r>
                <a:rPr lang="ru-RU" sz="1400" dirty="0">
                  <a:solidFill>
                    <a:srgbClr val="5D5B6F">
                      <a:alpha val="60000"/>
                    </a:srgbClr>
                  </a:solidFill>
                  <a:latin typeface="Montserrat Light" panose="00000400000000000000" pitchFamily="2" charset="-18"/>
                </a:rPr>
                <a:t>(не отвечать эмоциями на эмоции)</a:t>
              </a:r>
            </a:p>
            <a:p>
              <a:endParaRPr lang="ru-RU" sz="2000" dirty="0">
                <a:solidFill>
                  <a:srgbClr val="5D5B6F">
                    <a:alpha val="60000"/>
                  </a:srgbClr>
                </a:solidFill>
                <a:latin typeface="Montserrat Light" panose="00000400000000000000" pitchFamily="2" charset="-18"/>
              </a:endParaRPr>
            </a:p>
            <a:p>
              <a:pPr marL="457200" indent="-457200">
                <a:buFont typeface="+mj-lt"/>
                <a:buAutoNum type="arabicPeriod" startAt="3"/>
              </a:pPr>
              <a:r>
                <a:rPr lang="ru-RU" sz="2000" dirty="0">
                  <a:solidFill>
                    <a:srgbClr val="5D5B6F">
                      <a:alpha val="60000"/>
                    </a:srgbClr>
                  </a:solidFill>
                  <a:latin typeface="Montserrat Light" panose="00000400000000000000" pitchFamily="2" charset="-18"/>
                </a:rPr>
                <a:t>Будьте терпеливы</a:t>
              </a:r>
            </a:p>
            <a:p>
              <a:r>
                <a:rPr lang="ru-RU" sz="1400" dirty="0">
                  <a:solidFill>
                    <a:srgbClr val="5D5B6F">
                      <a:alpha val="60000"/>
                    </a:srgbClr>
                  </a:solidFill>
                  <a:latin typeface="Montserrat Light" panose="00000400000000000000" pitchFamily="2" charset="-18"/>
                </a:rPr>
                <a:t>(эмоции нельзя успокоить за «5 сек»)</a:t>
              </a:r>
            </a:p>
            <a:p>
              <a:pPr marL="457200" indent="-457200">
                <a:lnSpc>
                  <a:spcPct val="150000"/>
                </a:lnSpc>
                <a:buFont typeface="+mj-lt"/>
                <a:buAutoNum type="arabicPeriod" startAt="3"/>
              </a:pPr>
              <a:endParaRPr lang="ru-RU" sz="2000" dirty="0">
                <a:solidFill>
                  <a:srgbClr val="5D5B6F">
                    <a:alpha val="60000"/>
                  </a:srgbClr>
                </a:solidFill>
                <a:latin typeface="Montserrat Light" panose="00000400000000000000" pitchFamily="2" charset="-18"/>
              </a:endParaRPr>
            </a:p>
          </p:txBody>
        </p:sp>
      </p:grpSp>
      <p:grpSp>
        <p:nvGrpSpPr>
          <p:cNvPr id="10" name="Group 9"/>
          <p:cNvGrpSpPr/>
          <p:nvPr/>
        </p:nvGrpSpPr>
        <p:grpSpPr>
          <a:xfrm>
            <a:off x="7925955" y="2110839"/>
            <a:ext cx="3128360" cy="3463636"/>
            <a:chOff x="7925955" y="2110839"/>
            <a:chExt cx="2309091" cy="3463636"/>
          </a:xfrm>
        </p:grpSpPr>
        <p:sp>
          <p:nvSpPr>
            <p:cNvPr id="8" name="Rectangle 7"/>
            <p:cNvSpPr/>
            <p:nvPr/>
          </p:nvSpPr>
          <p:spPr>
            <a:xfrm>
              <a:off x="7925955" y="2110839"/>
              <a:ext cx="2309091" cy="3463636"/>
            </a:xfrm>
            <a:prstGeom prst="rect">
              <a:avLst/>
            </a:prstGeom>
            <a:solidFill>
              <a:schemeClr val="bg1"/>
            </a:solidFill>
            <a:ln>
              <a:solidFill>
                <a:srgbClr val="14CE9F"/>
              </a:solidFill>
            </a:ln>
            <a:effectLst>
              <a:outerShdw blurRad="139700" sx="102000" sy="102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44000" rIns="91440" bIns="45720" numCol="1" spcCol="0" rtlCol="0" fromWordArt="0" anchor="t" anchorCtr="0" forceAA="0" compatLnSpc="1">
              <a:prstTxWarp prst="textNoShape">
                <a:avLst/>
              </a:prstTxWarp>
              <a:noAutofit/>
            </a:bodyPr>
            <a:lstStyle/>
            <a:p>
              <a:pPr algn="ctr"/>
              <a:r>
                <a:rPr lang="ru-RU" sz="1600" dirty="0">
                  <a:solidFill>
                    <a:srgbClr val="14CE9F"/>
                  </a:solidFill>
                  <a:latin typeface="Montserrat Medium" panose="00000600000000000000" pitchFamily="2" charset="-18"/>
                </a:rPr>
                <a:t>Побудите вернуться к началу Пути к действию</a:t>
              </a:r>
              <a:endParaRPr lang="en-US" sz="1600" dirty="0">
                <a:solidFill>
                  <a:srgbClr val="14CE9F"/>
                </a:solidFill>
                <a:latin typeface="Montserrat Medium" panose="00000600000000000000" pitchFamily="2" charset="-18"/>
              </a:endParaRPr>
            </a:p>
          </p:txBody>
        </p:sp>
        <p:cxnSp>
          <p:nvCxnSpPr>
            <p:cNvPr id="12" name="Straight Connector 11"/>
            <p:cNvCxnSpPr/>
            <p:nvPr/>
          </p:nvCxnSpPr>
          <p:spPr>
            <a:xfrm>
              <a:off x="8716792" y="2867253"/>
              <a:ext cx="727415" cy="0"/>
            </a:xfrm>
            <a:prstGeom prst="line">
              <a:avLst/>
            </a:prstGeom>
            <a:ln>
              <a:solidFill>
                <a:srgbClr val="14CE9F"/>
              </a:solidFill>
            </a:ln>
          </p:spPr>
          <p:style>
            <a:lnRef idx="1">
              <a:schemeClr val="accent1"/>
            </a:lnRef>
            <a:fillRef idx="0">
              <a:schemeClr val="accent1"/>
            </a:fillRef>
            <a:effectRef idx="0">
              <a:schemeClr val="accent1"/>
            </a:effectRef>
            <a:fontRef idx="minor">
              <a:schemeClr val="tx1"/>
            </a:fontRef>
          </p:style>
        </p:cxnSp>
      </p:grpSp>
      <p:grpSp>
        <p:nvGrpSpPr>
          <p:cNvPr id="5" name="Group 4"/>
          <p:cNvGrpSpPr/>
          <p:nvPr/>
        </p:nvGrpSpPr>
        <p:grpSpPr>
          <a:xfrm>
            <a:off x="4920306" y="1931075"/>
            <a:ext cx="5595330" cy="3824288"/>
            <a:chOff x="2177426" y="718766"/>
            <a:chExt cx="5595330" cy="3824288"/>
          </a:xfrm>
        </p:grpSpPr>
        <p:cxnSp>
          <p:nvCxnSpPr>
            <p:cNvPr id="35" name="Straight Connector 34"/>
            <p:cNvCxnSpPr/>
            <p:nvPr/>
          </p:nvCxnSpPr>
          <p:spPr>
            <a:xfrm>
              <a:off x="5710071" y="3917376"/>
              <a:ext cx="2062685" cy="0"/>
            </a:xfrm>
            <a:prstGeom prst="line">
              <a:avLst/>
            </a:prstGeom>
            <a:ln>
              <a:solidFill>
                <a:srgbClr val="BBBAC6">
                  <a:alpha val="33000"/>
                </a:srgb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177426" y="718766"/>
              <a:ext cx="2540000" cy="3824288"/>
            </a:xfrm>
            <a:prstGeom prst="rect">
              <a:avLst/>
            </a:prstGeom>
            <a:solidFill>
              <a:srgbClr val="5D5B6F">
                <a:alpha val="79000"/>
              </a:srgbClr>
            </a:solidFill>
            <a:ln>
              <a:solidFill>
                <a:srgbClr val="14CE9F"/>
              </a:solidFill>
            </a:ln>
            <a:effectLst>
              <a:outerShdw blurRad="139700" sx="102000" sy="102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44000" rIns="91440" bIns="45720" numCol="1" spcCol="0" rtlCol="0" fromWordArt="0" anchor="t" anchorCtr="0" forceAA="0" compatLnSpc="1">
              <a:prstTxWarp prst="textNoShape">
                <a:avLst/>
              </a:prstTxWarp>
              <a:noAutofit/>
            </a:bodyPr>
            <a:lstStyle/>
            <a:p>
              <a:pPr algn="ctr"/>
              <a:r>
                <a:rPr lang="ru-RU" sz="2000" dirty="0">
                  <a:solidFill>
                    <a:schemeClr val="bg1"/>
                  </a:solidFill>
                  <a:latin typeface="Montserrat Medium" panose="00000600000000000000" pitchFamily="2" charset="-18"/>
                </a:rPr>
                <a:t>Искренность</a:t>
              </a:r>
              <a:endParaRPr lang="en-US" sz="2000" dirty="0">
                <a:solidFill>
                  <a:schemeClr val="bg1"/>
                </a:solidFill>
                <a:latin typeface="Montserrat Medium" panose="00000600000000000000" pitchFamily="2" charset="-18"/>
              </a:endParaRPr>
            </a:p>
          </p:txBody>
        </p:sp>
        <p:cxnSp>
          <p:nvCxnSpPr>
            <p:cNvPr id="13" name="Straight Connector 12"/>
            <p:cNvCxnSpPr/>
            <p:nvPr/>
          </p:nvCxnSpPr>
          <p:spPr>
            <a:xfrm>
              <a:off x="3067667" y="1252345"/>
              <a:ext cx="80015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6" name="TextBox 5">
            <a:extLst>
              <a:ext uri="{FF2B5EF4-FFF2-40B4-BE49-F238E27FC236}">
                <a16:creationId xmlns:a16="http://schemas.microsoft.com/office/drawing/2014/main" id="{5ECF8609-788E-137B-5E5B-987A9B42E042}"/>
              </a:ext>
            </a:extLst>
          </p:cNvPr>
          <p:cNvSpPr txBox="1"/>
          <p:nvPr/>
        </p:nvSpPr>
        <p:spPr>
          <a:xfrm flipH="1">
            <a:off x="8162569" y="3000381"/>
            <a:ext cx="2891746" cy="1795363"/>
          </a:xfrm>
          <a:prstGeom prst="rect">
            <a:avLst/>
          </a:prstGeom>
          <a:noFill/>
        </p:spPr>
        <p:txBody>
          <a:bodyPr wrap="square" lIns="0" tIns="0" rIns="0" bIns="0" rtlCol="0">
            <a:spAutoFit/>
          </a:bodyPr>
          <a:lstStyle/>
          <a:p>
            <a:pPr marL="228600" indent="-228600">
              <a:lnSpc>
                <a:spcPts val="2000"/>
              </a:lnSpc>
              <a:buFont typeface="+mj-lt"/>
              <a:buAutoNum type="arabicPeriod"/>
            </a:pPr>
            <a:r>
              <a:rPr lang="ru-RU" sz="2000" dirty="0">
                <a:solidFill>
                  <a:srgbClr val="5D5B6F">
                    <a:alpha val="60000"/>
                  </a:srgbClr>
                </a:solidFill>
                <a:latin typeface="Montserrat Light" panose="00000400000000000000" pitchFamily="2" charset="-18"/>
              </a:rPr>
              <a:t>Разорвите порочный круг</a:t>
            </a:r>
          </a:p>
          <a:p>
            <a:pPr>
              <a:lnSpc>
                <a:spcPts val="2000"/>
              </a:lnSpc>
            </a:pPr>
            <a:r>
              <a:rPr lang="ru-RU" sz="1400" dirty="0">
                <a:solidFill>
                  <a:srgbClr val="5D5B6F">
                    <a:alpha val="60000"/>
                  </a:srgbClr>
                </a:solidFill>
                <a:latin typeface="Montserrat Light" panose="00000400000000000000" pitchFamily="2" charset="-18"/>
              </a:rPr>
              <a:t>(отступите от темы беседы и восстановите безопасность, а не вступайте в перепалку, пусть даже нелицеприятного потока информации) </a:t>
            </a:r>
            <a:endParaRPr lang="en-US" sz="1400" dirty="0">
              <a:solidFill>
                <a:srgbClr val="5D5B6F">
                  <a:alpha val="60000"/>
                </a:srgbClr>
              </a:solidFill>
              <a:latin typeface="Montserrat Light" panose="00000400000000000000" pitchFamily="2" charset="-18"/>
            </a:endParaRPr>
          </a:p>
        </p:txBody>
      </p:sp>
      <p:sp>
        <p:nvSpPr>
          <p:cNvPr id="18" name="TextBox 17">
            <a:extLst>
              <a:ext uri="{FF2B5EF4-FFF2-40B4-BE49-F238E27FC236}">
                <a16:creationId xmlns:a16="http://schemas.microsoft.com/office/drawing/2014/main" id="{13AE5F1C-7A99-2E5B-B98D-018BE7F75E65}"/>
              </a:ext>
            </a:extLst>
          </p:cNvPr>
          <p:cNvSpPr txBox="1"/>
          <p:nvPr/>
        </p:nvSpPr>
        <p:spPr>
          <a:xfrm>
            <a:off x="666467" y="674264"/>
            <a:ext cx="11525533" cy="861774"/>
          </a:xfrm>
          <a:prstGeom prst="rect">
            <a:avLst/>
          </a:prstGeom>
          <a:noFill/>
        </p:spPr>
        <p:txBody>
          <a:bodyPr wrap="square" lIns="0" tIns="0" rIns="0" bIns="0" rtlCol="0">
            <a:noAutofit/>
          </a:bodyPr>
          <a:lstStyle>
            <a:defPPr>
              <a:defRPr lang="pl-PL"/>
            </a:defPPr>
            <a:lvl1pPr>
              <a:lnSpc>
                <a:spcPts val="2000"/>
              </a:lnSpc>
              <a:defRPr sz="2000">
                <a:solidFill>
                  <a:srgbClr val="5D5B6F">
                    <a:alpha val="60000"/>
                  </a:srgbClr>
                </a:solidFill>
                <a:latin typeface="Montserrat Light" panose="00000400000000000000" pitchFamily="2" charset="-18"/>
              </a:defRPr>
            </a:lvl1pPr>
          </a:lstStyle>
          <a:p>
            <a:r>
              <a:rPr lang="ru-RU" sz="1600" dirty="0"/>
              <a:t>Только проявляя искренний интерес к мнению другого человека, демонстрируя чувство любопытства, чем вызвано поведение и набравшись терпения выслушать историю полностью (а она вряд ли будет приятной для вас), есть шанс сохранить отношения. Более того, если собеседник вошел в состояние молчания  или насилия, то вы уже пропустили часть его Пути к действию, а значит многое будет неясно и есть риск самому прийти к такому же состоянию.</a:t>
            </a:r>
            <a:endParaRPr lang="en-US" sz="1600" dirty="0"/>
          </a:p>
        </p:txBody>
      </p:sp>
    </p:spTree>
    <p:extLst>
      <p:ext uri="{BB962C8B-B14F-4D97-AF65-F5344CB8AC3E}">
        <p14:creationId xmlns:p14="http://schemas.microsoft.com/office/powerpoint/2010/main" val="3527867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4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300"/>
                                        <p:tgtEl>
                                          <p:spTgt spid="5"/>
                                        </p:tgtEl>
                                      </p:cBhvr>
                                    </p:animEffect>
                                    <p:anim calcmode="lin" valueType="num">
                                      <p:cBhvr>
                                        <p:cTn id="13" dur="1300" fill="hold"/>
                                        <p:tgtEl>
                                          <p:spTgt spid="5"/>
                                        </p:tgtEl>
                                        <p:attrNameLst>
                                          <p:attrName>ppt_x</p:attrName>
                                        </p:attrNameLst>
                                      </p:cBhvr>
                                      <p:tavLst>
                                        <p:tav tm="0">
                                          <p:val>
                                            <p:strVal val="#ppt_x"/>
                                          </p:val>
                                        </p:tav>
                                        <p:tav tm="100000">
                                          <p:val>
                                            <p:strVal val="#ppt_x"/>
                                          </p:val>
                                        </p:tav>
                                      </p:tavLst>
                                    </p:anim>
                                    <p:anim calcmode="lin" valueType="num">
                                      <p:cBhvr>
                                        <p:cTn id="14" dur="13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60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par>
                          <p:cTn id="20" fill="hold">
                            <p:stCondLst>
                              <p:cond delay="1600"/>
                            </p:stCondLst>
                            <p:childTnLst>
                              <p:par>
                                <p:cTn id="21" presetID="22" presetClass="entr" presetSubtype="8" fill="hold" grpId="0" nodeType="after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wipe(left)">
                                      <p:cBhvr>
                                        <p:cTn id="2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6" name="Object 5"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Box 4"/>
          <p:cNvSpPr txBox="1"/>
          <p:nvPr/>
        </p:nvSpPr>
        <p:spPr>
          <a:xfrm>
            <a:off x="148855" y="2025553"/>
            <a:ext cx="11414521" cy="3970318"/>
          </a:xfrm>
          <a:prstGeom prst="rect">
            <a:avLst/>
          </a:prstGeom>
          <a:noFill/>
        </p:spPr>
        <p:txBody>
          <a:bodyPr wrap="square" lIns="0" tIns="0" rIns="0" bIns="0" rtlCol="0">
            <a:spAutoFit/>
          </a:bodyPr>
          <a:lstStyle/>
          <a:p>
            <a:r>
              <a:rPr lang="ru-RU" sz="3200" b="1" dirty="0">
                <a:solidFill>
                  <a:srgbClr val="14CE9F">
                    <a:alpha val="60000"/>
                  </a:srgbClr>
                </a:solidFill>
                <a:latin typeface="Montserrat Light" panose="00000400000000000000" pitchFamily="2" charset="-18"/>
              </a:rPr>
              <a:t>Когда? </a:t>
            </a:r>
            <a:r>
              <a:rPr lang="ru-RU" dirty="0">
                <a:solidFill>
                  <a:srgbClr val="5D5B6F">
                    <a:alpha val="60000"/>
                  </a:srgbClr>
                </a:solidFill>
                <a:latin typeface="Montserrat Light" panose="00000400000000000000" pitchFamily="2" charset="-18"/>
              </a:rPr>
              <a:t>- Мы уже говорили, что если у собеседника, судя по всему, имеются истории и факты, которыми ему следовало бы поделиться с нами, то наша задача – побудить его это сделать. </a:t>
            </a:r>
            <a:r>
              <a:rPr lang="ru-RU" b="1" dirty="0">
                <a:solidFill>
                  <a:srgbClr val="5D5B6F">
                    <a:alpha val="60000"/>
                  </a:srgbClr>
                </a:solidFill>
                <a:latin typeface="Montserrat Light" panose="00000400000000000000" pitchFamily="2" charset="-18"/>
              </a:rPr>
              <a:t>Понять, когда надо сделать это, довольно просто. Вам подскажут вполне заметные сигналы: человек движется к молчанию или насилию; он расстроен, злится или боится.</a:t>
            </a:r>
          </a:p>
          <a:p>
            <a:endParaRPr lang="ru-RU" dirty="0">
              <a:solidFill>
                <a:srgbClr val="5D5B6F">
                  <a:alpha val="60000"/>
                </a:srgbClr>
              </a:solidFill>
              <a:latin typeface="Montserrat Light" panose="00000400000000000000" pitchFamily="2" charset="-18"/>
            </a:endParaRPr>
          </a:p>
          <a:p>
            <a:r>
              <a:rPr lang="ru-RU" sz="3200" b="1" dirty="0">
                <a:solidFill>
                  <a:srgbClr val="14CE9F">
                    <a:alpha val="60000"/>
                  </a:srgbClr>
                </a:solidFill>
                <a:latin typeface="Montserrat Light" panose="00000400000000000000" pitchFamily="2" charset="-18"/>
              </a:rPr>
              <a:t>Как? </a:t>
            </a:r>
            <a:r>
              <a:rPr lang="ru-RU" dirty="0">
                <a:solidFill>
                  <a:srgbClr val="5D5B6F">
                    <a:alpha val="60000"/>
                  </a:srgbClr>
                </a:solidFill>
                <a:latin typeface="Montserrat Light" panose="00000400000000000000" pitchFamily="2" charset="-18"/>
              </a:rPr>
              <a:t>- Каким бы трудным это ни казалось, </a:t>
            </a:r>
            <a:r>
              <a:rPr lang="ru-RU" b="1" dirty="0">
                <a:solidFill>
                  <a:srgbClr val="5D5B6F">
                    <a:alpha val="60000"/>
                  </a:srgbClr>
                </a:solidFill>
                <a:latin typeface="Montserrat Light" panose="00000400000000000000" pitchFamily="2" charset="-18"/>
              </a:rPr>
              <a:t>мы должны быть искренними, сталкиваясь с враждебностью собеседника, его страхом и даже оскорблениями в наш адрес</a:t>
            </a:r>
            <a:r>
              <a:rPr lang="ru-RU" dirty="0">
                <a:solidFill>
                  <a:srgbClr val="5D5B6F">
                    <a:alpha val="60000"/>
                  </a:srgbClr>
                </a:solidFill>
                <a:latin typeface="Montserrat Light" panose="00000400000000000000" pitchFamily="2" charset="-18"/>
              </a:rPr>
              <a:t>.</a:t>
            </a:r>
          </a:p>
          <a:p>
            <a:endParaRPr lang="ru-RU" dirty="0">
              <a:solidFill>
                <a:srgbClr val="5D5B6F">
                  <a:alpha val="60000"/>
                </a:srgbClr>
              </a:solidFill>
              <a:latin typeface="Montserrat Light" panose="00000400000000000000" pitchFamily="2" charset="-18"/>
            </a:endParaRPr>
          </a:p>
          <a:p>
            <a:r>
              <a:rPr lang="ru-RU" sz="3200" b="1" dirty="0">
                <a:solidFill>
                  <a:srgbClr val="14CE9F">
                    <a:alpha val="60000"/>
                  </a:srgbClr>
                </a:solidFill>
                <a:latin typeface="Montserrat Light" panose="00000400000000000000" pitchFamily="2" charset="-18"/>
              </a:rPr>
              <a:t>Что? </a:t>
            </a:r>
            <a:r>
              <a:rPr lang="ru-RU" dirty="0">
                <a:solidFill>
                  <a:srgbClr val="5D5B6F">
                    <a:alpha val="60000"/>
                  </a:srgbClr>
                </a:solidFill>
                <a:latin typeface="Montserrat Light" panose="00000400000000000000" pitchFamily="2" charset="-18"/>
              </a:rPr>
              <a:t>- Короткий ответ: </a:t>
            </a:r>
            <a:r>
              <a:rPr lang="ru-RU" b="1" dirty="0">
                <a:solidFill>
                  <a:srgbClr val="5D5B6F">
                    <a:alpha val="60000"/>
                  </a:srgbClr>
                </a:solidFill>
                <a:latin typeface="Montserrat Light" panose="00000400000000000000" pitchFamily="2" charset="-18"/>
              </a:rPr>
              <a:t>для этого нужно слушать</a:t>
            </a:r>
            <a:r>
              <a:rPr lang="ru-RU" dirty="0">
                <a:solidFill>
                  <a:srgbClr val="5D5B6F">
                    <a:alpha val="60000"/>
                  </a:srgbClr>
                </a:solidFill>
                <a:latin typeface="Montserrat Light" panose="00000400000000000000" pitchFamily="2" charset="-18"/>
              </a:rPr>
              <a:t>. Чтобы собеседник перешел от действий, основанных на эмоциях, к рассказу о своих выводах и наблюдениях, надо слушать его так, чтобы он чувствовал, что делиться с нами своими сокровенными мыслями совершенно безопасно.</a:t>
            </a:r>
          </a:p>
        </p:txBody>
      </p:sp>
      <p:sp>
        <p:nvSpPr>
          <p:cNvPr id="2" name="TextBox 1">
            <a:extLst>
              <a:ext uri="{FF2B5EF4-FFF2-40B4-BE49-F238E27FC236}">
                <a16:creationId xmlns:a16="http://schemas.microsoft.com/office/drawing/2014/main" id="{65BAB0D9-F403-C383-7604-DB3ED49DE1A3}"/>
              </a:ext>
            </a:extLst>
          </p:cNvPr>
          <p:cNvSpPr txBox="1"/>
          <p:nvPr/>
        </p:nvSpPr>
        <p:spPr>
          <a:xfrm>
            <a:off x="6096000" y="-10633"/>
            <a:ext cx="6096000" cy="1098506"/>
          </a:xfrm>
          <a:prstGeom prst="rect">
            <a:avLst/>
          </a:prstGeom>
          <a:noFill/>
        </p:spPr>
        <p:txBody>
          <a:bodyPr wrap="square">
            <a:spAutoFit/>
          </a:bodyPr>
          <a:lstStyle/>
          <a:p>
            <a:pPr algn="r">
              <a:lnSpc>
                <a:spcPts val="2000"/>
              </a:lnSpc>
            </a:pPr>
            <a:r>
              <a:rPr lang="ru-RU" sz="1400" dirty="0">
                <a:solidFill>
                  <a:schemeClr val="bg2">
                    <a:lumMod val="90000"/>
                  </a:schemeClr>
                </a:solidFill>
                <a:latin typeface="Montserrat SemiBold" panose="00000700000000000000" pitchFamily="2" charset="-18"/>
              </a:rPr>
              <a:t>Во время Диалога (их смысл)</a:t>
            </a:r>
          </a:p>
          <a:p>
            <a:pPr marL="342900" indent="-342900" algn="r">
              <a:lnSpc>
                <a:spcPts val="2000"/>
              </a:lnSpc>
              <a:buAutoNum type="arabicPeriod"/>
            </a:pPr>
            <a:r>
              <a:rPr lang="ru-RU" sz="1400" dirty="0">
                <a:solidFill>
                  <a:schemeClr val="bg2">
                    <a:lumMod val="90000"/>
                  </a:schemeClr>
                </a:solidFill>
                <a:latin typeface="Montserrat SemiBold" panose="00000700000000000000" pitchFamily="2" charset="-18"/>
              </a:rPr>
              <a:t>Сигналы собеседника</a:t>
            </a:r>
          </a:p>
          <a:p>
            <a:pPr marL="342900" indent="-342900" algn="r">
              <a:lnSpc>
                <a:spcPts val="2000"/>
              </a:lnSpc>
              <a:buAutoNum type="arabicPeriod"/>
            </a:pPr>
            <a:r>
              <a:rPr lang="ru-RU" sz="1400" dirty="0">
                <a:solidFill>
                  <a:schemeClr val="bg2">
                    <a:lumMod val="90000"/>
                  </a:schemeClr>
                </a:solidFill>
                <a:latin typeface="Montserrat SemiBold" panose="00000700000000000000" pitchFamily="2" charset="-18"/>
              </a:rPr>
              <a:t>Обеспечение безопасности</a:t>
            </a:r>
          </a:p>
          <a:p>
            <a:pPr marL="342900" indent="-342900" algn="r">
              <a:lnSpc>
                <a:spcPts val="2000"/>
              </a:lnSpc>
              <a:buAutoNum type="arabicPeriod"/>
            </a:pPr>
            <a:r>
              <a:rPr lang="ru-RU" sz="1400" dirty="0">
                <a:solidFill>
                  <a:schemeClr val="bg2">
                    <a:lumMod val="90000"/>
                  </a:schemeClr>
                </a:solidFill>
                <a:latin typeface="Montserrat SemiBold" panose="00000700000000000000" pitchFamily="2" charset="-18"/>
              </a:rPr>
              <a:t>Исследуйте их видение (смысл)</a:t>
            </a:r>
            <a:endParaRPr lang="en-US" sz="1400" dirty="0">
              <a:solidFill>
                <a:schemeClr val="bg1">
                  <a:lumMod val="85000"/>
                </a:schemeClr>
              </a:solidFill>
              <a:latin typeface="Montserrat SemiBold" panose="00000700000000000000" pitchFamily="2" charset="-18"/>
            </a:endParaRPr>
          </a:p>
        </p:txBody>
      </p:sp>
      <p:sp>
        <p:nvSpPr>
          <p:cNvPr id="9" name="TextBox 8">
            <a:extLst>
              <a:ext uri="{FF2B5EF4-FFF2-40B4-BE49-F238E27FC236}">
                <a16:creationId xmlns:a16="http://schemas.microsoft.com/office/drawing/2014/main" id="{73C15643-CDE2-4C57-5188-749B95DB99E2}"/>
              </a:ext>
            </a:extLst>
          </p:cNvPr>
          <p:cNvSpPr txBox="1"/>
          <p:nvPr/>
        </p:nvSpPr>
        <p:spPr>
          <a:xfrm>
            <a:off x="148855" y="831392"/>
            <a:ext cx="9207795" cy="923330"/>
          </a:xfrm>
          <a:prstGeom prst="rect">
            <a:avLst/>
          </a:prstGeom>
          <a:noFill/>
          <a:ln>
            <a:noFill/>
          </a:ln>
          <a:effectLst/>
        </p:spPr>
        <p:txBody>
          <a:bodyPr wrap="square" lIns="0" tIns="0" rIns="0" bIns="0" rtlCol="0" anchor="b">
            <a:noAutofit/>
          </a:bodyPr>
          <a:lstStyle/>
          <a:p>
            <a:r>
              <a:rPr lang="ru-RU" sz="4800" dirty="0">
                <a:solidFill>
                  <a:srgbClr val="14CE9F"/>
                </a:solidFill>
                <a:latin typeface="Gabriela" panose="00000500000000000000" pitchFamily="2" charset="0"/>
              </a:rPr>
              <a:t>Вопросы для исследования их видения</a:t>
            </a:r>
          </a:p>
        </p:txBody>
      </p:sp>
      <p:sp>
        <p:nvSpPr>
          <p:cNvPr id="19" name="Rectangle 18">
            <a:extLst>
              <a:ext uri="{FF2B5EF4-FFF2-40B4-BE49-F238E27FC236}">
                <a16:creationId xmlns:a16="http://schemas.microsoft.com/office/drawing/2014/main" id="{9B782310-D20E-D4AE-CCBB-23079077BCBD}"/>
              </a:ext>
            </a:extLst>
          </p:cNvPr>
          <p:cNvSpPr/>
          <p:nvPr/>
        </p:nvSpPr>
        <p:spPr>
          <a:xfrm>
            <a:off x="10658308" y="6394719"/>
            <a:ext cx="1533692" cy="91118"/>
          </a:xfrm>
          <a:prstGeom prst="rect">
            <a:avLst/>
          </a:prstGeom>
          <a:gradFill>
            <a:gsLst>
              <a:gs pos="77000">
                <a:srgbClr val="14CE9F"/>
              </a:gs>
              <a:gs pos="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Tree>
    <p:extLst>
      <p:ext uri="{BB962C8B-B14F-4D97-AF65-F5344CB8AC3E}">
        <p14:creationId xmlns:p14="http://schemas.microsoft.com/office/powerpoint/2010/main" val="755065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6" name="Object 5"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7" name="TextBox 16"/>
          <p:cNvSpPr txBox="1"/>
          <p:nvPr/>
        </p:nvSpPr>
        <p:spPr>
          <a:xfrm>
            <a:off x="275801" y="1314009"/>
            <a:ext cx="2074566" cy="538726"/>
          </a:xfrm>
          <a:prstGeom prst="rect">
            <a:avLst/>
          </a:prstGeom>
          <a:noFill/>
          <a:ln>
            <a:noFill/>
          </a:ln>
          <a:effectLst/>
        </p:spPr>
        <p:txBody>
          <a:bodyPr wrap="square" lIns="0" tIns="0" rIns="0" bIns="0" rtlCol="0">
            <a:noAutofit/>
          </a:bodyPr>
          <a:lstStyle/>
          <a:p>
            <a:pPr algn="ctr"/>
            <a:r>
              <a:rPr lang="ru-RU" sz="3600" b="1" dirty="0">
                <a:solidFill>
                  <a:srgbClr val="14CE9F"/>
                </a:solidFill>
                <a:latin typeface="Gabriela" panose="00000500000000000000" pitchFamily="2" charset="0"/>
              </a:rPr>
              <a:t>Навыки:</a:t>
            </a:r>
            <a:endParaRPr lang="en-US" sz="3600" b="1" dirty="0">
              <a:solidFill>
                <a:srgbClr val="14CE9F"/>
              </a:solidFill>
              <a:latin typeface="Gabriela" panose="00000500000000000000" pitchFamily="2" charset="0"/>
            </a:endParaRPr>
          </a:p>
        </p:txBody>
      </p:sp>
      <p:cxnSp>
        <p:nvCxnSpPr>
          <p:cNvPr id="20" name="Straight Connector 19"/>
          <p:cNvCxnSpPr>
            <a:cxnSpLocks/>
          </p:cNvCxnSpPr>
          <p:nvPr/>
        </p:nvCxnSpPr>
        <p:spPr>
          <a:xfrm>
            <a:off x="1192567" y="1992573"/>
            <a:ext cx="0" cy="1066422"/>
          </a:xfrm>
          <a:prstGeom prst="line">
            <a:avLst/>
          </a:prstGeom>
          <a:ln>
            <a:solidFill>
              <a:srgbClr val="5D5B6F">
                <a:alpha val="48000"/>
              </a:srgbClr>
            </a:solidFill>
            <a:prstDash val="dash"/>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1313084" y="3079800"/>
            <a:ext cx="376016" cy="376016"/>
          </a:xfrm>
          <a:prstGeom prst="ellipse">
            <a:avLst/>
          </a:prstGeom>
          <a:solidFill>
            <a:srgbClr val="F6F6F9"/>
          </a:solidFill>
          <a:ln w="6350">
            <a:solidFill>
              <a:srgbClr val="14CE9F">
                <a:alpha val="46000"/>
              </a:srgbClr>
            </a:solidFill>
          </a:ln>
          <a:effectLst>
            <a:glow rad="101600">
              <a:srgbClr val="DDF9B8">
                <a:alpha val="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p:cNvSpPr/>
          <p:nvPr/>
        </p:nvSpPr>
        <p:spPr>
          <a:xfrm>
            <a:off x="1412035" y="3164228"/>
            <a:ext cx="178114" cy="178114"/>
          </a:xfrm>
          <a:prstGeom prst="ellipse">
            <a:avLst/>
          </a:prstGeom>
          <a:solidFill>
            <a:srgbClr val="F6F6F9"/>
          </a:solidFill>
          <a:ln w="12700">
            <a:solidFill>
              <a:srgbClr val="14CE9F">
                <a:alpha val="65000"/>
              </a:srgbClr>
            </a:solidFill>
          </a:ln>
          <a:effectLst>
            <a:glow rad="101600">
              <a:srgbClr val="DDF9B8">
                <a:alpha val="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p:cNvSpPr/>
          <p:nvPr/>
        </p:nvSpPr>
        <p:spPr>
          <a:xfrm>
            <a:off x="1434029" y="3186222"/>
            <a:ext cx="134127" cy="134127"/>
          </a:xfrm>
          <a:prstGeom prst="ellipse">
            <a:avLst/>
          </a:prstGeom>
          <a:gradFill flip="none" rotWithShape="1">
            <a:gsLst>
              <a:gs pos="90000">
                <a:srgbClr val="14CE9F"/>
              </a:gs>
              <a:gs pos="1000">
                <a:srgbClr val="DDF9B8"/>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p:cNvSpPr/>
          <p:nvPr/>
        </p:nvSpPr>
        <p:spPr>
          <a:xfrm>
            <a:off x="1252759" y="3004952"/>
            <a:ext cx="496666" cy="496666"/>
          </a:xfrm>
          <a:prstGeom prst="ellipse">
            <a:avLst/>
          </a:prstGeom>
          <a:noFill/>
          <a:ln w="38100">
            <a:solidFill>
              <a:srgbClr val="14CE9F">
                <a:alpha val="12000"/>
              </a:srgbClr>
            </a:solidFill>
          </a:ln>
          <a:effectLst>
            <a:glow rad="101600">
              <a:srgbClr val="DDF9B8">
                <a:alpha val="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4" name="Straight Connector 33"/>
          <p:cNvCxnSpPr/>
          <p:nvPr/>
        </p:nvCxnSpPr>
        <p:spPr>
          <a:xfrm>
            <a:off x="1220203" y="3347823"/>
            <a:ext cx="9445721" cy="0"/>
          </a:xfrm>
          <a:prstGeom prst="line">
            <a:avLst/>
          </a:prstGeom>
          <a:ln>
            <a:solidFill>
              <a:srgbClr val="14CE9F"/>
            </a:solidFill>
          </a:ln>
        </p:spPr>
        <p:style>
          <a:lnRef idx="1">
            <a:schemeClr val="accent1"/>
          </a:lnRef>
          <a:fillRef idx="0">
            <a:schemeClr val="accent1"/>
          </a:fillRef>
          <a:effectRef idx="0">
            <a:schemeClr val="accent1"/>
          </a:effectRef>
          <a:fontRef idx="minor">
            <a:schemeClr val="tx1"/>
          </a:fontRef>
        </p:style>
      </p:cxnSp>
      <p:sp>
        <p:nvSpPr>
          <p:cNvPr id="35" name="Oval 34"/>
          <p:cNvSpPr/>
          <p:nvPr/>
        </p:nvSpPr>
        <p:spPr>
          <a:xfrm>
            <a:off x="3229020" y="3267808"/>
            <a:ext cx="171418" cy="171418"/>
          </a:xfrm>
          <a:prstGeom prst="ellipse">
            <a:avLst/>
          </a:prstGeom>
          <a:solidFill>
            <a:srgbClr val="F6F6F9"/>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Oval 35"/>
          <p:cNvSpPr/>
          <p:nvPr/>
        </p:nvSpPr>
        <p:spPr>
          <a:xfrm>
            <a:off x="5650849" y="3267808"/>
            <a:ext cx="171418" cy="171418"/>
          </a:xfrm>
          <a:prstGeom prst="ellipse">
            <a:avLst/>
          </a:prstGeom>
          <a:solidFill>
            <a:srgbClr val="F6F6F9"/>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p:cNvSpPr/>
          <p:nvPr/>
        </p:nvSpPr>
        <p:spPr>
          <a:xfrm>
            <a:off x="8072678" y="3267808"/>
            <a:ext cx="171418" cy="171418"/>
          </a:xfrm>
          <a:prstGeom prst="ellipse">
            <a:avLst/>
          </a:prstGeom>
          <a:solidFill>
            <a:srgbClr val="F6F6F9"/>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Oval 37"/>
          <p:cNvSpPr/>
          <p:nvPr/>
        </p:nvSpPr>
        <p:spPr>
          <a:xfrm>
            <a:off x="10494506" y="3267808"/>
            <a:ext cx="171418" cy="171418"/>
          </a:xfrm>
          <a:prstGeom prst="ellipse">
            <a:avLst/>
          </a:prstGeom>
          <a:solidFill>
            <a:srgbClr val="F6F6F9"/>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8"/>
          <p:cNvSpPr txBox="1"/>
          <p:nvPr/>
        </p:nvSpPr>
        <p:spPr>
          <a:xfrm rot="16200000">
            <a:off x="470571" y="4030023"/>
            <a:ext cx="880511" cy="259355"/>
          </a:xfrm>
          <a:prstGeom prst="rect">
            <a:avLst/>
          </a:prstGeom>
          <a:noFill/>
          <a:ln>
            <a:noFill/>
          </a:ln>
          <a:effectLst/>
        </p:spPr>
        <p:txBody>
          <a:bodyPr wrap="square" lIns="0" tIns="0" rIns="0" bIns="0" rtlCol="0" anchor="ctr">
            <a:noAutofit/>
          </a:bodyPr>
          <a:lstStyle/>
          <a:p>
            <a:pPr algn="r"/>
            <a:r>
              <a:rPr lang="ru-RU" sz="3200" b="1" dirty="0">
                <a:solidFill>
                  <a:srgbClr val="5D5B6F"/>
                </a:solidFill>
              </a:rPr>
              <a:t>С</a:t>
            </a:r>
            <a:endParaRPr lang="en-US" sz="3200" b="1" dirty="0">
              <a:solidFill>
                <a:srgbClr val="5D5B6F"/>
              </a:solidFill>
            </a:endParaRPr>
          </a:p>
        </p:txBody>
      </p:sp>
      <p:sp>
        <p:nvSpPr>
          <p:cNvPr id="40" name="TextBox 39"/>
          <p:cNvSpPr txBox="1"/>
          <p:nvPr/>
        </p:nvSpPr>
        <p:spPr>
          <a:xfrm>
            <a:off x="1220204" y="3665588"/>
            <a:ext cx="1720850" cy="243015"/>
          </a:xfrm>
          <a:prstGeom prst="rect">
            <a:avLst/>
          </a:prstGeom>
          <a:noFill/>
        </p:spPr>
        <p:txBody>
          <a:bodyPr wrap="square" lIns="0" tIns="0" rIns="0" bIns="0" rtlCol="0">
            <a:spAutoFit/>
          </a:bodyPr>
          <a:lstStyle/>
          <a:p>
            <a:pPr>
              <a:lnSpc>
                <a:spcPts val="2000"/>
              </a:lnSpc>
            </a:pPr>
            <a:r>
              <a:rPr lang="ru-RU" sz="1600" dirty="0">
                <a:solidFill>
                  <a:srgbClr val="5D5B6F">
                    <a:alpha val="60000"/>
                  </a:srgbClr>
                </a:solidFill>
                <a:latin typeface="Montserrat Light" panose="00000400000000000000" pitchFamily="2" charset="-18"/>
              </a:rPr>
              <a:t>Спросите</a:t>
            </a:r>
            <a:endParaRPr lang="en-US" sz="1600" kern="2000" dirty="0">
              <a:solidFill>
                <a:srgbClr val="5D5B6F">
                  <a:alpha val="60000"/>
                </a:srgbClr>
              </a:solidFill>
              <a:latin typeface="Montserrat Light" panose="00000400000000000000" pitchFamily="2" charset="-18"/>
            </a:endParaRPr>
          </a:p>
        </p:txBody>
      </p:sp>
      <p:sp>
        <p:nvSpPr>
          <p:cNvPr id="42" name="TextBox 41"/>
          <p:cNvSpPr txBox="1"/>
          <p:nvPr/>
        </p:nvSpPr>
        <p:spPr>
          <a:xfrm rot="16200000">
            <a:off x="2880342" y="4030023"/>
            <a:ext cx="880511" cy="259355"/>
          </a:xfrm>
          <a:prstGeom prst="rect">
            <a:avLst/>
          </a:prstGeom>
          <a:noFill/>
          <a:ln>
            <a:noFill/>
          </a:ln>
          <a:effectLst/>
        </p:spPr>
        <p:txBody>
          <a:bodyPr wrap="square" lIns="0" tIns="0" rIns="0" bIns="0" rtlCol="0" anchor="ctr">
            <a:noAutofit/>
          </a:bodyPr>
          <a:lstStyle>
            <a:defPPr>
              <a:defRPr lang="pl-PL"/>
            </a:defPPr>
            <a:lvl1pPr algn="r">
              <a:defRPr sz="3200" b="1">
                <a:solidFill>
                  <a:srgbClr val="5D5B6F"/>
                </a:solidFill>
              </a:defRPr>
            </a:lvl1pPr>
          </a:lstStyle>
          <a:p>
            <a:r>
              <a:rPr lang="ru-RU" dirty="0"/>
              <a:t>О</a:t>
            </a:r>
            <a:endParaRPr lang="en-US" dirty="0"/>
          </a:p>
        </p:txBody>
      </p:sp>
      <p:sp>
        <p:nvSpPr>
          <p:cNvPr id="43" name="TextBox 42"/>
          <p:cNvSpPr txBox="1"/>
          <p:nvPr/>
        </p:nvSpPr>
        <p:spPr>
          <a:xfrm>
            <a:off x="3629975" y="3665588"/>
            <a:ext cx="1720850" cy="243015"/>
          </a:xfrm>
          <a:prstGeom prst="rect">
            <a:avLst/>
          </a:prstGeom>
          <a:noFill/>
        </p:spPr>
        <p:txBody>
          <a:bodyPr wrap="square" lIns="0" tIns="0" rIns="0" bIns="0" rtlCol="0">
            <a:spAutoFit/>
          </a:bodyPr>
          <a:lstStyle/>
          <a:p>
            <a:pPr>
              <a:lnSpc>
                <a:spcPts val="2000"/>
              </a:lnSpc>
            </a:pPr>
            <a:r>
              <a:rPr lang="ru-RU" sz="1600" dirty="0">
                <a:solidFill>
                  <a:srgbClr val="5D5B6F">
                    <a:alpha val="60000"/>
                  </a:srgbClr>
                </a:solidFill>
                <a:latin typeface="Montserrat Light" panose="00000400000000000000" pitchFamily="2" charset="-18"/>
              </a:rPr>
              <a:t>Отразите</a:t>
            </a:r>
            <a:endParaRPr lang="en-US" sz="1600" kern="2000" dirty="0">
              <a:solidFill>
                <a:srgbClr val="5D5B6F">
                  <a:alpha val="60000"/>
                </a:srgbClr>
              </a:solidFill>
              <a:latin typeface="Montserrat Light" panose="00000400000000000000" pitchFamily="2" charset="-18"/>
            </a:endParaRPr>
          </a:p>
        </p:txBody>
      </p:sp>
      <p:sp>
        <p:nvSpPr>
          <p:cNvPr id="44" name="TextBox 43"/>
          <p:cNvSpPr txBox="1"/>
          <p:nvPr/>
        </p:nvSpPr>
        <p:spPr>
          <a:xfrm rot="16200000">
            <a:off x="5302813" y="4030023"/>
            <a:ext cx="880511" cy="259355"/>
          </a:xfrm>
          <a:prstGeom prst="rect">
            <a:avLst/>
          </a:prstGeom>
          <a:noFill/>
          <a:ln>
            <a:noFill/>
          </a:ln>
          <a:effectLst/>
        </p:spPr>
        <p:txBody>
          <a:bodyPr wrap="square" lIns="0" tIns="0" rIns="0" bIns="0" rtlCol="0" anchor="ctr">
            <a:noAutofit/>
          </a:bodyPr>
          <a:lstStyle>
            <a:defPPr>
              <a:defRPr lang="pl-PL"/>
            </a:defPPr>
            <a:lvl1pPr algn="r">
              <a:defRPr sz="3200" b="1">
                <a:solidFill>
                  <a:srgbClr val="5D5B6F"/>
                </a:solidFill>
              </a:defRPr>
            </a:lvl1pPr>
          </a:lstStyle>
          <a:p>
            <a:r>
              <a:rPr lang="ru-RU" dirty="0"/>
              <a:t>П</a:t>
            </a:r>
            <a:endParaRPr lang="en-US" dirty="0"/>
          </a:p>
        </p:txBody>
      </p:sp>
      <p:sp>
        <p:nvSpPr>
          <p:cNvPr id="45" name="TextBox 44"/>
          <p:cNvSpPr txBox="1"/>
          <p:nvPr/>
        </p:nvSpPr>
        <p:spPr>
          <a:xfrm>
            <a:off x="6052446" y="3665588"/>
            <a:ext cx="1720850" cy="239874"/>
          </a:xfrm>
          <a:prstGeom prst="rect">
            <a:avLst/>
          </a:prstGeom>
          <a:noFill/>
        </p:spPr>
        <p:txBody>
          <a:bodyPr wrap="square" lIns="0" tIns="0" rIns="0" bIns="0" rtlCol="0">
            <a:spAutoFit/>
          </a:bodyPr>
          <a:lstStyle/>
          <a:p>
            <a:pPr>
              <a:lnSpc>
                <a:spcPts val="2000"/>
              </a:lnSpc>
            </a:pPr>
            <a:r>
              <a:rPr lang="ru-RU" sz="1500" dirty="0">
                <a:solidFill>
                  <a:srgbClr val="5D5B6F">
                    <a:alpha val="60000"/>
                  </a:srgbClr>
                </a:solidFill>
                <a:latin typeface="Montserrat Light" panose="00000400000000000000" pitchFamily="2" charset="-18"/>
              </a:rPr>
              <a:t>Перефразируйте</a:t>
            </a:r>
            <a:endParaRPr lang="en-US" sz="1500" kern="2000" dirty="0">
              <a:solidFill>
                <a:srgbClr val="5D5B6F">
                  <a:alpha val="60000"/>
                </a:srgbClr>
              </a:solidFill>
              <a:latin typeface="Montserrat Light" panose="00000400000000000000" pitchFamily="2" charset="-18"/>
            </a:endParaRPr>
          </a:p>
        </p:txBody>
      </p:sp>
      <p:sp>
        <p:nvSpPr>
          <p:cNvPr id="47" name="TextBox 46"/>
          <p:cNvSpPr txBox="1"/>
          <p:nvPr/>
        </p:nvSpPr>
        <p:spPr>
          <a:xfrm rot="16200000">
            <a:off x="7725284" y="4030023"/>
            <a:ext cx="880511" cy="259355"/>
          </a:xfrm>
          <a:prstGeom prst="rect">
            <a:avLst/>
          </a:prstGeom>
          <a:noFill/>
          <a:ln>
            <a:noFill/>
          </a:ln>
          <a:effectLst/>
        </p:spPr>
        <p:txBody>
          <a:bodyPr wrap="square" lIns="0" tIns="0" rIns="0" bIns="0" rtlCol="0" anchor="ctr">
            <a:noAutofit/>
          </a:bodyPr>
          <a:lstStyle>
            <a:defPPr>
              <a:defRPr lang="pl-PL"/>
            </a:defPPr>
            <a:lvl1pPr algn="r">
              <a:defRPr sz="3200" b="1">
                <a:solidFill>
                  <a:srgbClr val="5D5B6F"/>
                </a:solidFill>
              </a:defRPr>
            </a:lvl1pPr>
          </a:lstStyle>
          <a:p>
            <a:r>
              <a:rPr lang="ru-RU" dirty="0"/>
              <a:t>П</a:t>
            </a:r>
            <a:endParaRPr lang="en-US" dirty="0"/>
          </a:p>
        </p:txBody>
      </p:sp>
      <p:sp>
        <p:nvSpPr>
          <p:cNvPr id="48" name="TextBox 47"/>
          <p:cNvSpPr txBox="1"/>
          <p:nvPr/>
        </p:nvSpPr>
        <p:spPr>
          <a:xfrm>
            <a:off x="8474917" y="3665588"/>
            <a:ext cx="1720850" cy="243015"/>
          </a:xfrm>
          <a:prstGeom prst="rect">
            <a:avLst/>
          </a:prstGeom>
          <a:noFill/>
        </p:spPr>
        <p:txBody>
          <a:bodyPr wrap="square" lIns="0" tIns="0" rIns="0" bIns="0" rtlCol="0">
            <a:spAutoFit/>
          </a:bodyPr>
          <a:lstStyle/>
          <a:p>
            <a:pPr>
              <a:lnSpc>
                <a:spcPts val="2000"/>
              </a:lnSpc>
            </a:pPr>
            <a:r>
              <a:rPr lang="ru-RU" sz="1600" dirty="0">
                <a:solidFill>
                  <a:srgbClr val="5D5B6F">
                    <a:alpha val="60000"/>
                  </a:srgbClr>
                </a:solidFill>
                <a:latin typeface="Montserrat Light" panose="00000400000000000000" pitchFamily="2" charset="-18"/>
              </a:rPr>
              <a:t>Предположите</a:t>
            </a:r>
            <a:endParaRPr lang="en-US" sz="1600" kern="2000" dirty="0">
              <a:solidFill>
                <a:srgbClr val="5D5B6F">
                  <a:alpha val="60000"/>
                </a:srgbClr>
              </a:solidFill>
              <a:latin typeface="Montserrat Light" panose="00000400000000000000" pitchFamily="2" charset="-18"/>
            </a:endParaRPr>
          </a:p>
        </p:txBody>
      </p:sp>
      <p:cxnSp>
        <p:nvCxnSpPr>
          <p:cNvPr id="51" name="Straight Connector 50"/>
          <p:cNvCxnSpPr/>
          <p:nvPr/>
        </p:nvCxnSpPr>
        <p:spPr>
          <a:xfrm>
            <a:off x="10665924" y="3342342"/>
            <a:ext cx="1060354" cy="0"/>
          </a:xfrm>
          <a:prstGeom prst="line">
            <a:avLst/>
          </a:prstGeom>
          <a:ln>
            <a:solidFill>
              <a:srgbClr val="5D5B6F">
                <a:alpha val="27059"/>
              </a:srgbClr>
            </a:solidFill>
          </a:ln>
        </p:spPr>
        <p:style>
          <a:lnRef idx="1">
            <a:schemeClr val="accent1"/>
          </a:lnRef>
          <a:fillRef idx="0">
            <a:schemeClr val="accent1"/>
          </a:fillRef>
          <a:effectRef idx="0">
            <a:schemeClr val="accent1"/>
          </a:effectRef>
          <a:fontRef idx="minor">
            <a:schemeClr val="tx1"/>
          </a:fontRef>
        </p:style>
      </p:cxnSp>
      <p:pic>
        <p:nvPicPr>
          <p:cNvPr id="46" name="Picture 4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32976" y="2343346"/>
            <a:ext cx="902271" cy="546567"/>
          </a:xfrm>
          <a:prstGeom prst="rect">
            <a:avLst/>
          </a:prstGeom>
        </p:spPr>
      </p:pic>
      <p:pic>
        <p:nvPicPr>
          <p:cNvPr id="56" name="Picture 55"/>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233177" y="2317601"/>
            <a:ext cx="385844" cy="598056"/>
          </a:xfrm>
          <a:prstGeom prst="rect">
            <a:avLst/>
          </a:prstGeom>
        </p:spPr>
      </p:pic>
      <p:pic>
        <p:nvPicPr>
          <p:cNvPr id="57" name="Picture 56"/>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619448" y="2373303"/>
            <a:ext cx="586845" cy="486652"/>
          </a:xfrm>
          <a:prstGeom prst="rect">
            <a:avLst/>
          </a:prstGeom>
        </p:spPr>
      </p:pic>
      <p:pic>
        <p:nvPicPr>
          <p:cNvPr id="58" name="Picture 57"/>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002940" y="2342291"/>
            <a:ext cx="515277" cy="548676"/>
          </a:xfrm>
          <a:prstGeom prst="rect">
            <a:avLst/>
          </a:prstGeom>
        </p:spPr>
      </p:pic>
      <p:sp>
        <p:nvSpPr>
          <p:cNvPr id="2" name="TextBox 1">
            <a:extLst>
              <a:ext uri="{FF2B5EF4-FFF2-40B4-BE49-F238E27FC236}">
                <a16:creationId xmlns:a16="http://schemas.microsoft.com/office/drawing/2014/main" id="{87100F65-DA1D-1A7A-F21D-3F234DCC08F7}"/>
              </a:ext>
            </a:extLst>
          </p:cNvPr>
          <p:cNvSpPr txBox="1"/>
          <p:nvPr/>
        </p:nvSpPr>
        <p:spPr>
          <a:xfrm>
            <a:off x="6016464" y="0"/>
            <a:ext cx="6096000" cy="1118255"/>
          </a:xfrm>
          <a:prstGeom prst="rect">
            <a:avLst/>
          </a:prstGeom>
          <a:noFill/>
        </p:spPr>
        <p:txBody>
          <a:bodyPr wrap="square">
            <a:spAutoFit/>
          </a:bodyPr>
          <a:lstStyle/>
          <a:p>
            <a:pPr algn="r">
              <a:lnSpc>
                <a:spcPts val="2000"/>
              </a:lnSpc>
            </a:pPr>
            <a:r>
              <a:rPr lang="ru-RU" sz="1600" dirty="0">
                <a:solidFill>
                  <a:schemeClr val="bg2">
                    <a:lumMod val="90000"/>
                  </a:schemeClr>
                </a:solidFill>
                <a:latin typeface="Montserrat SemiBold" panose="00000700000000000000" pitchFamily="2" charset="-18"/>
              </a:rPr>
              <a:t>Во время Диалога (их смысл)</a:t>
            </a:r>
          </a:p>
          <a:p>
            <a:pPr marL="342900" indent="-342900" algn="r">
              <a:lnSpc>
                <a:spcPts val="2000"/>
              </a:lnSpc>
              <a:buAutoNum type="arabicPeriod"/>
            </a:pPr>
            <a:r>
              <a:rPr lang="ru-RU" sz="1600" dirty="0">
                <a:solidFill>
                  <a:schemeClr val="bg2">
                    <a:lumMod val="90000"/>
                  </a:schemeClr>
                </a:solidFill>
                <a:latin typeface="Montserrat SemiBold" panose="00000700000000000000" pitchFamily="2" charset="-18"/>
              </a:rPr>
              <a:t>Сигналы собеседника</a:t>
            </a:r>
          </a:p>
          <a:p>
            <a:pPr marL="342900" indent="-342900" algn="r">
              <a:lnSpc>
                <a:spcPts val="2000"/>
              </a:lnSpc>
              <a:buAutoNum type="arabicPeriod"/>
            </a:pPr>
            <a:r>
              <a:rPr lang="ru-RU" sz="1600" dirty="0">
                <a:solidFill>
                  <a:schemeClr val="bg2">
                    <a:lumMod val="90000"/>
                  </a:schemeClr>
                </a:solidFill>
                <a:latin typeface="Montserrat SemiBold" panose="00000700000000000000" pitchFamily="2" charset="-18"/>
              </a:rPr>
              <a:t>Обеспечение безопасности</a:t>
            </a:r>
          </a:p>
          <a:p>
            <a:pPr marL="342900" indent="-342900" algn="r">
              <a:lnSpc>
                <a:spcPts val="2000"/>
              </a:lnSpc>
              <a:buAutoNum type="arabicPeriod"/>
            </a:pPr>
            <a:r>
              <a:rPr lang="ru-RU" sz="1600" dirty="0">
                <a:solidFill>
                  <a:schemeClr val="bg2">
                    <a:lumMod val="90000"/>
                  </a:schemeClr>
                </a:solidFill>
                <a:latin typeface="Montserrat SemiBold" panose="00000700000000000000" pitchFamily="2" charset="-18"/>
              </a:rPr>
              <a:t>Исследуйте их видение (смысл)</a:t>
            </a:r>
            <a:endParaRPr lang="en-US" sz="1600" dirty="0">
              <a:solidFill>
                <a:schemeClr val="bg1">
                  <a:lumMod val="85000"/>
                </a:schemeClr>
              </a:solidFill>
              <a:latin typeface="Montserrat SemiBold" panose="00000700000000000000" pitchFamily="2" charset="-18"/>
            </a:endParaRPr>
          </a:p>
        </p:txBody>
      </p:sp>
      <p:sp>
        <p:nvSpPr>
          <p:cNvPr id="4" name="TextBox 3">
            <a:extLst>
              <a:ext uri="{FF2B5EF4-FFF2-40B4-BE49-F238E27FC236}">
                <a16:creationId xmlns:a16="http://schemas.microsoft.com/office/drawing/2014/main" id="{B0723198-9EFF-D2C9-6802-7330038325AF}"/>
              </a:ext>
            </a:extLst>
          </p:cNvPr>
          <p:cNvSpPr txBox="1"/>
          <p:nvPr/>
        </p:nvSpPr>
        <p:spPr>
          <a:xfrm>
            <a:off x="2525455" y="1218474"/>
            <a:ext cx="9200823" cy="755976"/>
          </a:xfrm>
          <a:prstGeom prst="rect">
            <a:avLst/>
          </a:prstGeom>
          <a:noFill/>
        </p:spPr>
        <p:txBody>
          <a:bodyPr wrap="square" lIns="0" tIns="0" rIns="0" bIns="0" rtlCol="0">
            <a:spAutoFit/>
          </a:bodyPr>
          <a:lstStyle>
            <a:defPPr>
              <a:defRPr lang="pl-PL"/>
            </a:defPPr>
            <a:lvl1pPr>
              <a:lnSpc>
                <a:spcPts val="2000"/>
              </a:lnSpc>
              <a:defRPr sz="1100">
                <a:solidFill>
                  <a:srgbClr val="5D5B6F">
                    <a:alpha val="60000"/>
                  </a:srgbClr>
                </a:solidFill>
                <a:latin typeface="Montserrat Light" panose="00000400000000000000" pitchFamily="2" charset="-18"/>
              </a:defRPr>
            </a:lvl1pPr>
          </a:lstStyle>
          <a:p>
            <a:r>
              <a:rPr lang="ru-RU" sz="1600" dirty="0"/>
              <a:t>Для создания атмосферы безопасности и откровенного обмена мнениями воспользуйтесь четырьмя навыками активного слушания. Предлагаем запомнить эти полезные инструменты с помощью аббревиатуры </a:t>
            </a:r>
            <a:r>
              <a:rPr lang="ru-RU" sz="1600" b="1" dirty="0"/>
              <a:t>СОПП:</a:t>
            </a:r>
            <a:endParaRPr lang="en-US" sz="1600" b="1" dirty="0"/>
          </a:p>
        </p:txBody>
      </p:sp>
    </p:spTree>
    <p:extLst>
      <p:ext uri="{BB962C8B-B14F-4D97-AF65-F5344CB8AC3E}">
        <p14:creationId xmlns:p14="http://schemas.microsoft.com/office/powerpoint/2010/main" val="1788947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50" fill="hold"/>
                                            <p:tgtEl>
                                              <p:spTgt spid="8"/>
                                            </p:tgtEl>
                                            <p:attrNameLst>
                                              <p:attrName>ppt_w</p:attrName>
                                            </p:attrNameLst>
                                          </p:cBhvr>
                                          <p:tavLst>
                                            <p:tav tm="0">
                                              <p:val>
                                                <p:fltVal val="0"/>
                                              </p:val>
                                            </p:tav>
                                            <p:tav tm="100000">
                                              <p:val>
                                                <p:strVal val="#ppt_w"/>
                                              </p:val>
                                            </p:tav>
                                          </p:tavLst>
                                        </p:anim>
                                        <p:anim calcmode="lin" valueType="num">
                                          <p:cBhvr>
                                            <p:cTn id="8" dur="250" fill="hold"/>
                                            <p:tgtEl>
                                              <p:spTgt spid="8"/>
                                            </p:tgtEl>
                                            <p:attrNameLst>
                                              <p:attrName>ppt_h</p:attrName>
                                            </p:attrNameLst>
                                          </p:cBhvr>
                                          <p:tavLst>
                                            <p:tav tm="0">
                                              <p:val>
                                                <p:fltVal val="0"/>
                                              </p:val>
                                            </p:tav>
                                            <p:tav tm="100000">
                                              <p:val>
                                                <p:strVal val="#ppt_h"/>
                                              </p:val>
                                            </p:tav>
                                          </p:tavLst>
                                        </p:anim>
                                        <p:animEffect transition="in" filter="fade">
                                          <p:cBhvr>
                                            <p:cTn id="9" dur="25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500" fill="hold"/>
                                            <p:tgtEl>
                                              <p:spTgt spid="23"/>
                                            </p:tgtEl>
                                            <p:attrNameLst>
                                              <p:attrName>ppt_w</p:attrName>
                                            </p:attrNameLst>
                                          </p:cBhvr>
                                          <p:tavLst>
                                            <p:tav tm="0">
                                              <p:val>
                                                <p:fltVal val="0"/>
                                              </p:val>
                                            </p:tav>
                                            <p:tav tm="100000">
                                              <p:val>
                                                <p:strVal val="#ppt_w"/>
                                              </p:val>
                                            </p:tav>
                                          </p:tavLst>
                                        </p:anim>
                                        <p:anim calcmode="lin" valueType="num">
                                          <p:cBhvr>
                                            <p:cTn id="13" dur="500" fill="hold"/>
                                            <p:tgtEl>
                                              <p:spTgt spid="23"/>
                                            </p:tgtEl>
                                            <p:attrNameLst>
                                              <p:attrName>ppt_h</p:attrName>
                                            </p:attrNameLst>
                                          </p:cBhvr>
                                          <p:tavLst>
                                            <p:tav tm="0">
                                              <p:val>
                                                <p:fltVal val="0"/>
                                              </p:val>
                                            </p:tav>
                                            <p:tav tm="100000">
                                              <p:val>
                                                <p:strVal val="#ppt_h"/>
                                              </p:val>
                                            </p:tav>
                                          </p:tavLst>
                                        </p:anim>
                                        <p:animEffect transition="in" filter="fade">
                                          <p:cBhvr>
                                            <p:cTn id="14" dur="500"/>
                                            <p:tgtEl>
                                              <p:spTgt spid="2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p:cTn id="17" dur="750" fill="hold"/>
                                            <p:tgtEl>
                                              <p:spTgt spid="24"/>
                                            </p:tgtEl>
                                            <p:attrNameLst>
                                              <p:attrName>ppt_w</p:attrName>
                                            </p:attrNameLst>
                                          </p:cBhvr>
                                          <p:tavLst>
                                            <p:tav tm="0">
                                              <p:val>
                                                <p:fltVal val="0"/>
                                              </p:val>
                                            </p:tav>
                                            <p:tav tm="100000">
                                              <p:val>
                                                <p:strVal val="#ppt_w"/>
                                              </p:val>
                                            </p:tav>
                                          </p:tavLst>
                                        </p:anim>
                                        <p:anim calcmode="lin" valueType="num">
                                          <p:cBhvr>
                                            <p:cTn id="18" dur="750" fill="hold"/>
                                            <p:tgtEl>
                                              <p:spTgt spid="24"/>
                                            </p:tgtEl>
                                            <p:attrNameLst>
                                              <p:attrName>ppt_h</p:attrName>
                                            </p:attrNameLst>
                                          </p:cBhvr>
                                          <p:tavLst>
                                            <p:tav tm="0">
                                              <p:val>
                                                <p:fltVal val="0"/>
                                              </p:val>
                                            </p:tav>
                                            <p:tav tm="100000">
                                              <p:val>
                                                <p:strVal val="#ppt_h"/>
                                              </p:val>
                                            </p:tav>
                                          </p:tavLst>
                                        </p:anim>
                                        <p:animEffect transition="in" filter="fade">
                                          <p:cBhvr>
                                            <p:cTn id="19" dur="750"/>
                                            <p:tgtEl>
                                              <p:spTgt spid="24"/>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2"/>
                                            </p:tgtEl>
                                            <p:attrNameLst>
                                              <p:attrName>style.visibility</p:attrName>
                                            </p:attrNameLst>
                                          </p:cBhvr>
                                          <p:to>
                                            <p:strVal val="visible"/>
                                          </p:to>
                                        </p:set>
                                        <p:anim calcmode="lin" valueType="num">
                                          <p:cBhvr>
                                            <p:cTn id="22" dur="700" fill="hold"/>
                                            <p:tgtEl>
                                              <p:spTgt spid="32"/>
                                            </p:tgtEl>
                                            <p:attrNameLst>
                                              <p:attrName>ppt_w</p:attrName>
                                            </p:attrNameLst>
                                          </p:cBhvr>
                                          <p:tavLst>
                                            <p:tav tm="0">
                                              <p:val>
                                                <p:fltVal val="0"/>
                                              </p:val>
                                            </p:tav>
                                            <p:tav tm="100000">
                                              <p:val>
                                                <p:strVal val="#ppt_w"/>
                                              </p:val>
                                            </p:tav>
                                          </p:tavLst>
                                        </p:anim>
                                        <p:anim calcmode="lin" valueType="num">
                                          <p:cBhvr>
                                            <p:cTn id="23" dur="700" fill="hold"/>
                                            <p:tgtEl>
                                              <p:spTgt spid="32"/>
                                            </p:tgtEl>
                                            <p:attrNameLst>
                                              <p:attrName>ppt_h</p:attrName>
                                            </p:attrNameLst>
                                          </p:cBhvr>
                                          <p:tavLst>
                                            <p:tav tm="0">
                                              <p:val>
                                                <p:fltVal val="0"/>
                                              </p:val>
                                            </p:tav>
                                            <p:tav tm="100000">
                                              <p:val>
                                                <p:strVal val="#ppt_h"/>
                                              </p:val>
                                            </p:tav>
                                          </p:tavLst>
                                        </p:anim>
                                        <p:animEffect transition="in" filter="fade">
                                          <p:cBhvr>
                                            <p:cTn id="24" dur="700"/>
                                            <p:tgtEl>
                                              <p:spTgt spid="32"/>
                                            </p:tgtEl>
                                          </p:cBhvr>
                                        </p:animEffect>
                                      </p:childTnLst>
                                    </p:cTn>
                                  </p:par>
                                  <p:par>
                                    <p:cTn id="25" presetID="22" presetClass="entr" presetSubtype="4" fill="hold" nodeType="withEffect">
                                      <p:stCondLst>
                                        <p:cond delay="300"/>
                                      </p:stCondLst>
                                      <p:childTnLst>
                                        <p:set>
                                          <p:cBhvr>
                                            <p:cTn id="26" dur="1" fill="hold">
                                              <p:stCondLst>
                                                <p:cond delay="0"/>
                                              </p:stCondLst>
                                            </p:cTn>
                                            <p:tgtEl>
                                              <p:spTgt spid="20"/>
                                            </p:tgtEl>
                                            <p:attrNameLst>
                                              <p:attrName>style.visibility</p:attrName>
                                            </p:attrNameLst>
                                          </p:cBhvr>
                                          <p:to>
                                            <p:strVal val="visible"/>
                                          </p:to>
                                        </p:set>
                                        <p:animEffect transition="in" filter="wipe(down)">
                                          <p:cBhvr>
                                            <p:cTn id="27" dur="750"/>
                                            <p:tgtEl>
                                              <p:spTgt spid="20"/>
                                            </p:tgtEl>
                                          </p:cBhvr>
                                        </p:animEffect>
                                      </p:childTnLst>
                                    </p:cTn>
                                  </p:par>
                                  <p:par>
                                    <p:cTn id="28" presetID="10" presetClass="entr" presetSubtype="0" fill="hold" grpId="0" nodeType="withEffect">
                                      <p:stCondLst>
                                        <p:cond delay="90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1000"/>
                                            <p:tgtEl>
                                              <p:spTgt spid="17"/>
                                            </p:tgtEl>
                                          </p:cBhvr>
                                        </p:animEffect>
                                      </p:childTnLst>
                                    </p:cTn>
                                  </p:par>
                                  <p:par>
                                    <p:cTn id="31" presetID="22" presetClass="entr" presetSubtype="8" fill="hold" nodeType="withEffect">
                                      <p:stCondLst>
                                        <p:cond delay="1000"/>
                                      </p:stCondLst>
                                      <p:childTnLst>
                                        <p:set>
                                          <p:cBhvr>
                                            <p:cTn id="32" dur="1" fill="hold">
                                              <p:stCondLst>
                                                <p:cond delay="0"/>
                                              </p:stCondLst>
                                            </p:cTn>
                                            <p:tgtEl>
                                              <p:spTgt spid="34"/>
                                            </p:tgtEl>
                                            <p:attrNameLst>
                                              <p:attrName>style.visibility</p:attrName>
                                            </p:attrNameLst>
                                          </p:cBhvr>
                                          <p:to>
                                            <p:strVal val="visible"/>
                                          </p:to>
                                        </p:set>
                                        <p:animEffect transition="in" filter="wipe(left)">
                                          <p:cBhvr>
                                            <p:cTn id="33" dur="800"/>
                                            <p:tgtEl>
                                              <p:spTgt spid="34"/>
                                            </p:tgtEl>
                                          </p:cBhvr>
                                        </p:animEffect>
                                      </p:childTnLst>
                                    </p:cTn>
                                  </p:par>
                                  <p:par>
                                    <p:cTn id="34" presetID="10" presetClass="entr" presetSubtype="0" fill="hold" grpId="0" nodeType="withEffect">
                                      <p:stCondLst>
                                        <p:cond delay="1700"/>
                                      </p:stCondLst>
                                      <p:childTnLst>
                                        <p:set>
                                          <p:cBhvr>
                                            <p:cTn id="35" dur="1" fill="hold">
                                              <p:stCondLst>
                                                <p:cond delay="0"/>
                                              </p:stCondLst>
                                            </p:cTn>
                                            <p:tgtEl>
                                              <p:spTgt spid="35"/>
                                            </p:tgtEl>
                                            <p:attrNameLst>
                                              <p:attrName>style.visibility</p:attrName>
                                            </p:attrNameLst>
                                          </p:cBhvr>
                                          <p:to>
                                            <p:strVal val="visible"/>
                                          </p:to>
                                        </p:set>
                                        <p:animEffect transition="in" filter="fade">
                                          <p:cBhvr>
                                            <p:cTn id="36" dur="500"/>
                                            <p:tgtEl>
                                              <p:spTgt spid="35"/>
                                            </p:tgtEl>
                                          </p:cBhvr>
                                        </p:animEffect>
                                      </p:childTnLst>
                                    </p:cTn>
                                  </p:par>
                                  <p:par>
                                    <p:cTn id="37" presetID="10" presetClass="entr" presetSubtype="0" fill="hold" grpId="0" nodeType="withEffect">
                                      <p:stCondLst>
                                        <p:cond delay="200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500"/>
                                            <p:tgtEl>
                                              <p:spTgt spid="36"/>
                                            </p:tgtEl>
                                          </p:cBhvr>
                                        </p:animEffect>
                                      </p:childTnLst>
                                    </p:cTn>
                                  </p:par>
                                  <p:par>
                                    <p:cTn id="40" presetID="10" presetClass="entr" presetSubtype="0" fill="hold" grpId="0" nodeType="withEffect">
                                      <p:stCondLst>
                                        <p:cond delay="2300"/>
                                      </p:stCondLst>
                                      <p:childTnLst>
                                        <p:set>
                                          <p:cBhvr>
                                            <p:cTn id="41" dur="1" fill="hold">
                                              <p:stCondLst>
                                                <p:cond delay="0"/>
                                              </p:stCondLst>
                                            </p:cTn>
                                            <p:tgtEl>
                                              <p:spTgt spid="37"/>
                                            </p:tgtEl>
                                            <p:attrNameLst>
                                              <p:attrName>style.visibility</p:attrName>
                                            </p:attrNameLst>
                                          </p:cBhvr>
                                          <p:to>
                                            <p:strVal val="visible"/>
                                          </p:to>
                                        </p:set>
                                        <p:animEffect transition="in" filter="fade">
                                          <p:cBhvr>
                                            <p:cTn id="42" dur="500"/>
                                            <p:tgtEl>
                                              <p:spTgt spid="37"/>
                                            </p:tgtEl>
                                          </p:cBhvr>
                                        </p:animEffect>
                                      </p:childTnLst>
                                    </p:cTn>
                                  </p:par>
                                  <p:par>
                                    <p:cTn id="43" presetID="10" presetClass="entr" presetSubtype="0" fill="hold" grpId="0" nodeType="withEffect">
                                      <p:stCondLst>
                                        <p:cond delay="2500"/>
                                      </p:stCondLst>
                                      <p:childTnLst>
                                        <p:set>
                                          <p:cBhvr>
                                            <p:cTn id="44" dur="1" fill="hold">
                                              <p:stCondLst>
                                                <p:cond delay="0"/>
                                              </p:stCondLst>
                                            </p:cTn>
                                            <p:tgtEl>
                                              <p:spTgt spid="38"/>
                                            </p:tgtEl>
                                            <p:attrNameLst>
                                              <p:attrName>style.visibility</p:attrName>
                                            </p:attrNameLst>
                                          </p:cBhvr>
                                          <p:to>
                                            <p:strVal val="visible"/>
                                          </p:to>
                                        </p:set>
                                        <p:animEffect transition="in" filter="fade">
                                          <p:cBhvr>
                                            <p:cTn id="45" dur="500"/>
                                            <p:tgtEl>
                                              <p:spTgt spid="38"/>
                                            </p:tgtEl>
                                          </p:cBhvr>
                                        </p:animEffect>
                                      </p:childTnLst>
                                    </p:cTn>
                                  </p:par>
                                  <p:par>
                                    <p:cTn id="46" presetID="2" presetClass="entr" presetSubtype="1" fill="hold" nodeType="withEffect" p14:presetBounceEnd="46000">
                                      <p:stCondLst>
                                        <p:cond delay="2600"/>
                                      </p:stCondLst>
                                      <p:childTnLst>
                                        <p:set>
                                          <p:cBhvr>
                                            <p:cTn id="47" dur="1" fill="hold">
                                              <p:stCondLst>
                                                <p:cond delay="0"/>
                                              </p:stCondLst>
                                            </p:cTn>
                                            <p:tgtEl>
                                              <p:spTgt spid="46"/>
                                            </p:tgtEl>
                                            <p:attrNameLst>
                                              <p:attrName>style.visibility</p:attrName>
                                            </p:attrNameLst>
                                          </p:cBhvr>
                                          <p:to>
                                            <p:strVal val="visible"/>
                                          </p:to>
                                        </p:set>
                                        <p:anim calcmode="lin" valueType="num" p14:bounceEnd="46000">
                                          <p:cBhvr additive="base">
                                            <p:cTn id="48" dur="750" fill="hold"/>
                                            <p:tgtEl>
                                              <p:spTgt spid="46"/>
                                            </p:tgtEl>
                                            <p:attrNameLst>
                                              <p:attrName>ppt_x</p:attrName>
                                            </p:attrNameLst>
                                          </p:cBhvr>
                                          <p:tavLst>
                                            <p:tav tm="0">
                                              <p:val>
                                                <p:strVal val="#ppt_x"/>
                                              </p:val>
                                            </p:tav>
                                            <p:tav tm="100000">
                                              <p:val>
                                                <p:strVal val="#ppt_x"/>
                                              </p:val>
                                            </p:tav>
                                          </p:tavLst>
                                        </p:anim>
                                        <p:anim calcmode="lin" valueType="num" p14:bounceEnd="46000">
                                          <p:cBhvr additive="base">
                                            <p:cTn id="49" dur="750" fill="hold"/>
                                            <p:tgtEl>
                                              <p:spTgt spid="46"/>
                                            </p:tgtEl>
                                            <p:attrNameLst>
                                              <p:attrName>ppt_y</p:attrName>
                                            </p:attrNameLst>
                                          </p:cBhvr>
                                          <p:tavLst>
                                            <p:tav tm="0">
                                              <p:val>
                                                <p:strVal val="0-#ppt_h/2"/>
                                              </p:val>
                                            </p:tav>
                                            <p:tav tm="100000">
                                              <p:val>
                                                <p:strVal val="#ppt_y"/>
                                              </p:val>
                                            </p:tav>
                                          </p:tavLst>
                                        </p:anim>
                                      </p:childTnLst>
                                    </p:cTn>
                                  </p:par>
                                  <p:par>
                                    <p:cTn id="50" presetID="2" presetClass="entr" presetSubtype="1" fill="hold" nodeType="withEffect" p14:presetBounceEnd="46000">
                                      <p:stCondLst>
                                        <p:cond delay="2800"/>
                                      </p:stCondLst>
                                      <p:childTnLst>
                                        <p:set>
                                          <p:cBhvr>
                                            <p:cTn id="51" dur="1" fill="hold">
                                              <p:stCondLst>
                                                <p:cond delay="0"/>
                                              </p:stCondLst>
                                            </p:cTn>
                                            <p:tgtEl>
                                              <p:spTgt spid="56"/>
                                            </p:tgtEl>
                                            <p:attrNameLst>
                                              <p:attrName>style.visibility</p:attrName>
                                            </p:attrNameLst>
                                          </p:cBhvr>
                                          <p:to>
                                            <p:strVal val="visible"/>
                                          </p:to>
                                        </p:set>
                                        <p:anim calcmode="lin" valueType="num" p14:bounceEnd="46000">
                                          <p:cBhvr additive="base">
                                            <p:cTn id="52" dur="750" fill="hold"/>
                                            <p:tgtEl>
                                              <p:spTgt spid="56"/>
                                            </p:tgtEl>
                                            <p:attrNameLst>
                                              <p:attrName>ppt_x</p:attrName>
                                            </p:attrNameLst>
                                          </p:cBhvr>
                                          <p:tavLst>
                                            <p:tav tm="0">
                                              <p:val>
                                                <p:strVal val="#ppt_x"/>
                                              </p:val>
                                            </p:tav>
                                            <p:tav tm="100000">
                                              <p:val>
                                                <p:strVal val="#ppt_x"/>
                                              </p:val>
                                            </p:tav>
                                          </p:tavLst>
                                        </p:anim>
                                        <p:anim calcmode="lin" valueType="num" p14:bounceEnd="46000">
                                          <p:cBhvr additive="base">
                                            <p:cTn id="53" dur="750" fill="hold"/>
                                            <p:tgtEl>
                                              <p:spTgt spid="56"/>
                                            </p:tgtEl>
                                            <p:attrNameLst>
                                              <p:attrName>ppt_y</p:attrName>
                                            </p:attrNameLst>
                                          </p:cBhvr>
                                          <p:tavLst>
                                            <p:tav tm="0">
                                              <p:val>
                                                <p:strVal val="0-#ppt_h/2"/>
                                              </p:val>
                                            </p:tav>
                                            <p:tav tm="100000">
                                              <p:val>
                                                <p:strVal val="#ppt_y"/>
                                              </p:val>
                                            </p:tav>
                                          </p:tavLst>
                                        </p:anim>
                                      </p:childTnLst>
                                    </p:cTn>
                                  </p:par>
                                  <p:par>
                                    <p:cTn id="54" presetID="2" presetClass="entr" presetSubtype="1" fill="hold" nodeType="withEffect" p14:presetBounceEnd="46000">
                                      <p:stCondLst>
                                        <p:cond delay="3100"/>
                                      </p:stCondLst>
                                      <p:childTnLst>
                                        <p:set>
                                          <p:cBhvr>
                                            <p:cTn id="55" dur="1" fill="hold">
                                              <p:stCondLst>
                                                <p:cond delay="0"/>
                                              </p:stCondLst>
                                            </p:cTn>
                                            <p:tgtEl>
                                              <p:spTgt spid="57"/>
                                            </p:tgtEl>
                                            <p:attrNameLst>
                                              <p:attrName>style.visibility</p:attrName>
                                            </p:attrNameLst>
                                          </p:cBhvr>
                                          <p:to>
                                            <p:strVal val="visible"/>
                                          </p:to>
                                        </p:set>
                                        <p:anim calcmode="lin" valueType="num" p14:bounceEnd="46000">
                                          <p:cBhvr additive="base">
                                            <p:cTn id="56" dur="750" fill="hold"/>
                                            <p:tgtEl>
                                              <p:spTgt spid="57"/>
                                            </p:tgtEl>
                                            <p:attrNameLst>
                                              <p:attrName>ppt_x</p:attrName>
                                            </p:attrNameLst>
                                          </p:cBhvr>
                                          <p:tavLst>
                                            <p:tav tm="0">
                                              <p:val>
                                                <p:strVal val="#ppt_x"/>
                                              </p:val>
                                            </p:tav>
                                            <p:tav tm="100000">
                                              <p:val>
                                                <p:strVal val="#ppt_x"/>
                                              </p:val>
                                            </p:tav>
                                          </p:tavLst>
                                        </p:anim>
                                        <p:anim calcmode="lin" valueType="num" p14:bounceEnd="46000">
                                          <p:cBhvr additive="base">
                                            <p:cTn id="57" dur="750" fill="hold"/>
                                            <p:tgtEl>
                                              <p:spTgt spid="57"/>
                                            </p:tgtEl>
                                            <p:attrNameLst>
                                              <p:attrName>ppt_y</p:attrName>
                                            </p:attrNameLst>
                                          </p:cBhvr>
                                          <p:tavLst>
                                            <p:tav tm="0">
                                              <p:val>
                                                <p:strVal val="0-#ppt_h/2"/>
                                              </p:val>
                                            </p:tav>
                                            <p:tav tm="100000">
                                              <p:val>
                                                <p:strVal val="#ppt_y"/>
                                              </p:val>
                                            </p:tav>
                                          </p:tavLst>
                                        </p:anim>
                                      </p:childTnLst>
                                    </p:cTn>
                                  </p:par>
                                  <p:par>
                                    <p:cTn id="58" presetID="2" presetClass="entr" presetSubtype="1" fill="hold" nodeType="withEffect" p14:presetBounceEnd="46000">
                                      <p:stCondLst>
                                        <p:cond delay="3200"/>
                                      </p:stCondLst>
                                      <p:childTnLst>
                                        <p:set>
                                          <p:cBhvr>
                                            <p:cTn id="59" dur="1" fill="hold">
                                              <p:stCondLst>
                                                <p:cond delay="0"/>
                                              </p:stCondLst>
                                            </p:cTn>
                                            <p:tgtEl>
                                              <p:spTgt spid="58"/>
                                            </p:tgtEl>
                                            <p:attrNameLst>
                                              <p:attrName>style.visibility</p:attrName>
                                            </p:attrNameLst>
                                          </p:cBhvr>
                                          <p:to>
                                            <p:strVal val="visible"/>
                                          </p:to>
                                        </p:set>
                                        <p:anim calcmode="lin" valueType="num" p14:bounceEnd="46000">
                                          <p:cBhvr additive="base">
                                            <p:cTn id="60" dur="750" fill="hold"/>
                                            <p:tgtEl>
                                              <p:spTgt spid="58"/>
                                            </p:tgtEl>
                                            <p:attrNameLst>
                                              <p:attrName>ppt_x</p:attrName>
                                            </p:attrNameLst>
                                          </p:cBhvr>
                                          <p:tavLst>
                                            <p:tav tm="0">
                                              <p:val>
                                                <p:strVal val="#ppt_x"/>
                                              </p:val>
                                            </p:tav>
                                            <p:tav tm="100000">
                                              <p:val>
                                                <p:strVal val="#ppt_x"/>
                                              </p:val>
                                            </p:tav>
                                          </p:tavLst>
                                        </p:anim>
                                        <p:anim calcmode="lin" valueType="num" p14:bounceEnd="46000">
                                          <p:cBhvr additive="base">
                                            <p:cTn id="61" dur="750" fill="hold"/>
                                            <p:tgtEl>
                                              <p:spTgt spid="58"/>
                                            </p:tgtEl>
                                            <p:attrNameLst>
                                              <p:attrName>ppt_y</p:attrName>
                                            </p:attrNameLst>
                                          </p:cBhvr>
                                          <p:tavLst>
                                            <p:tav tm="0">
                                              <p:val>
                                                <p:strVal val="0-#ppt_h/2"/>
                                              </p:val>
                                            </p:tav>
                                            <p:tav tm="100000">
                                              <p:val>
                                                <p:strVal val="#ppt_y"/>
                                              </p:val>
                                            </p:tav>
                                          </p:tavLst>
                                        </p:anim>
                                      </p:childTnLst>
                                    </p:cTn>
                                  </p:par>
                                  <p:par>
                                    <p:cTn id="62" presetID="10" presetClass="entr" presetSubtype="0" fill="hold" grpId="0" nodeType="withEffect">
                                      <p:stCondLst>
                                        <p:cond delay="3000"/>
                                      </p:stCondLst>
                                      <p:childTnLst>
                                        <p:set>
                                          <p:cBhvr>
                                            <p:cTn id="63" dur="1" fill="hold">
                                              <p:stCondLst>
                                                <p:cond delay="0"/>
                                              </p:stCondLst>
                                            </p:cTn>
                                            <p:tgtEl>
                                              <p:spTgt spid="39"/>
                                            </p:tgtEl>
                                            <p:attrNameLst>
                                              <p:attrName>style.visibility</p:attrName>
                                            </p:attrNameLst>
                                          </p:cBhvr>
                                          <p:to>
                                            <p:strVal val="visible"/>
                                          </p:to>
                                        </p:set>
                                        <p:animEffect transition="in" filter="fade">
                                          <p:cBhvr>
                                            <p:cTn id="64" dur="500"/>
                                            <p:tgtEl>
                                              <p:spTgt spid="39"/>
                                            </p:tgtEl>
                                          </p:cBhvr>
                                        </p:animEffect>
                                      </p:childTnLst>
                                    </p:cTn>
                                  </p:par>
                                  <p:par>
                                    <p:cTn id="65" presetID="10" presetClass="entr" presetSubtype="0" fill="hold" grpId="0" nodeType="withEffect">
                                      <p:stCondLst>
                                        <p:cond delay="3200"/>
                                      </p:stCondLst>
                                      <p:childTnLst>
                                        <p:set>
                                          <p:cBhvr>
                                            <p:cTn id="66" dur="1" fill="hold">
                                              <p:stCondLst>
                                                <p:cond delay="0"/>
                                              </p:stCondLst>
                                            </p:cTn>
                                            <p:tgtEl>
                                              <p:spTgt spid="40"/>
                                            </p:tgtEl>
                                            <p:attrNameLst>
                                              <p:attrName>style.visibility</p:attrName>
                                            </p:attrNameLst>
                                          </p:cBhvr>
                                          <p:to>
                                            <p:strVal val="visible"/>
                                          </p:to>
                                        </p:set>
                                        <p:animEffect transition="in" filter="fade">
                                          <p:cBhvr>
                                            <p:cTn id="67" dur="500"/>
                                            <p:tgtEl>
                                              <p:spTgt spid="40"/>
                                            </p:tgtEl>
                                          </p:cBhvr>
                                        </p:animEffect>
                                      </p:childTnLst>
                                    </p:cTn>
                                  </p:par>
                                  <p:par>
                                    <p:cTn id="68" presetID="10" presetClass="entr" presetSubtype="0" fill="hold" grpId="0" nodeType="withEffect">
                                      <p:stCondLst>
                                        <p:cond delay="3400"/>
                                      </p:stCondLst>
                                      <p:childTnLst>
                                        <p:set>
                                          <p:cBhvr>
                                            <p:cTn id="69" dur="1" fill="hold">
                                              <p:stCondLst>
                                                <p:cond delay="0"/>
                                              </p:stCondLst>
                                            </p:cTn>
                                            <p:tgtEl>
                                              <p:spTgt spid="42"/>
                                            </p:tgtEl>
                                            <p:attrNameLst>
                                              <p:attrName>style.visibility</p:attrName>
                                            </p:attrNameLst>
                                          </p:cBhvr>
                                          <p:to>
                                            <p:strVal val="visible"/>
                                          </p:to>
                                        </p:set>
                                        <p:animEffect transition="in" filter="fade">
                                          <p:cBhvr>
                                            <p:cTn id="70" dur="400"/>
                                            <p:tgtEl>
                                              <p:spTgt spid="42"/>
                                            </p:tgtEl>
                                          </p:cBhvr>
                                        </p:animEffect>
                                      </p:childTnLst>
                                    </p:cTn>
                                  </p:par>
                                  <p:par>
                                    <p:cTn id="71" presetID="10" presetClass="entr" presetSubtype="0" fill="hold" grpId="0" nodeType="withEffect">
                                      <p:stCondLst>
                                        <p:cond delay="3500"/>
                                      </p:stCondLst>
                                      <p:childTnLst>
                                        <p:set>
                                          <p:cBhvr>
                                            <p:cTn id="72" dur="1" fill="hold">
                                              <p:stCondLst>
                                                <p:cond delay="0"/>
                                              </p:stCondLst>
                                            </p:cTn>
                                            <p:tgtEl>
                                              <p:spTgt spid="43"/>
                                            </p:tgtEl>
                                            <p:attrNameLst>
                                              <p:attrName>style.visibility</p:attrName>
                                            </p:attrNameLst>
                                          </p:cBhvr>
                                          <p:to>
                                            <p:strVal val="visible"/>
                                          </p:to>
                                        </p:set>
                                        <p:animEffect transition="in" filter="fade">
                                          <p:cBhvr>
                                            <p:cTn id="73" dur="500"/>
                                            <p:tgtEl>
                                              <p:spTgt spid="43"/>
                                            </p:tgtEl>
                                          </p:cBhvr>
                                        </p:animEffect>
                                      </p:childTnLst>
                                    </p:cTn>
                                  </p:par>
                                  <p:par>
                                    <p:cTn id="74" presetID="10" presetClass="entr" presetSubtype="0" fill="hold" grpId="0" nodeType="withEffect">
                                      <p:stCondLst>
                                        <p:cond delay="3600"/>
                                      </p:stCondLst>
                                      <p:childTnLst>
                                        <p:set>
                                          <p:cBhvr>
                                            <p:cTn id="75" dur="1" fill="hold">
                                              <p:stCondLst>
                                                <p:cond delay="0"/>
                                              </p:stCondLst>
                                            </p:cTn>
                                            <p:tgtEl>
                                              <p:spTgt spid="44"/>
                                            </p:tgtEl>
                                            <p:attrNameLst>
                                              <p:attrName>style.visibility</p:attrName>
                                            </p:attrNameLst>
                                          </p:cBhvr>
                                          <p:to>
                                            <p:strVal val="visible"/>
                                          </p:to>
                                        </p:set>
                                        <p:animEffect transition="in" filter="fade">
                                          <p:cBhvr>
                                            <p:cTn id="76" dur="500"/>
                                            <p:tgtEl>
                                              <p:spTgt spid="44"/>
                                            </p:tgtEl>
                                          </p:cBhvr>
                                        </p:animEffect>
                                      </p:childTnLst>
                                    </p:cTn>
                                  </p:par>
                                  <p:par>
                                    <p:cTn id="77" presetID="10" presetClass="entr" presetSubtype="0" fill="hold" grpId="0" nodeType="withEffect">
                                      <p:stCondLst>
                                        <p:cond delay="3800"/>
                                      </p:stCondLst>
                                      <p:childTnLst>
                                        <p:set>
                                          <p:cBhvr>
                                            <p:cTn id="78" dur="1" fill="hold">
                                              <p:stCondLst>
                                                <p:cond delay="0"/>
                                              </p:stCondLst>
                                            </p:cTn>
                                            <p:tgtEl>
                                              <p:spTgt spid="45"/>
                                            </p:tgtEl>
                                            <p:attrNameLst>
                                              <p:attrName>style.visibility</p:attrName>
                                            </p:attrNameLst>
                                          </p:cBhvr>
                                          <p:to>
                                            <p:strVal val="visible"/>
                                          </p:to>
                                        </p:set>
                                        <p:animEffect transition="in" filter="fade">
                                          <p:cBhvr>
                                            <p:cTn id="79" dur="500"/>
                                            <p:tgtEl>
                                              <p:spTgt spid="45"/>
                                            </p:tgtEl>
                                          </p:cBhvr>
                                        </p:animEffect>
                                      </p:childTnLst>
                                    </p:cTn>
                                  </p:par>
                                  <p:par>
                                    <p:cTn id="80" presetID="10" presetClass="entr" presetSubtype="0" fill="hold" grpId="0" nodeType="withEffect">
                                      <p:stCondLst>
                                        <p:cond delay="3900"/>
                                      </p:stCondLst>
                                      <p:childTnLst>
                                        <p:set>
                                          <p:cBhvr>
                                            <p:cTn id="81" dur="1" fill="hold">
                                              <p:stCondLst>
                                                <p:cond delay="0"/>
                                              </p:stCondLst>
                                            </p:cTn>
                                            <p:tgtEl>
                                              <p:spTgt spid="47"/>
                                            </p:tgtEl>
                                            <p:attrNameLst>
                                              <p:attrName>style.visibility</p:attrName>
                                            </p:attrNameLst>
                                          </p:cBhvr>
                                          <p:to>
                                            <p:strVal val="visible"/>
                                          </p:to>
                                        </p:set>
                                        <p:animEffect transition="in" filter="fade">
                                          <p:cBhvr>
                                            <p:cTn id="82" dur="500"/>
                                            <p:tgtEl>
                                              <p:spTgt spid="47"/>
                                            </p:tgtEl>
                                          </p:cBhvr>
                                        </p:animEffect>
                                      </p:childTnLst>
                                    </p:cTn>
                                  </p:par>
                                  <p:par>
                                    <p:cTn id="83" presetID="10" presetClass="entr" presetSubtype="0" fill="hold" grpId="0" nodeType="withEffect">
                                      <p:stCondLst>
                                        <p:cond delay="4000"/>
                                      </p:stCondLst>
                                      <p:childTnLst>
                                        <p:set>
                                          <p:cBhvr>
                                            <p:cTn id="84" dur="1" fill="hold">
                                              <p:stCondLst>
                                                <p:cond delay="0"/>
                                              </p:stCondLst>
                                            </p:cTn>
                                            <p:tgtEl>
                                              <p:spTgt spid="48"/>
                                            </p:tgtEl>
                                            <p:attrNameLst>
                                              <p:attrName>style.visibility</p:attrName>
                                            </p:attrNameLst>
                                          </p:cBhvr>
                                          <p:to>
                                            <p:strVal val="visible"/>
                                          </p:to>
                                        </p:set>
                                        <p:animEffect transition="in" filter="fade">
                                          <p:cBhvr>
                                            <p:cTn id="85" dur="500"/>
                                            <p:tgtEl>
                                              <p:spTgt spid="48"/>
                                            </p:tgtEl>
                                          </p:cBhvr>
                                        </p:animEffect>
                                      </p:childTnLst>
                                    </p:cTn>
                                  </p:par>
                                  <p:par>
                                    <p:cTn id="86" presetID="22" presetClass="entr" presetSubtype="8" fill="hold" nodeType="withEffect">
                                      <p:stCondLst>
                                        <p:cond delay="4300"/>
                                      </p:stCondLst>
                                      <p:childTnLst>
                                        <p:set>
                                          <p:cBhvr>
                                            <p:cTn id="87" dur="1" fill="hold">
                                              <p:stCondLst>
                                                <p:cond delay="0"/>
                                              </p:stCondLst>
                                            </p:cTn>
                                            <p:tgtEl>
                                              <p:spTgt spid="51"/>
                                            </p:tgtEl>
                                            <p:attrNameLst>
                                              <p:attrName>style.visibility</p:attrName>
                                            </p:attrNameLst>
                                          </p:cBhvr>
                                          <p:to>
                                            <p:strVal val="visible"/>
                                          </p:to>
                                        </p:set>
                                        <p:animEffect transition="in" filter="wipe(left)">
                                          <p:cBhvr>
                                            <p:cTn id="88" dur="500"/>
                                            <p:tgtEl>
                                              <p:spTgt spid="51"/>
                                            </p:tgtEl>
                                          </p:cBhvr>
                                        </p:animEffect>
                                      </p:childTnLst>
                                    </p:cTn>
                                  </p:par>
                                </p:childTnLst>
                              </p:cTn>
                            </p:par>
                            <p:par>
                              <p:cTn id="89" fill="hold">
                                <p:stCondLst>
                                  <p:cond delay="4800"/>
                                </p:stCondLst>
                                <p:childTnLst>
                                  <p:par>
                                    <p:cTn id="90" presetID="22" presetClass="entr" presetSubtype="4" fill="hold" grpId="0" nodeType="afterEffect">
                                      <p:stCondLst>
                                        <p:cond delay="0"/>
                                      </p:stCondLst>
                                      <p:childTnLst>
                                        <p:set>
                                          <p:cBhvr>
                                            <p:cTn id="91" dur="1" fill="hold">
                                              <p:stCondLst>
                                                <p:cond delay="0"/>
                                              </p:stCondLst>
                                            </p:cTn>
                                            <p:tgtEl>
                                              <p:spTgt spid="4"/>
                                            </p:tgtEl>
                                            <p:attrNameLst>
                                              <p:attrName>style.visibility</p:attrName>
                                            </p:attrNameLst>
                                          </p:cBhvr>
                                          <p:to>
                                            <p:strVal val="visible"/>
                                          </p:to>
                                        </p:set>
                                        <p:animEffect transition="in" filter="wipe(down)">
                                          <p:cBhvr>
                                            <p:cTn id="9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4" grpId="0" animBg="1"/>
          <p:bldP spid="23" grpId="0" animBg="1"/>
          <p:bldP spid="8" grpId="0" animBg="1"/>
          <p:bldP spid="32" grpId="0" animBg="1"/>
          <p:bldP spid="35" grpId="0" animBg="1"/>
          <p:bldP spid="36" grpId="0" animBg="1"/>
          <p:bldP spid="37" grpId="0" animBg="1"/>
          <p:bldP spid="38" grpId="0" animBg="1"/>
          <p:bldP spid="39" grpId="0"/>
          <p:bldP spid="40" grpId="0"/>
          <p:bldP spid="42" grpId="0"/>
          <p:bldP spid="43" grpId="0"/>
          <p:bldP spid="44" grpId="0"/>
          <p:bldP spid="45" grpId="0"/>
          <p:bldP spid="47" grpId="0"/>
          <p:bldP spid="48" grpId="0"/>
          <p:bldP spid="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50" fill="hold"/>
                                            <p:tgtEl>
                                              <p:spTgt spid="8"/>
                                            </p:tgtEl>
                                            <p:attrNameLst>
                                              <p:attrName>ppt_w</p:attrName>
                                            </p:attrNameLst>
                                          </p:cBhvr>
                                          <p:tavLst>
                                            <p:tav tm="0">
                                              <p:val>
                                                <p:fltVal val="0"/>
                                              </p:val>
                                            </p:tav>
                                            <p:tav tm="100000">
                                              <p:val>
                                                <p:strVal val="#ppt_w"/>
                                              </p:val>
                                            </p:tav>
                                          </p:tavLst>
                                        </p:anim>
                                        <p:anim calcmode="lin" valueType="num">
                                          <p:cBhvr>
                                            <p:cTn id="8" dur="250" fill="hold"/>
                                            <p:tgtEl>
                                              <p:spTgt spid="8"/>
                                            </p:tgtEl>
                                            <p:attrNameLst>
                                              <p:attrName>ppt_h</p:attrName>
                                            </p:attrNameLst>
                                          </p:cBhvr>
                                          <p:tavLst>
                                            <p:tav tm="0">
                                              <p:val>
                                                <p:fltVal val="0"/>
                                              </p:val>
                                            </p:tav>
                                            <p:tav tm="100000">
                                              <p:val>
                                                <p:strVal val="#ppt_h"/>
                                              </p:val>
                                            </p:tav>
                                          </p:tavLst>
                                        </p:anim>
                                        <p:animEffect transition="in" filter="fade">
                                          <p:cBhvr>
                                            <p:cTn id="9" dur="25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500" fill="hold"/>
                                            <p:tgtEl>
                                              <p:spTgt spid="23"/>
                                            </p:tgtEl>
                                            <p:attrNameLst>
                                              <p:attrName>ppt_w</p:attrName>
                                            </p:attrNameLst>
                                          </p:cBhvr>
                                          <p:tavLst>
                                            <p:tav tm="0">
                                              <p:val>
                                                <p:fltVal val="0"/>
                                              </p:val>
                                            </p:tav>
                                            <p:tav tm="100000">
                                              <p:val>
                                                <p:strVal val="#ppt_w"/>
                                              </p:val>
                                            </p:tav>
                                          </p:tavLst>
                                        </p:anim>
                                        <p:anim calcmode="lin" valueType="num">
                                          <p:cBhvr>
                                            <p:cTn id="13" dur="500" fill="hold"/>
                                            <p:tgtEl>
                                              <p:spTgt spid="23"/>
                                            </p:tgtEl>
                                            <p:attrNameLst>
                                              <p:attrName>ppt_h</p:attrName>
                                            </p:attrNameLst>
                                          </p:cBhvr>
                                          <p:tavLst>
                                            <p:tav tm="0">
                                              <p:val>
                                                <p:fltVal val="0"/>
                                              </p:val>
                                            </p:tav>
                                            <p:tav tm="100000">
                                              <p:val>
                                                <p:strVal val="#ppt_h"/>
                                              </p:val>
                                            </p:tav>
                                          </p:tavLst>
                                        </p:anim>
                                        <p:animEffect transition="in" filter="fade">
                                          <p:cBhvr>
                                            <p:cTn id="14" dur="500"/>
                                            <p:tgtEl>
                                              <p:spTgt spid="2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p:cTn id="17" dur="750" fill="hold"/>
                                            <p:tgtEl>
                                              <p:spTgt spid="24"/>
                                            </p:tgtEl>
                                            <p:attrNameLst>
                                              <p:attrName>ppt_w</p:attrName>
                                            </p:attrNameLst>
                                          </p:cBhvr>
                                          <p:tavLst>
                                            <p:tav tm="0">
                                              <p:val>
                                                <p:fltVal val="0"/>
                                              </p:val>
                                            </p:tav>
                                            <p:tav tm="100000">
                                              <p:val>
                                                <p:strVal val="#ppt_w"/>
                                              </p:val>
                                            </p:tav>
                                          </p:tavLst>
                                        </p:anim>
                                        <p:anim calcmode="lin" valueType="num">
                                          <p:cBhvr>
                                            <p:cTn id="18" dur="750" fill="hold"/>
                                            <p:tgtEl>
                                              <p:spTgt spid="24"/>
                                            </p:tgtEl>
                                            <p:attrNameLst>
                                              <p:attrName>ppt_h</p:attrName>
                                            </p:attrNameLst>
                                          </p:cBhvr>
                                          <p:tavLst>
                                            <p:tav tm="0">
                                              <p:val>
                                                <p:fltVal val="0"/>
                                              </p:val>
                                            </p:tav>
                                            <p:tav tm="100000">
                                              <p:val>
                                                <p:strVal val="#ppt_h"/>
                                              </p:val>
                                            </p:tav>
                                          </p:tavLst>
                                        </p:anim>
                                        <p:animEffect transition="in" filter="fade">
                                          <p:cBhvr>
                                            <p:cTn id="19" dur="750"/>
                                            <p:tgtEl>
                                              <p:spTgt spid="24"/>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2"/>
                                            </p:tgtEl>
                                            <p:attrNameLst>
                                              <p:attrName>style.visibility</p:attrName>
                                            </p:attrNameLst>
                                          </p:cBhvr>
                                          <p:to>
                                            <p:strVal val="visible"/>
                                          </p:to>
                                        </p:set>
                                        <p:anim calcmode="lin" valueType="num">
                                          <p:cBhvr>
                                            <p:cTn id="22" dur="700" fill="hold"/>
                                            <p:tgtEl>
                                              <p:spTgt spid="32"/>
                                            </p:tgtEl>
                                            <p:attrNameLst>
                                              <p:attrName>ppt_w</p:attrName>
                                            </p:attrNameLst>
                                          </p:cBhvr>
                                          <p:tavLst>
                                            <p:tav tm="0">
                                              <p:val>
                                                <p:fltVal val="0"/>
                                              </p:val>
                                            </p:tav>
                                            <p:tav tm="100000">
                                              <p:val>
                                                <p:strVal val="#ppt_w"/>
                                              </p:val>
                                            </p:tav>
                                          </p:tavLst>
                                        </p:anim>
                                        <p:anim calcmode="lin" valueType="num">
                                          <p:cBhvr>
                                            <p:cTn id="23" dur="700" fill="hold"/>
                                            <p:tgtEl>
                                              <p:spTgt spid="32"/>
                                            </p:tgtEl>
                                            <p:attrNameLst>
                                              <p:attrName>ppt_h</p:attrName>
                                            </p:attrNameLst>
                                          </p:cBhvr>
                                          <p:tavLst>
                                            <p:tav tm="0">
                                              <p:val>
                                                <p:fltVal val="0"/>
                                              </p:val>
                                            </p:tav>
                                            <p:tav tm="100000">
                                              <p:val>
                                                <p:strVal val="#ppt_h"/>
                                              </p:val>
                                            </p:tav>
                                          </p:tavLst>
                                        </p:anim>
                                        <p:animEffect transition="in" filter="fade">
                                          <p:cBhvr>
                                            <p:cTn id="24" dur="700"/>
                                            <p:tgtEl>
                                              <p:spTgt spid="32"/>
                                            </p:tgtEl>
                                          </p:cBhvr>
                                        </p:animEffect>
                                      </p:childTnLst>
                                    </p:cTn>
                                  </p:par>
                                  <p:par>
                                    <p:cTn id="25" presetID="22" presetClass="entr" presetSubtype="4" fill="hold" nodeType="withEffect">
                                      <p:stCondLst>
                                        <p:cond delay="300"/>
                                      </p:stCondLst>
                                      <p:childTnLst>
                                        <p:set>
                                          <p:cBhvr>
                                            <p:cTn id="26" dur="1" fill="hold">
                                              <p:stCondLst>
                                                <p:cond delay="0"/>
                                              </p:stCondLst>
                                            </p:cTn>
                                            <p:tgtEl>
                                              <p:spTgt spid="20"/>
                                            </p:tgtEl>
                                            <p:attrNameLst>
                                              <p:attrName>style.visibility</p:attrName>
                                            </p:attrNameLst>
                                          </p:cBhvr>
                                          <p:to>
                                            <p:strVal val="visible"/>
                                          </p:to>
                                        </p:set>
                                        <p:animEffect transition="in" filter="wipe(down)">
                                          <p:cBhvr>
                                            <p:cTn id="27" dur="750"/>
                                            <p:tgtEl>
                                              <p:spTgt spid="20"/>
                                            </p:tgtEl>
                                          </p:cBhvr>
                                        </p:animEffect>
                                      </p:childTnLst>
                                    </p:cTn>
                                  </p:par>
                                  <p:par>
                                    <p:cTn id="28" presetID="10" presetClass="entr" presetSubtype="0" fill="hold" grpId="0" nodeType="withEffect">
                                      <p:stCondLst>
                                        <p:cond delay="90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1000"/>
                                            <p:tgtEl>
                                              <p:spTgt spid="17"/>
                                            </p:tgtEl>
                                          </p:cBhvr>
                                        </p:animEffect>
                                      </p:childTnLst>
                                    </p:cTn>
                                  </p:par>
                                  <p:par>
                                    <p:cTn id="31" presetID="22" presetClass="entr" presetSubtype="8" fill="hold" nodeType="withEffect">
                                      <p:stCondLst>
                                        <p:cond delay="1000"/>
                                      </p:stCondLst>
                                      <p:childTnLst>
                                        <p:set>
                                          <p:cBhvr>
                                            <p:cTn id="32" dur="1" fill="hold">
                                              <p:stCondLst>
                                                <p:cond delay="0"/>
                                              </p:stCondLst>
                                            </p:cTn>
                                            <p:tgtEl>
                                              <p:spTgt spid="34"/>
                                            </p:tgtEl>
                                            <p:attrNameLst>
                                              <p:attrName>style.visibility</p:attrName>
                                            </p:attrNameLst>
                                          </p:cBhvr>
                                          <p:to>
                                            <p:strVal val="visible"/>
                                          </p:to>
                                        </p:set>
                                        <p:animEffect transition="in" filter="wipe(left)">
                                          <p:cBhvr>
                                            <p:cTn id="33" dur="800"/>
                                            <p:tgtEl>
                                              <p:spTgt spid="34"/>
                                            </p:tgtEl>
                                          </p:cBhvr>
                                        </p:animEffect>
                                      </p:childTnLst>
                                    </p:cTn>
                                  </p:par>
                                  <p:par>
                                    <p:cTn id="34" presetID="10" presetClass="entr" presetSubtype="0" fill="hold" grpId="0" nodeType="withEffect">
                                      <p:stCondLst>
                                        <p:cond delay="1700"/>
                                      </p:stCondLst>
                                      <p:childTnLst>
                                        <p:set>
                                          <p:cBhvr>
                                            <p:cTn id="35" dur="1" fill="hold">
                                              <p:stCondLst>
                                                <p:cond delay="0"/>
                                              </p:stCondLst>
                                            </p:cTn>
                                            <p:tgtEl>
                                              <p:spTgt spid="35"/>
                                            </p:tgtEl>
                                            <p:attrNameLst>
                                              <p:attrName>style.visibility</p:attrName>
                                            </p:attrNameLst>
                                          </p:cBhvr>
                                          <p:to>
                                            <p:strVal val="visible"/>
                                          </p:to>
                                        </p:set>
                                        <p:animEffect transition="in" filter="fade">
                                          <p:cBhvr>
                                            <p:cTn id="36" dur="500"/>
                                            <p:tgtEl>
                                              <p:spTgt spid="35"/>
                                            </p:tgtEl>
                                          </p:cBhvr>
                                        </p:animEffect>
                                      </p:childTnLst>
                                    </p:cTn>
                                  </p:par>
                                  <p:par>
                                    <p:cTn id="37" presetID="10" presetClass="entr" presetSubtype="0" fill="hold" grpId="0" nodeType="withEffect">
                                      <p:stCondLst>
                                        <p:cond delay="200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500"/>
                                            <p:tgtEl>
                                              <p:spTgt spid="36"/>
                                            </p:tgtEl>
                                          </p:cBhvr>
                                        </p:animEffect>
                                      </p:childTnLst>
                                    </p:cTn>
                                  </p:par>
                                  <p:par>
                                    <p:cTn id="40" presetID="10" presetClass="entr" presetSubtype="0" fill="hold" grpId="0" nodeType="withEffect">
                                      <p:stCondLst>
                                        <p:cond delay="2300"/>
                                      </p:stCondLst>
                                      <p:childTnLst>
                                        <p:set>
                                          <p:cBhvr>
                                            <p:cTn id="41" dur="1" fill="hold">
                                              <p:stCondLst>
                                                <p:cond delay="0"/>
                                              </p:stCondLst>
                                            </p:cTn>
                                            <p:tgtEl>
                                              <p:spTgt spid="37"/>
                                            </p:tgtEl>
                                            <p:attrNameLst>
                                              <p:attrName>style.visibility</p:attrName>
                                            </p:attrNameLst>
                                          </p:cBhvr>
                                          <p:to>
                                            <p:strVal val="visible"/>
                                          </p:to>
                                        </p:set>
                                        <p:animEffect transition="in" filter="fade">
                                          <p:cBhvr>
                                            <p:cTn id="42" dur="500"/>
                                            <p:tgtEl>
                                              <p:spTgt spid="37"/>
                                            </p:tgtEl>
                                          </p:cBhvr>
                                        </p:animEffect>
                                      </p:childTnLst>
                                    </p:cTn>
                                  </p:par>
                                  <p:par>
                                    <p:cTn id="43" presetID="10" presetClass="entr" presetSubtype="0" fill="hold" grpId="0" nodeType="withEffect">
                                      <p:stCondLst>
                                        <p:cond delay="2500"/>
                                      </p:stCondLst>
                                      <p:childTnLst>
                                        <p:set>
                                          <p:cBhvr>
                                            <p:cTn id="44" dur="1" fill="hold">
                                              <p:stCondLst>
                                                <p:cond delay="0"/>
                                              </p:stCondLst>
                                            </p:cTn>
                                            <p:tgtEl>
                                              <p:spTgt spid="38"/>
                                            </p:tgtEl>
                                            <p:attrNameLst>
                                              <p:attrName>style.visibility</p:attrName>
                                            </p:attrNameLst>
                                          </p:cBhvr>
                                          <p:to>
                                            <p:strVal val="visible"/>
                                          </p:to>
                                        </p:set>
                                        <p:animEffect transition="in" filter="fade">
                                          <p:cBhvr>
                                            <p:cTn id="45" dur="500"/>
                                            <p:tgtEl>
                                              <p:spTgt spid="38"/>
                                            </p:tgtEl>
                                          </p:cBhvr>
                                        </p:animEffect>
                                      </p:childTnLst>
                                    </p:cTn>
                                  </p:par>
                                  <p:par>
                                    <p:cTn id="46" presetID="2" presetClass="entr" presetSubtype="1" fill="hold" nodeType="withEffect">
                                      <p:stCondLst>
                                        <p:cond delay="2600"/>
                                      </p:stCondLst>
                                      <p:childTnLst>
                                        <p:set>
                                          <p:cBhvr>
                                            <p:cTn id="47" dur="1" fill="hold">
                                              <p:stCondLst>
                                                <p:cond delay="0"/>
                                              </p:stCondLst>
                                            </p:cTn>
                                            <p:tgtEl>
                                              <p:spTgt spid="46"/>
                                            </p:tgtEl>
                                            <p:attrNameLst>
                                              <p:attrName>style.visibility</p:attrName>
                                            </p:attrNameLst>
                                          </p:cBhvr>
                                          <p:to>
                                            <p:strVal val="visible"/>
                                          </p:to>
                                        </p:set>
                                        <p:anim calcmode="lin" valueType="num">
                                          <p:cBhvr additive="base">
                                            <p:cTn id="48" dur="750" fill="hold"/>
                                            <p:tgtEl>
                                              <p:spTgt spid="46"/>
                                            </p:tgtEl>
                                            <p:attrNameLst>
                                              <p:attrName>ppt_x</p:attrName>
                                            </p:attrNameLst>
                                          </p:cBhvr>
                                          <p:tavLst>
                                            <p:tav tm="0">
                                              <p:val>
                                                <p:strVal val="#ppt_x"/>
                                              </p:val>
                                            </p:tav>
                                            <p:tav tm="100000">
                                              <p:val>
                                                <p:strVal val="#ppt_x"/>
                                              </p:val>
                                            </p:tav>
                                          </p:tavLst>
                                        </p:anim>
                                        <p:anim calcmode="lin" valueType="num">
                                          <p:cBhvr additive="base">
                                            <p:cTn id="49" dur="750" fill="hold"/>
                                            <p:tgtEl>
                                              <p:spTgt spid="46"/>
                                            </p:tgtEl>
                                            <p:attrNameLst>
                                              <p:attrName>ppt_y</p:attrName>
                                            </p:attrNameLst>
                                          </p:cBhvr>
                                          <p:tavLst>
                                            <p:tav tm="0">
                                              <p:val>
                                                <p:strVal val="0-#ppt_h/2"/>
                                              </p:val>
                                            </p:tav>
                                            <p:tav tm="100000">
                                              <p:val>
                                                <p:strVal val="#ppt_y"/>
                                              </p:val>
                                            </p:tav>
                                          </p:tavLst>
                                        </p:anim>
                                      </p:childTnLst>
                                    </p:cTn>
                                  </p:par>
                                  <p:par>
                                    <p:cTn id="50" presetID="2" presetClass="entr" presetSubtype="1" fill="hold" nodeType="withEffect">
                                      <p:stCondLst>
                                        <p:cond delay="2800"/>
                                      </p:stCondLst>
                                      <p:childTnLst>
                                        <p:set>
                                          <p:cBhvr>
                                            <p:cTn id="51" dur="1" fill="hold">
                                              <p:stCondLst>
                                                <p:cond delay="0"/>
                                              </p:stCondLst>
                                            </p:cTn>
                                            <p:tgtEl>
                                              <p:spTgt spid="56"/>
                                            </p:tgtEl>
                                            <p:attrNameLst>
                                              <p:attrName>style.visibility</p:attrName>
                                            </p:attrNameLst>
                                          </p:cBhvr>
                                          <p:to>
                                            <p:strVal val="visible"/>
                                          </p:to>
                                        </p:set>
                                        <p:anim calcmode="lin" valueType="num">
                                          <p:cBhvr additive="base">
                                            <p:cTn id="52" dur="750" fill="hold"/>
                                            <p:tgtEl>
                                              <p:spTgt spid="56"/>
                                            </p:tgtEl>
                                            <p:attrNameLst>
                                              <p:attrName>ppt_x</p:attrName>
                                            </p:attrNameLst>
                                          </p:cBhvr>
                                          <p:tavLst>
                                            <p:tav tm="0">
                                              <p:val>
                                                <p:strVal val="#ppt_x"/>
                                              </p:val>
                                            </p:tav>
                                            <p:tav tm="100000">
                                              <p:val>
                                                <p:strVal val="#ppt_x"/>
                                              </p:val>
                                            </p:tav>
                                          </p:tavLst>
                                        </p:anim>
                                        <p:anim calcmode="lin" valueType="num">
                                          <p:cBhvr additive="base">
                                            <p:cTn id="53" dur="750" fill="hold"/>
                                            <p:tgtEl>
                                              <p:spTgt spid="56"/>
                                            </p:tgtEl>
                                            <p:attrNameLst>
                                              <p:attrName>ppt_y</p:attrName>
                                            </p:attrNameLst>
                                          </p:cBhvr>
                                          <p:tavLst>
                                            <p:tav tm="0">
                                              <p:val>
                                                <p:strVal val="0-#ppt_h/2"/>
                                              </p:val>
                                            </p:tav>
                                            <p:tav tm="100000">
                                              <p:val>
                                                <p:strVal val="#ppt_y"/>
                                              </p:val>
                                            </p:tav>
                                          </p:tavLst>
                                        </p:anim>
                                      </p:childTnLst>
                                    </p:cTn>
                                  </p:par>
                                  <p:par>
                                    <p:cTn id="54" presetID="2" presetClass="entr" presetSubtype="1" fill="hold" nodeType="withEffect">
                                      <p:stCondLst>
                                        <p:cond delay="3100"/>
                                      </p:stCondLst>
                                      <p:childTnLst>
                                        <p:set>
                                          <p:cBhvr>
                                            <p:cTn id="55" dur="1" fill="hold">
                                              <p:stCondLst>
                                                <p:cond delay="0"/>
                                              </p:stCondLst>
                                            </p:cTn>
                                            <p:tgtEl>
                                              <p:spTgt spid="57"/>
                                            </p:tgtEl>
                                            <p:attrNameLst>
                                              <p:attrName>style.visibility</p:attrName>
                                            </p:attrNameLst>
                                          </p:cBhvr>
                                          <p:to>
                                            <p:strVal val="visible"/>
                                          </p:to>
                                        </p:set>
                                        <p:anim calcmode="lin" valueType="num">
                                          <p:cBhvr additive="base">
                                            <p:cTn id="56" dur="750" fill="hold"/>
                                            <p:tgtEl>
                                              <p:spTgt spid="57"/>
                                            </p:tgtEl>
                                            <p:attrNameLst>
                                              <p:attrName>ppt_x</p:attrName>
                                            </p:attrNameLst>
                                          </p:cBhvr>
                                          <p:tavLst>
                                            <p:tav tm="0">
                                              <p:val>
                                                <p:strVal val="#ppt_x"/>
                                              </p:val>
                                            </p:tav>
                                            <p:tav tm="100000">
                                              <p:val>
                                                <p:strVal val="#ppt_x"/>
                                              </p:val>
                                            </p:tav>
                                          </p:tavLst>
                                        </p:anim>
                                        <p:anim calcmode="lin" valueType="num">
                                          <p:cBhvr additive="base">
                                            <p:cTn id="57" dur="750" fill="hold"/>
                                            <p:tgtEl>
                                              <p:spTgt spid="57"/>
                                            </p:tgtEl>
                                            <p:attrNameLst>
                                              <p:attrName>ppt_y</p:attrName>
                                            </p:attrNameLst>
                                          </p:cBhvr>
                                          <p:tavLst>
                                            <p:tav tm="0">
                                              <p:val>
                                                <p:strVal val="0-#ppt_h/2"/>
                                              </p:val>
                                            </p:tav>
                                            <p:tav tm="100000">
                                              <p:val>
                                                <p:strVal val="#ppt_y"/>
                                              </p:val>
                                            </p:tav>
                                          </p:tavLst>
                                        </p:anim>
                                      </p:childTnLst>
                                    </p:cTn>
                                  </p:par>
                                  <p:par>
                                    <p:cTn id="58" presetID="2" presetClass="entr" presetSubtype="1" fill="hold" nodeType="withEffect">
                                      <p:stCondLst>
                                        <p:cond delay="3200"/>
                                      </p:stCondLst>
                                      <p:childTnLst>
                                        <p:set>
                                          <p:cBhvr>
                                            <p:cTn id="59" dur="1" fill="hold">
                                              <p:stCondLst>
                                                <p:cond delay="0"/>
                                              </p:stCondLst>
                                            </p:cTn>
                                            <p:tgtEl>
                                              <p:spTgt spid="58"/>
                                            </p:tgtEl>
                                            <p:attrNameLst>
                                              <p:attrName>style.visibility</p:attrName>
                                            </p:attrNameLst>
                                          </p:cBhvr>
                                          <p:to>
                                            <p:strVal val="visible"/>
                                          </p:to>
                                        </p:set>
                                        <p:anim calcmode="lin" valueType="num">
                                          <p:cBhvr additive="base">
                                            <p:cTn id="60" dur="750" fill="hold"/>
                                            <p:tgtEl>
                                              <p:spTgt spid="58"/>
                                            </p:tgtEl>
                                            <p:attrNameLst>
                                              <p:attrName>ppt_x</p:attrName>
                                            </p:attrNameLst>
                                          </p:cBhvr>
                                          <p:tavLst>
                                            <p:tav tm="0">
                                              <p:val>
                                                <p:strVal val="#ppt_x"/>
                                              </p:val>
                                            </p:tav>
                                            <p:tav tm="100000">
                                              <p:val>
                                                <p:strVal val="#ppt_x"/>
                                              </p:val>
                                            </p:tav>
                                          </p:tavLst>
                                        </p:anim>
                                        <p:anim calcmode="lin" valueType="num">
                                          <p:cBhvr additive="base">
                                            <p:cTn id="61" dur="750" fill="hold"/>
                                            <p:tgtEl>
                                              <p:spTgt spid="58"/>
                                            </p:tgtEl>
                                            <p:attrNameLst>
                                              <p:attrName>ppt_y</p:attrName>
                                            </p:attrNameLst>
                                          </p:cBhvr>
                                          <p:tavLst>
                                            <p:tav tm="0">
                                              <p:val>
                                                <p:strVal val="0-#ppt_h/2"/>
                                              </p:val>
                                            </p:tav>
                                            <p:tav tm="100000">
                                              <p:val>
                                                <p:strVal val="#ppt_y"/>
                                              </p:val>
                                            </p:tav>
                                          </p:tavLst>
                                        </p:anim>
                                      </p:childTnLst>
                                    </p:cTn>
                                  </p:par>
                                  <p:par>
                                    <p:cTn id="62" presetID="10" presetClass="entr" presetSubtype="0" fill="hold" grpId="0" nodeType="withEffect">
                                      <p:stCondLst>
                                        <p:cond delay="3000"/>
                                      </p:stCondLst>
                                      <p:childTnLst>
                                        <p:set>
                                          <p:cBhvr>
                                            <p:cTn id="63" dur="1" fill="hold">
                                              <p:stCondLst>
                                                <p:cond delay="0"/>
                                              </p:stCondLst>
                                            </p:cTn>
                                            <p:tgtEl>
                                              <p:spTgt spid="39"/>
                                            </p:tgtEl>
                                            <p:attrNameLst>
                                              <p:attrName>style.visibility</p:attrName>
                                            </p:attrNameLst>
                                          </p:cBhvr>
                                          <p:to>
                                            <p:strVal val="visible"/>
                                          </p:to>
                                        </p:set>
                                        <p:animEffect transition="in" filter="fade">
                                          <p:cBhvr>
                                            <p:cTn id="64" dur="500"/>
                                            <p:tgtEl>
                                              <p:spTgt spid="39"/>
                                            </p:tgtEl>
                                          </p:cBhvr>
                                        </p:animEffect>
                                      </p:childTnLst>
                                    </p:cTn>
                                  </p:par>
                                  <p:par>
                                    <p:cTn id="65" presetID="10" presetClass="entr" presetSubtype="0" fill="hold" grpId="0" nodeType="withEffect">
                                      <p:stCondLst>
                                        <p:cond delay="3200"/>
                                      </p:stCondLst>
                                      <p:childTnLst>
                                        <p:set>
                                          <p:cBhvr>
                                            <p:cTn id="66" dur="1" fill="hold">
                                              <p:stCondLst>
                                                <p:cond delay="0"/>
                                              </p:stCondLst>
                                            </p:cTn>
                                            <p:tgtEl>
                                              <p:spTgt spid="40"/>
                                            </p:tgtEl>
                                            <p:attrNameLst>
                                              <p:attrName>style.visibility</p:attrName>
                                            </p:attrNameLst>
                                          </p:cBhvr>
                                          <p:to>
                                            <p:strVal val="visible"/>
                                          </p:to>
                                        </p:set>
                                        <p:animEffect transition="in" filter="fade">
                                          <p:cBhvr>
                                            <p:cTn id="67" dur="500"/>
                                            <p:tgtEl>
                                              <p:spTgt spid="40"/>
                                            </p:tgtEl>
                                          </p:cBhvr>
                                        </p:animEffect>
                                      </p:childTnLst>
                                    </p:cTn>
                                  </p:par>
                                  <p:par>
                                    <p:cTn id="68" presetID="10" presetClass="entr" presetSubtype="0" fill="hold" grpId="0" nodeType="withEffect">
                                      <p:stCondLst>
                                        <p:cond delay="3400"/>
                                      </p:stCondLst>
                                      <p:childTnLst>
                                        <p:set>
                                          <p:cBhvr>
                                            <p:cTn id="69" dur="1" fill="hold">
                                              <p:stCondLst>
                                                <p:cond delay="0"/>
                                              </p:stCondLst>
                                            </p:cTn>
                                            <p:tgtEl>
                                              <p:spTgt spid="42"/>
                                            </p:tgtEl>
                                            <p:attrNameLst>
                                              <p:attrName>style.visibility</p:attrName>
                                            </p:attrNameLst>
                                          </p:cBhvr>
                                          <p:to>
                                            <p:strVal val="visible"/>
                                          </p:to>
                                        </p:set>
                                        <p:animEffect transition="in" filter="fade">
                                          <p:cBhvr>
                                            <p:cTn id="70" dur="400"/>
                                            <p:tgtEl>
                                              <p:spTgt spid="42"/>
                                            </p:tgtEl>
                                          </p:cBhvr>
                                        </p:animEffect>
                                      </p:childTnLst>
                                    </p:cTn>
                                  </p:par>
                                  <p:par>
                                    <p:cTn id="71" presetID="10" presetClass="entr" presetSubtype="0" fill="hold" grpId="0" nodeType="withEffect">
                                      <p:stCondLst>
                                        <p:cond delay="3500"/>
                                      </p:stCondLst>
                                      <p:childTnLst>
                                        <p:set>
                                          <p:cBhvr>
                                            <p:cTn id="72" dur="1" fill="hold">
                                              <p:stCondLst>
                                                <p:cond delay="0"/>
                                              </p:stCondLst>
                                            </p:cTn>
                                            <p:tgtEl>
                                              <p:spTgt spid="43"/>
                                            </p:tgtEl>
                                            <p:attrNameLst>
                                              <p:attrName>style.visibility</p:attrName>
                                            </p:attrNameLst>
                                          </p:cBhvr>
                                          <p:to>
                                            <p:strVal val="visible"/>
                                          </p:to>
                                        </p:set>
                                        <p:animEffect transition="in" filter="fade">
                                          <p:cBhvr>
                                            <p:cTn id="73" dur="500"/>
                                            <p:tgtEl>
                                              <p:spTgt spid="43"/>
                                            </p:tgtEl>
                                          </p:cBhvr>
                                        </p:animEffect>
                                      </p:childTnLst>
                                    </p:cTn>
                                  </p:par>
                                  <p:par>
                                    <p:cTn id="74" presetID="10" presetClass="entr" presetSubtype="0" fill="hold" grpId="0" nodeType="withEffect">
                                      <p:stCondLst>
                                        <p:cond delay="3600"/>
                                      </p:stCondLst>
                                      <p:childTnLst>
                                        <p:set>
                                          <p:cBhvr>
                                            <p:cTn id="75" dur="1" fill="hold">
                                              <p:stCondLst>
                                                <p:cond delay="0"/>
                                              </p:stCondLst>
                                            </p:cTn>
                                            <p:tgtEl>
                                              <p:spTgt spid="44"/>
                                            </p:tgtEl>
                                            <p:attrNameLst>
                                              <p:attrName>style.visibility</p:attrName>
                                            </p:attrNameLst>
                                          </p:cBhvr>
                                          <p:to>
                                            <p:strVal val="visible"/>
                                          </p:to>
                                        </p:set>
                                        <p:animEffect transition="in" filter="fade">
                                          <p:cBhvr>
                                            <p:cTn id="76" dur="500"/>
                                            <p:tgtEl>
                                              <p:spTgt spid="44"/>
                                            </p:tgtEl>
                                          </p:cBhvr>
                                        </p:animEffect>
                                      </p:childTnLst>
                                    </p:cTn>
                                  </p:par>
                                  <p:par>
                                    <p:cTn id="77" presetID="10" presetClass="entr" presetSubtype="0" fill="hold" grpId="0" nodeType="withEffect">
                                      <p:stCondLst>
                                        <p:cond delay="3800"/>
                                      </p:stCondLst>
                                      <p:childTnLst>
                                        <p:set>
                                          <p:cBhvr>
                                            <p:cTn id="78" dur="1" fill="hold">
                                              <p:stCondLst>
                                                <p:cond delay="0"/>
                                              </p:stCondLst>
                                            </p:cTn>
                                            <p:tgtEl>
                                              <p:spTgt spid="45"/>
                                            </p:tgtEl>
                                            <p:attrNameLst>
                                              <p:attrName>style.visibility</p:attrName>
                                            </p:attrNameLst>
                                          </p:cBhvr>
                                          <p:to>
                                            <p:strVal val="visible"/>
                                          </p:to>
                                        </p:set>
                                        <p:animEffect transition="in" filter="fade">
                                          <p:cBhvr>
                                            <p:cTn id="79" dur="500"/>
                                            <p:tgtEl>
                                              <p:spTgt spid="45"/>
                                            </p:tgtEl>
                                          </p:cBhvr>
                                        </p:animEffect>
                                      </p:childTnLst>
                                    </p:cTn>
                                  </p:par>
                                  <p:par>
                                    <p:cTn id="80" presetID="10" presetClass="entr" presetSubtype="0" fill="hold" grpId="0" nodeType="withEffect">
                                      <p:stCondLst>
                                        <p:cond delay="3900"/>
                                      </p:stCondLst>
                                      <p:childTnLst>
                                        <p:set>
                                          <p:cBhvr>
                                            <p:cTn id="81" dur="1" fill="hold">
                                              <p:stCondLst>
                                                <p:cond delay="0"/>
                                              </p:stCondLst>
                                            </p:cTn>
                                            <p:tgtEl>
                                              <p:spTgt spid="47"/>
                                            </p:tgtEl>
                                            <p:attrNameLst>
                                              <p:attrName>style.visibility</p:attrName>
                                            </p:attrNameLst>
                                          </p:cBhvr>
                                          <p:to>
                                            <p:strVal val="visible"/>
                                          </p:to>
                                        </p:set>
                                        <p:animEffect transition="in" filter="fade">
                                          <p:cBhvr>
                                            <p:cTn id="82" dur="500"/>
                                            <p:tgtEl>
                                              <p:spTgt spid="47"/>
                                            </p:tgtEl>
                                          </p:cBhvr>
                                        </p:animEffect>
                                      </p:childTnLst>
                                    </p:cTn>
                                  </p:par>
                                  <p:par>
                                    <p:cTn id="83" presetID="10" presetClass="entr" presetSubtype="0" fill="hold" grpId="0" nodeType="withEffect">
                                      <p:stCondLst>
                                        <p:cond delay="4000"/>
                                      </p:stCondLst>
                                      <p:childTnLst>
                                        <p:set>
                                          <p:cBhvr>
                                            <p:cTn id="84" dur="1" fill="hold">
                                              <p:stCondLst>
                                                <p:cond delay="0"/>
                                              </p:stCondLst>
                                            </p:cTn>
                                            <p:tgtEl>
                                              <p:spTgt spid="48"/>
                                            </p:tgtEl>
                                            <p:attrNameLst>
                                              <p:attrName>style.visibility</p:attrName>
                                            </p:attrNameLst>
                                          </p:cBhvr>
                                          <p:to>
                                            <p:strVal val="visible"/>
                                          </p:to>
                                        </p:set>
                                        <p:animEffect transition="in" filter="fade">
                                          <p:cBhvr>
                                            <p:cTn id="85" dur="500"/>
                                            <p:tgtEl>
                                              <p:spTgt spid="48"/>
                                            </p:tgtEl>
                                          </p:cBhvr>
                                        </p:animEffect>
                                      </p:childTnLst>
                                    </p:cTn>
                                  </p:par>
                                  <p:par>
                                    <p:cTn id="86" presetID="22" presetClass="entr" presetSubtype="8" fill="hold" nodeType="withEffect">
                                      <p:stCondLst>
                                        <p:cond delay="4300"/>
                                      </p:stCondLst>
                                      <p:childTnLst>
                                        <p:set>
                                          <p:cBhvr>
                                            <p:cTn id="87" dur="1" fill="hold">
                                              <p:stCondLst>
                                                <p:cond delay="0"/>
                                              </p:stCondLst>
                                            </p:cTn>
                                            <p:tgtEl>
                                              <p:spTgt spid="51"/>
                                            </p:tgtEl>
                                            <p:attrNameLst>
                                              <p:attrName>style.visibility</p:attrName>
                                            </p:attrNameLst>
                                          </p:cBhvr>
                                          <p:to>
                                            <p:strVal val="visible"/>
                                          </p:to>
                                        </p:set>
                                        <p:animEffect transition="in" filter="wipe(left)">
                                          <p:cBhvr>
                                            <p:cTn id="88" dur="500"/>
                                            <p:tgtEl>
                                              <p:spTgt spid="51"/>
                                            </p:tgtEl>
                                          </p:cBhvr>
                                        </p:animEffect>
                                      </p:childTnLst>
                                    </p:cTn>
                                  </p:par>
                                </p:childTnLst>
                              </p:cTn>
                            </p:par>
                            <p:par>
                              <p:cTn id="89" fill="hold">
                                <p:stCondLst>
                                  <p:cond delay="4800"/>
                                </p:stCondLst>
                                <p:childTnLst>
                                  <p:par>
                                    <p:cTn id="90" presetID="22" presetClass="entr" presetSubtype="4" fill="hold" grpId="0" nodeType="afterEffect">
                                      <p:stCondLst>
                                        <p:cond delay="0"/>
                                      </p:stCondLst>
                                      <p:childTnLst>
                                        <p:set>
                                          <p:cBhvr>
                                            <p:cTn id="91" dur="1" fill="hold">
                                              <p:stCondLst>
                                                <p:cond delay="0"/>
                                              </p:stCondLst>
                                            </p:cTn>
                                            <p:tgtEl>
                                              <p:spTgt spid="4"/>
                                            </p:tgtEl>
                                            <p:attrNameLst>
                                              <p:attrName>style.visibility</p:attrName>
                                            </p:attrNameLst>
                                          </p:cBhvr>
                                          <p:to>
                                            <p:strVal val="visible"/>
                                          </p:to>
                                        </p:set>
                                        <p:animEffect transition="in" filter="wipe(down)">
                                          <p:cBhvr>
                                            <p:cTn id="9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4" grpId="0" animBg="1"/>
          <p:bldP spid="23" grpId="0" animBg="1"/>
          <p:bldP spid="8" grpId="0" animBg="1"/>
          <p:bldP spid="32" grpId="0" animBg="1"/>
          <p:bldP spid="35" grpId="0" animBg="1"/>
          <p:bldP spid="36" grpId="0" animBg="1"/>
          <p:bldP spid="37" grpId="0" animBg="1"/>
          <p:bldP spid="38" grpId="0" animBg="1"/>
          <p:bldP spid="39" grpId="0"/>
          <p:bldP spid="40" grpId="0"/>
          <p:bldP spid="42" grpId="0"/>
          <p:bldP spid="43" grpId="0"/>
          <p:bldP spid="44" grpId="0"/>
          <p:bldP spid="45" grpId="0"/>
          <p:bldP spid="47" grpId="0"/>
          <p:bldP spid="48" grpId="0"/>
          <p:bldP spid="4" grpId="0"/>
        </p:bldLst>
      </p:timing>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6" name="Object 5"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Box 4"/>
          <p:cNvSpPr txBox="1"/>
          <p:nvPr/>
        </p:nvSpPr>
        <p:spPr>
          <a:xfrm>
            <a:off x="148855" y="1621631"/>
            <a:ext cx="11414521" cy="1795363"/>
          </a:xfrm>
          <a:prstGeom prst="rect">
            <a:avLst/>
          </a:prstGeom>
          <a:noFill/>
        </p:spPr>
        <p:txBody>
          <a:bodyPr wrap="square" lIns="0" tIns="0" rIns="0" bIns="0" rtlCol="0">
            <a:spAutoFit/>
          </a:bodyPr>
          <a:lstStyle/>
          <a:p>
            <a:pPr>
              <a:lnSpc>
                <a:spcPts val="2000"/>
              </a:lnSpc>
            </a:pPr>
            <a:r>
              <a:rPr lang="ru-RU" dirty="0">
                <a:solidFill>
                  <a:srgbClr val="5D5B6F">
                    <a:alpha val="60000"/>
                  </a:srgbClr>
                </a:solidFill>
                <a:latin typeface="Montserrat Light" panose="00000400000000000000" pitchFamily="2" charset="-18"/>
              </a:rPr>
              <a:t>Самый простой и прямой способ побудить другого человека поделиться с вами своим видением – просто попросить его это сделать.</a:t>
            </a:r>
          </a:p>
          <a:p>
            <a:pPr>
              <a:lnSpc>
                <a:spcPts val="2000"/>
              </a:lnSpc>
            </a:pPr>
            <a:r>
              <a:rPr lang="ru-RU" dirty="0">
                <a:solidFill>
                  <a:srgbClr val="5D5B6F">
                    <a:alpha val="60000"/>
                  </a:srgbClr>
                </a:solidFill>
                <a:latin typeface="Montserrat Light" panose="00000400000000000000" pitchFamily="2" charset="-18"/>
              </a:rPr>
              <a:t>Вот некоторые варианты приглашения к откровенности: </a:t>
            </a:r>
          </a:p>
          <a:p>
            <a:pPr>
              <a:lnSpc>
                <a:spcPts val="2000"/>
              </a:lnSpc>
            </a:pPr>
            <a:r>
              <a:rPr lang="ru-RU" dirty="0">
                <a:solidFill>
                  <a:srgbClr val="5D5B6F">
                    <a:alpha val="60000"/>
                  </a:srgbClr>
                </a:solidFill>
                <a:latin typeface="Montserrat Light" panose="00000400000000000000" pitchFamily="2" charset="-18"/>
              </a:rPr>
              <a:t>–	Что случилось? </a:t>
            </a:r>
          </a:p>
          <a:p>
            <a:pPr>
              <a:lnSpc>
                <a:spcPts val="2000"/>
              </a:lnSpc>
            </a:pPr>
            <a:r>
              <a:rPr lang="ru-RU" dirty="0">
                <a:solidFill>
                  <a:srgbClr val="5D5B6F">
                    <a:alpha val="60000"/>
                  </a:srgbClr>
                </a:solidFill>
                <a:latin typeface="Montserrat Light" panose="00000400000000000000" pitchFamily="2" charset="-18"/>
              </a:rPr>
              <a:t>–	Я бы очень хотел знать ваше мнение по этому вопросу. </a:t>
            </a:r>
          </a:p>
          <a:p>
            <a:pPr>
              <a:lnSpc>
                <a:spcPts val="2000"/>
              </a:lnSpc>
            </a:pPr>
            <a:r>
              <a:rPr lang="ru-RU" dirty="0">
                <a:solidFill>
                  <a:srgbClr val="5D5B6F">
                    <a:alpha val="60000"/>
                  </a:srgbClr>
                </a:solidFill>
                <a:latin typeface="Montserrat Light" panose="00000400000000000000" pitchFamily="2" charset="-18"/>
              </a:rPr>
              <a:t>–	Пожалуйста, скажи мне, если ты это видишь иначе. </a:t>
            </a:r>
          </a:p>
          <a:p>
            <a:pPr>
              <a:lnSpc>
                <a:spcPts val="2000"/>
              </a:lnSpc>
            </a:pPr>
            <a:r>
              <a:rPr lang="ru-RU" dirty="0">
                <a:solidFill>
                  <a:srgbClr val="5D5B6F">
                    <a:alpha val="60000"/>
                  </a:srgbClr>
                </a:solidFill>
                <a:latin typeface="Montserrat Light" panose="00000400000000000000" pitchFamily="2" charset="-18"/>
              </a:rPr>
              <a:t>–	Я не обижусь. Не бойся этого.</a:t>
            </a:r>
          </a:p>
        </p:txBody>
      </p:sp>
      <p:sp>
        <p:nvSpPr>
          <p:cNvPr id="2" name="TextBox 1">
            <a:extLst>
              <a:ext uri="{FF2B5EF4-FFF2-40B4-BE49-F238E27FC236}">
                <a16:creationId xmlns:a16="http://schemas.microsoft.com/office/drawing/2014/main" id="{65BAB0D9-F403-C383-7604-DB3ED49DE1A3}"/>
              </a:ext>
            </a:extLst>
          </p:cNvPr>
          <p:cNvSpPr txBox="1"/>
          <p:nvPr/>
        </p:nvSpPr>
        <p:spPr>
          <a:xfrm>
            <a:off x="6096000" y="-10633"/>
            <a:ext cx="6096000" cy="1098506"/>
          </a:xfrm>
          <a:prstGeom prst="rect">
            <a:avLst/>
          </a:prstGeom>
          <a:noFill/>
        </p:spPr>
        <p:txBody>
          <a:bodyPr wrap="square">
            <a:spAutoFit/>
          </a:bodyPr>
          <a:lstStyle/>
          <a:p>
            <a:pPr algn="r">
              <a:lnSpc>
                <a:spcPts val="2000"/>
              </a:lnSpc>
            </a:pPr>
            <a:r>
              <a:rPr lang="ru-RU" sz="1400" dirty="0">
                <a:solidFill>
                  <a:schemeClr val="bg2">
                    <a:lumMod val="90000"/>
                  </a:schemeClr>
                </a:solidFill>
                <a:latin typeface="Montserrat SemiBold" panose="00000700000000000000" pitchFamily="2" charset="-18"/>
              </a:rPr>
              <a:t>Во время Диалога (их смысл)</a:t>
            </a:r>
          </a:p>
          <a:p>
            <a:pPr marL="342900" indent="-342900" algn="r">
              <a:lnSpc>
                <a:spcPts val="2000"/>
              </a:lnSpc>
              <a:buAutoNum type="arabicPeriod"/>
            </a:pPr>
            <a:r>
              <a:rPr lang="ru-RU" sz="1400" dirty="0">
                <a:solidFill>
                  <a:schemeClr val="bg2">
                    <a:lumMod val="90000"/>
                  </a:schemeClr>
                </a:solidFill>
                <a:latin typeface="Montserrat SemiBold" panose="00000700000000000000" pitchFamily="2" charset="-18"/>
              </a:rPr>
              <a:t>Сигналы собеседника</a:t>
            </a:r>
          </a:p>
          <a:p>
            <a:pPr marL="342900" indent="-342900" algn="r">
              <a:lnSpc>
                <a:spcPts val="2000"/>
              </a:lnSpc>
              <a:buAutoNum type="arabicPeriod"/>
            </a:pPr>
            <a:r>
              <a:rPr lang="ru-RU" sz="1400" dirty="0">
                <a:solidFill>
                  <a:schemeClr val="bg2">
                    <a:lumMod val="90000"/>
                  </a:schemeClr>
                </a:solidFill>
                <a:latin typeface="Montserrat SemiBold" panose="00000700000000000000" pitchFamily="2" charset="-18"/>
              </a:rPr>
              <a:t>Обеспечение безопасности</a:t>
            </a:r>
          </a:p>
          <a:p>
            <a:pPr marL="342900" indent="-342900" algn="r">
              <a:lnSpc>
                <a:spcPts val="2000"/>
              </a:lnSpc>
              <a:buAutoNum type="arabicPeriod"/>
            </a:pPr>
            <a:r>
              <a:rPr lang="ru-RU" sz="1400" dirty="0">
                <a:solidFill>
                  <a:schemeClr val="bg2">
                    <a:lumMod val="90000"/>
                  </a:schemeClr>
                </a:solidFill>
                <a:latin typeface="Montserrat SemiBold" panose="00000700000000000000" pitchFamily="2" charset="-18"/>
              </a:rPr>
              <a:t>Исследуйте их видение (смысл)</a:t>
            </a:r>
            <a:endParaRPr lang="en-US" sz="1400" dirty="0">
              <a:solidFill>
                <a:schemeClr val="bg1">
                  <a:lumMod val="85000"/>
                </a:schemeClr>
              </a:solidFill>
              <a:latin typeface="Montserrat SemiBold" panose="00000700000000000000" pitchFamily="2" charset="-18"/>
            </a:endParaRPr>
          </a:p>
        </p:txBody>
      </p:sp>
      <p:sp>
        <p:nvSpPr>
          <p:cNvPr id="9" name="TextBox 8">
            <a:extLst>
              <a:ext uri="{FF2B5EF4-FFF2-40B4-BE49-F238E27FC236}">
                <a16:creationId xmlns:a16="http://schemas.microsoft.com/office/drawing/2014/main" id="{73C15643-CDE2-4C57-5188-749B95DB99E2}"/>
              </a:ext>
            </a:extLst>
          </p:cNvPr>
          <p:cNvSpPr txBox="1"/>
          <p:nvPr/>
        </p:nvSpPr>
        <p:spPr>
          <a:xfrm>
            <a:off x="247167" y="645957"/>
            <a:ext cx="7886900" cy="923330"/>
          </a:xfrm>
          <a:prstGeom prst="rect">
            <a:avLst/>
          </a:prstGeom>
          <a:noFill/>
          <a:ln>
            <a:noFill/>
          </a:ln>
          <a:effectLst/>
        </p:spPr>
        <p:txBody>
          <a:bodyPr wrap="square" lIns="0" tIns="0" rIns="0" bIns="0" rtlCol="0" anchor="b">
            <a:noAutofit/>
          </a:bodyPr>
          <a:lstStyle/>
          <a:p>
            <a:r>
              <a:rPr lang="ru-RU" sz="4800" dirty="0">
                <a:solidFill>
                  <a:srgbClr val="14CE9F"/>
                </a:solidFill>
                <a:latin typeface="Gabriela" panose="00000500000000000000" pitchFamily="2" charset="0"/>
              </a:rPr>
              <a:t>1.	Спросите, чтобы запустить процесс</a:t>
            </a:r>
          </a:p>
        </p:txBody>
      </p:sp>
      <p:sp>
        <p:nvSpPr>
          <p:cNvPr id="19" name="Rectangle 18">
            <a:extLst>
              <a:ext uri="{FF2B5EF4-FFF2-40B4-BE49-F238E27FC236}">
                <a16:creationId xmlns:a16="http://schemas.microsoft.com/office/drawing/2014/main" id="{9B782310-D20E-D4AE-CCBB-23079077BCBD}"/>
              </a:ext>
            </a:extLst>
          </p:cNvPr>
          <p:cNvSpPr/>
          <p:nvPr/>
        </p:nvSpPr>
        <p:spPr>
          <a:xfrm>
            <a:off x="10658308" y="6394719"/>
            <a:ext cx="1533692" cy="91118"/>
          </a:xfrm>
          <a:prstGeom prst="rect">
            <a:avLst/>
          </a:prstGeom>
          <a:gradFill>
            <a:gsLst>
              <a:gs pos="77000">
                <a:srgbClr val="14CE9F"/>
              </a:gs>
              <a:gs pos="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
        <p:nvSpPr>
          <p:cNvPr id="4" name="TextBox 3">
            <a:extLst>
              <a:ext uri="{FF2B5EF4-FFF2-40B4-BE49-F238E27FC236}">
                <a16:creationId xmlns:a16="http://schemas.microsoft.com/office/drawing/2014/main" id="{92719E60-194B-7FFA-635A-24AD98867696}"/>
              </a:ext>
            </a:extLst>
          </p:cNvPr>
          <p:cNvSpPr txBox="1"/>
          <p:nvPr/>
        </p:nvSpPr>
        <p:spPr>
          <a:xfrm>
            <a:off x="247167" y="4174906"/>
            <a:ext cx="11414521" cy="2564805"/>
          </a:xfrm>
          <a:prstGeom prst="rect">
            <a:avLst/>
          </a:prstGeom>
          <a:noFill/>
        </p:spPr>
        <p:txBody>
          <a:bodyPr wrap="square" lIns="0" tIns="0" rIns="0" bIns="0" rtlCol="0">
            <a:spAutoFit/>
          </a:bodyPr>
          <a:lstStyle/>
          <a:p>
            <a:pPr>
              <a:lnSpc>
                <a:spcPts val="2000"/>
              </a:lnSpc>
            </a:pPr>
            <a:r>
              <a:rPr lang="ru-RU" dirty="0">
                <a:solidFill>
                  <a:srgbClr val="5D5B6F">
                    <a:alpha val="60000"/>
                  </a:srgbClr>
                </a:solidFill>
                <a:latin typeface="Montserrat Light" panose="00000400000000000000" pitchFamily="2" charset="-18"/>
              </a:rPr>
              <a:t>Данный навык особенно полезен в тех случаях, когда тон или жесты человека (то есть эмоциональные сигналы) не согласуются с его словами. Например, он говорит: «Не беспокойтесь. Я в полном порядке», а сам при этом хмурится, отводит взгляд, нервно топчется на месте, сообщая нам всем своим видом, что на самом деле очень расстроен. «Правда? По тому, как вы это сказали, не похоже, чтобы вы были в полном порядке…»</a:t>
            </a:r>
          </a:p>
          <a:p>
            <a:pPr>
              <a:lnSpc>
                <a:spcPts val="2000"/>
              </a:lnSpc>
            </a:pPr>
            <a:r>
              <a:rPr lang="ru-RU" dirty="0">
                <a:solidFill>
                  <a:srgbClr val="5D5B6F">
                    <a:alpha val="60000"/>
                  </a:srgbClr>
                </a:solidFill>
                <a:latin typeface="Montserrat Light" panose="00000400000000000000" pitchFamily="2" charset="-18"/>
              </a:rPr>
              <a:t>Приведем некоторые примеры отражения:</a:t>
            </a:r>
          </a:p>
          <a:p>
            <a:pPr>
              <a:lnSpc>
                <a:spcPts val="2000"/>
              </a:lnSpc>
            </a:pPr>
            <a:r>
              <a:rPr lang="ru-RU" dirty="0">
                <a:solidFill>
                  <a:srgbClr val="5D5B6F">
                    <a:alpha val="60000"/>
                  </a:srgbClr>
                </a:solidFill>
                <a:latin typeface="Montserrat Light" panose="00000400000000000000" pitchFamily="2" charset="-18"/>
              </a:rPr>
              <a:t>–	Вы говорите, что все в порядке, но судя по вашей интонации, вы расстроены. </a:t>
            </a:r>
          </a:p>
          <a:p>
            <a:pPr>
              <a:lnSpc>
                <a:spcPts val="2000"/>
              </a:lnSpc>
            </a:pPr>
            <a:r>
              <a:rPr lang="ru-RU" dirty="0">
                <a:solidFill>
                  <a:srgbClr val="5D5B6F">
                    <a:alpha val="60000"/>
                  </a:srgbClr>
                </a:solidFill>
                <a:latin typeface="Montserrat Light" panose="00000400000000000000" pitchFamily="2" charset="-18"/>
              </a:rPr>
              <a:t>–	Мне кажется, ты на меня сердишься. </a:t>
            </a:r>
          </a:p>
          <a:p>
            <a:pPr>
              <a:lnSpc>
                <a:spcPts val="2000"/>
              </a:lnSpc>
            </a:pPr>
            <a:r>
              <a:rPr lang="ru-RU" dirty="0">
                <a:solidFill>
                  <a:srgbClr val="5D5B6F">
                    <a:alpha val="60000"/>
                  </a:srgbClr>
                </a:solidFill>
                <a:latin typeface="Montserrat Light" panose="00000400000000000000" pitchFamily="2" charset="-18"/>
              </a:rPr>
              <a:t>–	Похоже, тебя беспокоит мысль о конфликте... </a:t>
            </a:r>
          </a:p>
          <a:p>
            <a:pPr>
              <a:lnSpc>
                <a:spcPts val="2000"/>
              </a:lnSpc>
            </a:pPr>
            <a:r>
              <a:rPr lang="ru-RU" dirty="0">
                <a:solidFill>
                  <a:srgbClr val="5D5B6F">
                    <a:alpha val="60000"/>
                  </a:srgbClr>
                </a:solidFill>
                <a:latin typeface="Montserrat Light" panose="00000400000000000000" pitchFamily="2" charset="-18"/>
              </a:rPr>
              <a:t>–	Ты уверен, что хочешь этого?</a:t>
            </a:r>
          </a:p>
          <a:p>
            <a:pPr>
              <a:lnSpc>
                <a:spcPts val="2000"/>
              </a:lnSpc>
            </a:pPr>
            <a:endParaRPr lang="ru-RU" dirty="0">
              <a:solidFill>
                <a:srgbClr val="5D5B6F">
                  <a:alpha val="60000"/>
                </a:srgbClr>
              </a:solidFill>
              <a:latin typeface="Montserrat Light" panose="00000400000000000000" pitchFamily="2" charset="-18"/>
            </a:endParaRPr>
          </a:p>
        </p:txBody>
      </p:sp>
      <p:sp>
        <p:nvSpPr>
          <p:cNvPr id="7" name="TextBox 6">
            <a:extLst>
              <a:ext uri="{FF2B5EF4-FFF2-40B4-BE49-F238E27FC236}">
                <a16:creationId xmlns:a16="http://schemas.microsoft.com/office/drawing/2014/main" id="{5A792FBF-EF34-53F1-32BE-9281D959D9F0}"/>
              </a:ext>
            </a:extLst>
          </p:cNvPr>
          <p:cNvSpPr txBox="1"/>
          <p:nvPr/>
        </p:nvSpPr>
        <p:spPr>
          <a:xfrm>
            <a:off x="247167" y="3265224"/>
            <a:ext cx="10943998" cy="923330"/>
          </a:xfrm>
          <a:prstGeom prst="rect">
            <a:avLst/>
          </a:prstGeom>
          <a:noFill/>
          <a:ln>
            <a:noFill/>
          </a:ln>
          <a:effectLst/>
        </p:spPr>
        <p:txBody>
          <a:bodyPr wrap="square" lIns="0" tIns="0" rIns="0" bIns="0" rtlCol="0" anchor="b">
            <a:noAutofit/>
          </a:bodyPr>
          <a:lstStyle/>
          <a:p>
            <a:r>
              <a:rPr lang="ru-RU" sz="4800" dirty="0">
                <a:solidFill>
                  <a:srgbClr val="14CE9F"/>
                </a:solidFill>
                <a:latin typeface="Gabriela" panose="00000500000000000000" pitchFamily="2" charset="0"/>
              </a:rPr>
              <a:t>2.	Отразите (внимание к чувствам)</a:t>
            </a:r>
          </a:p>
        </p:txBody>
      </p:sp>
    </p:spTree>
    <p:extLst>
      <p:ext uri="{BB962C8B-B14F-4D97-AF65-F5344CB8AC3E}">
        <p14:creationId xmlns:p14="http://schemas.microsoft.com/office/powerpoint/2010/main" val="2639175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6" name="Object 5"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TextBox 4"/>
          <p:cNvSpPr txBox="1"/>
          <p:nvPr/>
        </p:nvSpPr>
        <p:spPr>
          <a:xfrm>
            <a:off x="247164" y="1639078"/>
            <a:ext cx="11414521" cy="2051844"/>
          </a:xfrm>
          <a:prstGeom prst="rect">
            <a:avLst/>
          </a:prstGeom>
          <a:noFill/>
        </p:spPr>
        <p:txBody>
          <a:bodyPr wrap="square" lIns="0" tIns="0" rIns="0" bIns="0" rtlCol="0">
            <a:spAutoFit/>
          </a:bodyPr>
          <a:lstStyle/>
          <a:p>
            <a:pPr>
              <a:lnSpc>
                <a:spcPts val="2000"/>
              </a:lnSpc>
            </a:pPr>
            <a:r>
              <a:rPr lang="ru-RU" dirty="0">
                <a:solidFill>
                  <a:srgbClr val="5D5B6F">
                    <a:alpha val="60000"/>
                  </a:srgbClr>
                </a:solidFill>
                <a:latin typeface="Montserrat Light" panose="00000400000000000000" pitchFamily="2" charset="-18"/>
              </a:rPr>
              <a:t>Спрашивая и отражая, вы можете помочь собеседнику открыть часть его истории. Получив представление о том, почему человек чувствует именно то, что он чувствует, вы можете еще больше укрепить атмосферу безопасности, перефразируя его слова (но будьте осторожны: не повторяйте за ним, как попугай). </a:t>
            </a:r>
          </a:p>
          <a:p>
            <a:pPr>
              <a:lnSpc>
                <a:spcPts val="2000"/>
              </a:lnSpc>
            </a:pPr>
            <a:r>
              <a:rPr lang="ru-RU" dirty="0">
                <a:solidFill>
                  <a:srgbClr val="5D5B6F">
                    <a:alpha val="60000"/>
                  </a:srgbClr>
                </a:solidFill>
                <a:latin typeface="Montserrat Light" panose="00000400000000000000" pitchFamily="2" charset="-18"/>
              </a:rPr>
              <a:t>Приведем некоторые примеры перефразирования:</a:t>
            </a:r>
          </a:p>
          <a:p>
            <a:pPr>
              <a:lnSpc>
                <a:spcPts val="2000"/>
              </a:lnSpc>
            </a:pPr>
            <a:r>
              <a:rPr lang="ru-RU" dirty="0">
                <a:solidFill>
                  <a:srgbClr val="5D5B6F">
                    <a:alpha val="60000"/>
                  </a:srgbClr>
                </a:solidFill>
                <a:latin typeface="Montserrat Light" panose="00000400000000000000" pitchFamily="2" charset="-18"/>
              </a:rPr>
              <a:t>–	Правильно ли я понял? Ты расстроена потому, что я….И ты считаешь, что я…</a:t>
            </a:r>
          </a:p>
          <a:p>
            <a:pPr>
              <a:lnSpc>
                <a:spcPts val="2000"/>
              </a:lnSpc>
            </a:pPr>
            <a:r>
              <a:rPr lang="ru-RU" dirty="0">
                <a:solidFill>
                  <a:srgbClr val="5D5B6F">
                    <a:alpha val="60000"/>
                  </a:srgbClr>
                </a:solidFill>
                <a:latin typeface="Montserrat Light" panose="00000400000000000000" pitchFamily="2" charset="-18"/>
              </a:rPr>
              <a:t>–	Т.е. ты увидел эту ситуацию таким образом и решил действовать…</a:t>
            </a:r>
          </a:p>
          <a:p>
            <a:pPr>
              <a:lnSpc>
                <a:spcPts val="2000"/>
              </a:lnSpc>
            </a:pPr>
            <a:endParaRPr lang="ru-RU" dirty="0">
              <a:solidFill>
                <a:srgbClr val="5D5B6F">
                  <a:alpha val="60000"/>
                </a:srgbClr>
              </a:solidFill>
              <a:latin typeface="Montserrat Light" panose="00000400000000000000" pitchFamily="2" charset="-18"/>
            </a:endParaRPr>
          </a:p>
          <a:p>
            <a:pPr>
              <a:lnSpc>
                <a:spcPts val="2000"/>
              </a:lnSpc>
            </a:pPr>
            <a:endParaRPr lang="ru-RU" dirty="0">
              <a:solidFill>
                <a:srgbClr val="5D5B6F">
                  <a:alpha val="60000"/>
                </a:srgbClr>
              </a:solidFill>
              <a:latin typeface="Montserrat Light" panose="00000400000000000000" pitchFamily="2" charset="-18"/>
            </a:endParaRPr>
          </a:p>
        </p:txBody>
      </p:sp>
      <p:sp>
        <p:nvSpPr>
          <p:cNvPr id="2" name="TextBox 1">
            <a:extLst>
              <a:ext uri="{FF2B5EF4-FFF2-40B4-BE49-F238E27FC236}">
                <a16:creationId xmlns:a16="http://schemas.microsoft.com/office/drawing/2014/main" id="{65BAB0D9-F403-C383-7604-DB3ED49DE1A3}"/>
              </a:ext>
            </a:extLst>
          </p:cNvPr>
          <p:cNvSpPr txBox="1"/>
          <p:nvPr/>
        </p:nvSpPr>
        <p:spPr>
          <a:xfrm>
            <a:off x="6096000" y="-10633"/>
            <a:ext cx="6096000" cy="1098506"/>
          </a:xfrm>
          <a:prstGeom prst="rect">
            <a:avLst/>
          </a:prstGeom>
          <a:noFill/>
        </p:spPr>
        <p:txBody>
          <a:bodyPr wrap="square">
            <a:spAutoFit/>
          </a:bodyPr>
          <a:lstStyle/>
          <a:p>
            <a:pPr algn="r">
              <a:lnSpc>
                <a:spcPts val="2000"/>
              </a:lnSpc>
            </a:pPr>
            <a:r>
              <a:rPr lang="ru-RU" sz="1400" dirty="0">
                <a:solidFill>
                  <a:schemeClr val="bg2">
                    <a:lumMod val="90000"/>
                  </a:schemeClr>
                </a:solidFill>
                <a:latin typeface="Montserrat SemiBold" panose="00000700000000000000" pitchFamily="2" charset="-18"/>
              </a:rPr>
              <a:t>Во время Диалога (их смысл)</a:t>
            </a:r>
          </a:p>
          <a:p>
            <a:pPr marL="342900" indent="-342900" algn="r">
              <a:lnSpc>
                <a:spcPts val="2000"/>
              </a:lnSpc>
              <a:buAutoNum type="arabicPeriod"/>
            </a:pPr>
            <a:r>
              <a:rPr lang="ru-RU" sz="1400" dirty="0">
                <a:solidFill>
                  <a:schemeClr val="bg2">
                    <a:lumMod val="90000"/>
                  </a:schemeClr>
                </a:solidFill>
                <a:latin typeface="Montserrat SemiBold" panose="00000700000000000000" pitchFamily="2" charset="-18"/>
              </a:rPr>
              <a:t>Сигналы собеседника</a:t>
            </a:r>
          </a:p>
          <a:p>
            <a:pPr marL="342900" indent="-342900" algn="r">
              <a:lnSpc>
                <a:spcPts val="2000"/>
              </a:lnSpc>
              <a:buAutoNum type="arabicPeriod"/>
            </a:pPr>
            <a:r>
              <a:rPr lang="ru-RU" sz="1400" dirty="0">
                <a:solidFill>
                  <a:schemeClr val="bg2">
                    <a:lumMod val="90000"/>
                  </a:schemeClr>
                </a:solidFill>
                <a:latin typeface="Montserrat SemiBold" panose="00000700000000000000" pitchFamily="2" charset="-18"/>
              </a:rPr>
              <a:t>Обеспечение безопасности</a:t>
            </a:r>
          </a:p>
          <a:p>
            <a:pPr marL="342900" indent="-342900" algn="r">
              <a:lnSpc>
                <a:spcPts val="2000"/>
              </a:lnSpc>
              <a:buAutoNum type="arabicPeriod"/>
            </a:pPr>
            <a:r>
              <a:rPr lang="ru-RU" sz="1400" dirty="0">
                <a:solidFill>
                  <a:schemeClr val="bg2">
                    <a:lumMod val="90000"/>
                  </a:schemeClr>
                </a:solidFill>
                <a:latin typeface="Montserrat SemiBold" panose="00000700000000000000" pitchFamily="2" charset="-18"/>
              </a:rPr>
              <a:t>Исследуйте их видение (смысл)</a:t>
            </a:r>
            <a:endParaRPr lang="en-US" sz="1400" dirty="0">
              <a:solidFill>
                <a:schemeClr val="bg1">
                  <a:lumMod val="85000"/>
                </a:schemeClr>
              </a:solidFill>
              <a:latin typeface="Montserrat SemiBold" panose="00000700000000000000" pitchFamily="2" charset="-18"/>
            </a:endParaRPr>
          </a:p>
        </p:txBody>
      </p:sp>
      <p:sp>
        <p:nvSpPr>
          <p:cNvPr id="9" name="TextBox 8">
            <a:extLst>
              <a:ext uri="{FF2B5EF4-FFF2-40B4-BE49-F238E27FC236}">
                <a16:creationId xmlns:a16="http://schemas.microsoft.com/office/drawing/2014/main" id="{73C15643-CDE2-4C57-5188-749B95DB99E2}"/>
              </a:ext>
            </a:extLst>
          </p:cNvPr>
          <p:cNvSpPr txBox="1"/>
          <p:nvPr/>
        </p:nvSpPr>
        <p:spPr>
          <a:xfrm>
            <a:off x="247165" y="626208"/>
            <a:ext cx="7886900" cy="923330"/>
          </a:xfrm>
          <a:prstGeom prst="rect">
            <a:avLst/>
          </a:prstGeom>
          <a:noFill/>
          <a:ln>
            <a:noFill/>
          </a:ln>
          <a:effectLst/>
        </p:spPr>
        <p:txBody>
          <a:bodyPr wrap="square" lIns="0" tIns="0" rIns="0" bIns="0" rtlCol="0" anchor="b">
            <a:noAutofit/>
          </a:bodyPr>
          <a:lstStyle/>
          <a:p>
            <a:r>
              <a:rPr lang="ru-RU" sz="4800" dirty="0">
                <a:solidFill>
                  <a:srgbClr val="14CE9F"/>
                </a:solidFill>
                <a:latin typeface="Gabriela" panose="00000500000000000000" pitchFamily="2" charset="0"/>
              </a:rPr>
              <a:t>3.	Перефразируйте </a:t>
            </a:r>
            <a:r>
              <a:rPr lang="ru-RU" sz="3200" dirty="0">
                <a:solidFill>
                  <a:srgbClr val="14CE9F"/>
                </a:solidFill>
                <a:latin typeface="Gabriela" panose="00000500000000000000" pitchFamily="2" charset="0"/>
              </a:rPr>
              <a:t>(подтверждение понимания истории)</a:t>
            </a:r>
            <a:endParaRPr lang="ru-RU" sz="4800" dirty="0">
              <a:solidFill>
                <a:srgbClr val="14CE9F"/>
              </a:solidFill>
              <a:latin typeface="Gabriela" panose="00000500000000000000" pitchFamily="2" charset="0"/>
            </a:endParaRPr>
          </a:p>
        </p:txBody>
      </p:sp>
      <p:sp>
        <p:nvSpPr>
          <p:cNvPr id="19" name="Rectangle 18">
            <a:extLst>
              <a:ext uri="{FF2B5EF4-FFF2-40B4-BE49-F238E27FC236}">
                <a16:creationId xmlns:a16="http://schemas.microsoft.com/office/drawing/2014/main" id="{9B782310-D20E-D4AE-CCBB-23079077BCBD}"/>
              </a:ext>
            </a:extLst>
          </p:cNvPr>
          <p:cNvSpPr/>
          <p:nvPr/>
        </p:nvSpPr>
        <p:spPr>
          <a:xfrm>
            <a:off x="10658308" y="6394719"/>
            <a:ext cx="1533692" cy="91118"/>
          </a:xfrm>
          <a:prstGeom prst="rect">
            <a:avLst/>
          </a:prstGeom>
          <a:gradFill>
            <a:gsLst>
              <a:gs pos="77000">
                <a:srgbClr val="14CE9F"/>
              </a:gs>
              <a:gs pos="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
        <p:nvSpPr>
          <p:cNvPr id="4" name="TextBox 3">
            <a:extLst>
              <a:ext uri="{FF2B5EF4-FFF2-40B4-BE49-F238E27FC236}">
                <a16:creationId xmlns:a16="http://schemas.microsoft.com/office/drawing/2014/main" id="{92719E60-194B-7FFA-635A-24AD98867696}"/>
              </a:ext>
            </a:extLst>
          </p:cNvPr>
          <p:cNvSpPr txBox="1"/>
          <p:nvPr/>
        </p:nvSpPr>
        <p:spPr>
          <a:xfrm>
            <a:off x="247163" y="5172412"/>
            <a:ext cx="11414521" cy="1025922"/>
          </a:xfrm>
          <a:prstGeom prst="rect">
            <a:avLst/>
          </a:prstGeom>
          <a:noFill/>
        </p:spPr>
        <p:txBody>
          <a:bodyPr wrap="square" lIns="0" tIns="0" rIns="0" bIns="0" rtlCol="0">
            <a:spAutoFit/>
          </a:bodyPr>
          <a:lstStyle/>
          <a:p>
            <a:pPr>
              <a:lnSpc>
                <a:spcPts val="2000"/>
              </a:lnSpc>
            </a:pPr>
            <a:r>
              <a:rPr lang="ru-RU" dirty="0">
                <a:solidFill>
                  <a:srgbClr val="5D5B6F">
                    <a:alpha val="60000"/>
                  </a:srgbClr>
                </a:solidFill>
                <a:latin typeface="Montserrat Light" panose="00000400000000000000" pitchFamily="2" charset="-18"/>
              </a:rPr>
              <a:t>В некоторых случаях вы можете легко предположить, что именно собеседник хотел бы сказать, но не делает этого потому, что по-прежнему не чувствует себя в полной безопасности или все еще сердится, находясь под воздействием адреналина. Поэтому он не желает объяснить, что его расстраивает и злит. В подобной ситуации стоит испробовать еще один инструмент – предположение.</a:t>
            </a:r>
          </a:p>
        </p:txBody>
      </p:sp>
      <p:sp>
        <p:nvSpPr>
          <p:cNvPr id="7" name="TextBox 6">
            <a:extLst>
              <a:ext uri="{FF2B5EF4-FFF2-40B4-BE49-F238E27FC236}">
                <a16:creationId xmlns:a16="http://schemas.microsoft.com/office/drawing/2014/main" id="{5A792FBF-EF34-53F1-32BE-9281D959D9F0}"/>
              </a:ext>
            </a:extLst>
          </p:cNvPr>
          <p:cNvSpPr txBox="1"/>
          <p:nvPr/>
        </p:nvSpPr>
        <p:spPr>
          <a:xfrm>
            <a:off x="247164" y="4052698"/>
            <a:ext cx="10943998" cy="923330"/>
          </a:xfrm>
          <a:prstGeom prst="rect">
            <a:avLst/>
          </a:prstGeom>
          <a:noFill/>
          <a:ln>
            <a:noFill/>
          </a:ln>
          <a:effectLst/>
        </p:spPr>
        <p:txBody>
          <a:bodyPr wrap="square" lIns="0" tIns="0" rIns="0" bIns="0" rtlCol="0" anchor="b">
            <a:noAutofit/>
          </a:bodyPr>
          <a:lstStyle/>
          <a:p>
            <a:pPr marL="914400" indent="-914400">
              <a:buAutoNum type="arabicPeriod" startAt="4"/>
            </a:pPr>
            <a:r>
              <a:rPr lang="ru-RU" sz="4800" dirty="0">
                <a:solidFill>
                  <a:srgbClr val="14CE9F"/>
                </a:solidFill>
                <a:latin typeface="Gabriela" panose="00000500000000000000" pitchFamily="2" charset="0"/>
              </a:rPr>
              <a:t>Предположите </a:t>
            </a:r>
          </a:p>
          <a:p>
            <a:r>
              <a:rPr lang="ru-RU" sz="3200" dirty="0">
                <a:solidFill>
                  <a:srgbClr val="14CE9F"/>
                </a:solidFill>
                <a:latin typeface="Gabriela" panose="00000500000000000000" pitchFamily="2" charset="0"/>
              </a:rPr>
              <a:t>(если зашли в тупик или потеряли направление)</a:t>
            </a:r>
            <a:endParaRPr lang="ru-RU" sz="4800" dirty="0">
              <a:solidFill>
                <a:srgbClr val="14CE9F"/>
              </a:solidFill>
              <a:latin typeface="Gabriela" panose="00000500000000000000" pitchFamily="2" charset="0"/>
            </a:endParaRPr>
          </a:p>
        </p:txBody>
      </p:sp>
    </p:spTree>
    <p:extLst>
      <p:ext uri="{BB962C8B-B14F-4D97-AF65-F5344CB8AC3E}">
        <p14:creationId xmlns:p14="http://schemas.microsoft.com/office/powerpoint/2010/main" val="1780559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555824F-383F-3A14-E682-6208B2C504DE}"/>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b="9272"/>
          <a:stretch/>
        </p:blipFill>
        <p:spPr>
          <a:xfrm>
            <a:off x="200562" y="0"/>
            <a:ext cx="11991438" cy="6858000"/>
          </a:xfrm>
          <a:prstGeom prst="rect">
            <a:avLst/>
          </a:prstGeom>
        </p:spPr>
      </p:pic>
      <p:sp>
        <p:nvSpPr>
          <p:cNvPr id="5" name="Rectangle 4">
            <a:extLst>
              <a:ext uri="{FF2B5EF4-FFF2-40B4-BE49-F238E27FC236}">
                <a16:creationId xmlns:a16="http://schemas.microsoft.com/office/drawing/2014/main" id="{9A10353F-4C35-5D4F-51AD-BC46ED6BDF79}"/>
              </a:ext>
            </a:extLst>
          </p:cNvPr>
          <p:cNvSpPr/>
          <p:nvPr/>
        </p:nvSpPr>
        <p:spPr>
          <a:xfrm>
            <a:off x="200562" y="0"/>
            <a:ext cx="11991438" cy="6872464"/>
          </a:xfrm>
          <a:prstGeom prst="rect">
            <a:avLst/>
          </a:prstGeom>
          <a:gradFill>
            <a:gsLst>
              <a:gs pos="92000">
                <a:srgbClr val="14CE9F">
                  <a:alpha val="50000"/>
                </a:srgbClr>
              </a:gs>
              <a:gs pos="2000">
                <a:srgbClr val="DDF9B8">
                  <a:alpha val="50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7" name="TextBox 6">
            <a:extLst>
              <a:ext uri="{FF2B5EF4-FFF2-40B4-BE49-F238E27FC236}">
                <a16:creationId xmlns:a16="http://schemas.microsoft.com/office/drawing/2014/main" id="{83DC79B1-EC16-930E-FD42-DCF7F991C0BB}"/>
              </a:ext>
            </a:extLst>
          </p:cNvPr>
          <p:cNvSpPr txBox="1"/>
          <p:nvPr/>
        </p:nvSpPr>
        <p:spPr>
          <a:xfrm>
            <a:off x="413313" y="373855"/>
            <a:ext cx="9434757" cy="6124754"/>
          </a:xfrm>
          <a:prstGeom prst="rect">
            <a:avLst/>
          </a:prstGeom>
          <a:noFill/>
        </p:spPr>
        <p:txBody>
          <a:bodyPr wrap="square">
            <a:spAutoFit/>
          </a:bodyPr>
          <a:lstStyle/>
          <a:p>
            <a:pPr marL="0" marR="0" indent="0" algn="ctr">
              <a:spcBef>
                <a:spcPts val="0"/>
              </a:spcBef>
              <a:spcAft>
                <a:spcPts val="0"/>
              </a:spcAft>
              <a:tabLst>
                <a:tab pos="534035" algn="l"/>
              </a:tabLst>
            </a:pPr>
            <a:r>
              <a:rPr lang="ru-RU" sz="2800" dirty="0">
                <a:solidFill>
                  <a:srgbClr val="C00000">
                    <a:alpha val="60000"/>
                  </a:srgbClr>
                </a:solidFill>
                <a:latin typeface="+mj-lt"/>
              </a:rPr>
              <a:t>Иногда человек явно не прав, а нам нужно оставаться спокойными и собранными. </a:t>
            </a:r>
            <a:r>
              <a:rPr lang="ru-RU" sz="2800" dirty="0">
                <a:solidFill>
                  <a:srgbClr val="FFFFFF">
                    <a:alpha val="60000"/>
                  </a:srgbClr>
                </a:solidFill>
                <a:latin typeface="+mj-lt"/>
              </a:rPr>
              <a:t>И это заставляет нервничать.</a:t>
            </a:r>
          </a:p>
          <a:p>
            <a:pPr marL="0" marR="0" indent="0" algn="ctr">
              <a:spcBef>
                <a:spcPts val="0"/>
              </a:spcBef>
              <a:spcAft>
                <a:spcPts val="0"/>
              </a:spcAft>
              <a:tabLst>
                <a:tab pos="534035" algn="l"/>
              </a:tabLst>
            </a:pPr>
            <a:r>
              <a:rPr lang="ru-RU" sz="2800" dirty="0">
                <a:solidFill>
                  <a:srgbClr val="FFFFFF">
                    <a:alpha val="60000"/>
                  </a:srgbClr>
                </a:solidFill>
                <a:latin typeface="+mj-lt"/>
              </a:rPr>
              <a:t>Чтобы зря не тратить нервы, изучая чужое видение, насколько бы отличным от вашего или неправильным оно вам ни казалось, </a:t>
            </a:r>
            <a:r>
              <a:rPr lang="ru-RU" sz="2800" b="1" dirty="0">
                <a:solidFill>
                  <a:srgbClr val="C00000">
                    <a:alpha val="60000"/>
                  </a:srgbClr>
                </a:solidFill>
                <a:latin typeface="+mj-lt"/>
              </a:rPr>
              <a:t>постарайтесь не забывать, что мы лишь стараемся понять точку зрения собеседника и при этом вовсе не обязаны разделять или поддерживать ее.</a:t>
            </a:r>
            <a:r>
              <a:rPr lang="ru-RU" sz="2800" dirty="0">
                <a:solidFill>
                  <a:srgbClr val="C00000">
                    <a:alpha val="60000"/>
                  </a:srgbClr>
                </a:solidFill>
                <a:latin typeface="+mj-lt"/>
              </a:rPr>
              <a:t> </a:t>
            </a:r>
            <a:r>
              <a:rPr lang="ru-RU" sz="2800" b="1" dirty="0">
                <a:solidFill>
                  <a:srgbClr val="C00000">
                    <a:alpha val="60000"/>
                  </a:srgbClr>
                </a:solidFill>
                <a:latin typeface="+mj-lt"/>
              </a:rPr>
              <a:t>Понимание не означает непременно согласия. </a:t>
            </a:r>
            <a:r>
              <a:rPr lang="ru-RU" sz="2800" dirty="0">
                <a:solidFill>
                  <a:srgbClr val="FFFFFF">
                    <a:alpha val="60000"/>
                  </a:srgbClr>
                </a:solidFill>
                <a:latin typeface="+mj-lt"/>
              </a:rPr>
              <a:t>Прилагая усилия, чтобы понять его Путь к действию, мы лишь даем своего рода обещание, что учтем эту точку зрения. </a:t>
            </a:r>
            <a:r>
              <a:rPr lang="ru-RU" sz="2800" b="1" dirty="0">
                <a:solidFill>
                  <a:srgbClr val="C00000">
                    <a:alpha val="60000"/>
                  </a:srgbClr>
                </a:solidFill>
                <a:latin typeface="+mj-lt"/>
              </a:rPr>
              <a:t>Позже у нас еще будет время, чтобы поделиться с ним и своим видением.</a:t>
            </a:r>
          </a:p>
        </p:txBody>
      </p:sp>
    </p:spTree>
    <p:extLst>
      <p:ext uri="{BB962C8B-B14F-4D97-AF65-F5344CB8AC3E}">
        <p14:creationId xmlns:p14="http://schemas.microsoft.com/office/powerpoint/2010/main" val="38876628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 name="Object 5" hidden="1"/>
                      <p:cNvPicPr/>
                      <p:nvPr/>
                    </p:nvPicPr>
                    <p:blipFill>
                      <a:blip r:embed="rId7"/>
                      <a:stretch>
                        <a:fillRect/>
                      </a:stretch>
                    </p:blipFill>
                    <p:spPr>
                      <a:xfrm>
                        <a:off x="1588" y="1588"/>
                        <a:ext cx="1587" cy="1587"/>
                      </a:xfrm>
                      <a:prstGeom prst="rect">
                        <a:avLst/>
                      </a:prstGeom>
                    </p:spPr>
                  </p:pic>
                </p:oleObj>
              </mc:Fallback>
            </mc:AlternateContent>
          </a:graphicData>
        </a:graphic>
      </p:graphicFrame>
      <p:pic>
        <p:nvPicPr>
          <p:cNvPr id="3" name="Discussion - 8252">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0" y="0"/>
            <a:ext cx="12192000" cy="6858000"/>
          </a:xfrm>
          <a:prstGeom prst="rect">
            <a:avLst/>
          </a:prstGeom>
        </p:spPr>
      </p:pic>
      <p:sp>
        <p:nvSpPr>
          <p:cNvPr id="11" name="Rectangle 10"/>
          <p:cNvSpPr/>
          <p:nvPr/>
        </p:nvSpPr>
        <p:spPr>
          <a:xfrm>
            <a:off x="0" y="0"/>
            <a:ext cx="12192000" cy="6858000"/>
          </a:xfrm>
          <a:prstGeom prst="rect">
            <a:avLst/>
          </a:prstGeom>
          <a:gradFill>
            <a:gsLst>
              <a:gs pos="92000">
                <a:srgbClr val="14CE9F">
                  <a:alpha val="80000"/>
                </a:srgbClr>
              </a:gs>
              <a:gs pos="10000">
                <a:srgbClr val="DDF9B8">
                  <a:alpha val="80000"/>
                </a:srgb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grpSp>
        <p:nvGrpSpPr>
          <p:cNvPr id="20" name="Group 19"/>
          <p:cNvGrpSpPr/>
          <p:nvPr/>
        </p:nvGrpSpPr>
        <p:grpSpPr>
          <a:xfrm>
            <a:off x="623889" y="620712"/>
            <a:ext cx="10909299" cy="5580063"/>
            <a:chOff x="-1873250" y="-421223"/>
            <a:chExt cx="2190750" cy="2186523"/>
          </a:xfrm>
        </p:grpSpPr>
        <p:sp>
          <p:nvSpPr>
            <p:cNvPr id="21" name="Freeform 18"/>
            <p:cNvSpPr>
              <a:spLocks/>
            </p:cNvSpPr>
            <p:nvPr/>
          </p:nvSpPr>
          <p:spPr bwMode="auto">
            <a:xfrm>
              <a:off x="-1873250" y="-88900"/>
              <a:ext cx="1565275" cy="1854200"/>
            </a:xfrm>
            <a:custGeom>
              <a:avLst/>
              <a:gdLst>
                <a:gd name="T0" fmla="*/ 986 w 986"/>
                <a:gd name="T1" fmla="*/ 1168 h 1168"/>
                <a:gd name="T2" fmla="*/ 0 w 986"/>
                <a:gd name="T3" fmla="*/ 1168 h 1168"/>
                <a:gd name="T4" fmla="*/ 0 w 986"/>
                <a:gd name="T5" fmla="*/ 0 h 1168"/>
              </a:gdLst>
              <a:ahLst/>
              <a:cxnLst>
                <a:cxn ang="0">
                  <a:pos x="T0" y="T1"/>
                </a:cxn>
                <a:cxn ang="0">
                  <a:pos x="T2" y="T3"/>
                </a:cxn>
                <a:cxn ang="0">
                  <a:pos x="T4" y="T5"/>
                </a:cxn>
              </a:cxnLst>
              <a:rect l="0" t="0" r="r" b="b"/>
              <a:pathLst>
                <a:path w="986" h="1168">
                  <a:moveTo>
                    <a:pt x="986" y="1168"/>
                  </a:moveTo>
                  <a:lnTo>
                    <a:pt x="0" y="1168"/>
                  </a:lnTo>
                  <a:lnTo>
                    <a:pt x="0" y="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9"/>
            <p:cNvSpPr>
              <a:spLocks/>
            </p:cNvSpPr>
            <p:nvPr/>
          </p:nvSpPr>
          <p:spPr bwMode="auto">
            <a:xfrm>
              <a:off x="-60325" y="-416854"/>
              <a:ext cx="377825" cy="1349910"/>
            </a:xfrm>
            <a:custGeom>
              <a:avLst/>
              <a:gdLst>
                <a:gd name="T0" fmla="*/ 0 w 238"/>
                <a:gd name="T1" fmla="*/ 0 h 1172"/>
                <a:gd name="T2" fmla="*/ 238 w 238"/>
                <a:gd name="T3" fmla="*/ 0 h 1172"/>
                <a:gd name="T4" fmla="*/ 238 w 238"/>
                <a:gd name="T5" fmla="*/ 1172 h 1172"/>
              </a:gdLst>
              <a:ahLst/>
              <a:cxnLst>
                <a:cxn ang="0">
                  <a:pos x="T0" y="T1"/>
                </a:cxn>
                <a:cxn ang="0">
                  <a:pos x="T2" y="T3"/>
                </a:cxn>
                <a:cxn ang="0">
                  <a:pos x="T4" y="T5"/>
                </a:cxn>
              </a:cxnLst>
              <a:rect l="0" t="0" r="r" b="b"/>
              <a:pathLst>
                <a:path w="238" h="1172">
                  <a:moveTo>
                    <a:pt x="0" y="0"/>
                  </a:moveTo>
                  <a:lnTo>
                    <a:pt x="238" y="0"/>
                  </a:lnTo>
                  <a:lnTo>
                    <a:pt x="238" y="1172"/>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0"/>
            <p:cNvSpPr>
              <a:spLocks/>
            </p:cNvSpPr>
            <p:nvPr/>
          </p:nvSpPr>
          <p:spPr bwMode="auto">
            <a:xfrm>
              <a:off x="-1842005" y="-421223"/>
              <a:ext cx="1714500" cy="1248311"/>
            </a:xfrm>
            <a:custGeom>
              <a:avLst/>
              <a:gdLst>
                <a:gd name="T0" fmla="*/ 0 w 1080"/>
                <a:gd name="T1" fmla="*/ 1065 h 1065"/>
                <a:gd name="T2" fmla="*/ 0 w 1080"/>
                <a:gd name="T3" fmla="*/ 0 h 1065"/>
                <a:gd name="T4" fmla="*/ 1080 w 1080"/>
                <a:gd name="T5" fmla="*/ 0 h 1065"/>
              </a:gdLst>
              <a:ahLst/>
              <a:cxnLst>
                <a:cxn ang="0">
                  <a:pos x="T0" y="T1"/>
                </a:cxn>
                <a:cxn ang="0">
                  <a:pos x="T2" y="T3"/>
                </a:cxn>
                <a:cxn ang="0">
                  <a:pos x="T4" y="T5"/>
                </a:cxn>
              </a:cxnLst>
              <a:rect l="0" t="0" r="r" b="b"/>
              <a:pathLst>
                <a:path w="1080" h="1065">
                  <a:moveTo>
                    <a:pt x="0" y="1065"/>
                  </a:moveTo>
                  <a:lnTo>
                    <a:pt x="0" y="0"/>
                  </a:lnTo>
                  <a:lnTo>
                    <a:pt x="1080" y="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21"/>
            <p:cNvSpPr>
              <a:spLocks/>
            </p:cNvSpPr>
            <p:nvPr/>
          </p:nvSpPr>
          <p:spPr bwMode="auto">
            <a:xfrm>
              <a:off x="-60325" y="1146175"/>
              <a:ext cx="377825" cy="619125"/>
            </a:xfrm>
            <a:custGeom>
              <a:avLst/>
              <a:gdLst>
                <a:gd name="T0" fmla="*/ 238 w 238"/>
                <a:gd name="T1" fmla="*/ 0 h 390"/>
                <a:gd name="T2" fmla="*/ 238 w 238"/>
                <a:gd name="T3" fmla="*/ 390 h 390"/>
                <a:gd name="T4" fmla="*/ 0 w 238"/>
                <a:gd name="T5" fmla="*/ 390 h 390"/>
              </a:gdLst>
              <a:ahLst/>
              <a:cxnLst>
                <a:cxn ang="0">
                  <a:pos x="T0" y="T1"/>
                </a:cxn>
                <a:cxn ang="0">
                  <a:pos x="T2" y="T3"/>
                </a:cxn>
                <a:cxn ang="0">
                  <a:pos x="T4" y="T5"/>
                </a:cxn>
              </a:cxnLst>
              <a:rect l="0" t="0" r="r" b="b"/>
              <a:pathLst>
                <a:path w="238" h="390">
                  <a:moveTo>
                    <a:pt x="238" y="0"/>
                  </a:moveTo>
                  <a:lnTo>
                    <a:pt x="238" y="390"/>
                  </a:lnTo>
                  <a:lnTo>
                    <a:pt x="0" y="390"/>
                  </a:lnTo>
                </a:path>
              </a:pathLst>
            </a:custGeom>
            <a:noFill/>
            <a:ln w="12700" cap="flat">
              <a:solidFill>
                <a:srgbClr val="F6F6F9">
                  <a:alpha val="76000"/>
                </a:srgb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pic>
        <p:nvPicPr>
          <p:cNvPr id="2" name="Рисунок 1">
            <a:extLst>
              <a:ext uri="{FF2B5EF4-FFF2-40B4-BE49-F238E27FC236}">
                <a16:creationId xmlns:a16="http://schemas.microsoft.com/office/drawing/2014/main" id="{35D2E61C-4069-0E02-C741-317AF2AB0801}"/>
              </a:ext>
            </a:extLst>
          </p:cNvPr>
          <p:cNvPicPr>
            <a:picLocks noChangeAspect="1"/>
          </p:cNvPicPr>
          <p:nvPr/>
        </p:nvPicPr>
        <p:blipFill rotWithShape="1">
          <a:blip r:embed="rId9"/>
          <a:srcRect t="30994" b="26789"/>
          <a:stretch/>
        </p:blipFill>
        <p:spPr>
          <a:xfrm>
            <a:off x="125185" y="72921"/>
            <a:ext cx="11941629" cy="6712449"/>
          </a:xfrm>
          <a:prstGeom prst="rect">
            <a:avLst/>
          </a:prstGeom>
        </p:spPr>
      </p:pic>
      <p:sp>
        <p:nvSpPr>
          <p:cNvPr id="19" name="TextBox 18"/>
          <p:cNvSpPr txBox="1"/>
          <p:nvPr/>
        </p:nvSpPr>
        <p:spPr>
          <a:xfrm>
            <a:off x="354936" y="32201"/>
            <a:ext cx="6274463" cy="738664"/>
          </a:xfrm>
          <a:prstGeom prst="rect">
            <a:avLst/>
          </a:prstGeom>
          <a:noFill/>
          <a:ln>
            <a:noFill/>
          </a:ln>
          <a:effectLst/>
        </p:spPr>
        <p:txBody>
          <a:bodyPr wrap="square" lIns="0" tIns="0" rIns="0" bIns="0" rtlCol="0" anchor="t">
            <a:spAutoFit/>
          </a:bodyPr>
          <a:lstStyle>
            <a:defPPr>
              <a:defRPr lang="pl-PL"/>
            </a:defPPr>
            <a:lvl1pPr>
              <a:defRPr sz="4000">
                <a:solidFill>
                  <a:srgbClr val="5D5B6F"/>
                </a:solidFill>
                <a:latin typeface="Gabriela" panose="00000500000000000000" pitchFamily="2" charset="0"/>
              </a:defRPr>
            </a:lvl1pPr>
          </a:lstStyle>
          <a:p>
            <a:r>
              <a:rPr lang="ru-RU" sz="4800" dirty="0"/>
              <a:t>А что видишь ты?</a:t>
            </a:r>
            <a:endParaRPr lang="en-US" sz="4800" dirty="0"/>
          </a:p>
        </p:txBody>
      </p:sp>
      <p:sp>
        <p:nvSpPr>
          <p:cNvPr id="4" name="Прямоугольник 3">
            <a:extLst>
              <a:ext uri="{FF2B5EF4-FFF2-40B4-BE49-F238E27FC236}">
                <a16:creationId xmlns:a16="http://schemas.microsoft.com/office/drawing/2014/main" id="{3C7856FF-C991-CFA5-BC4D-FDF3334E528B}"/>
              </a:ext>
            </a:extLst>
          </p:cNvPr>
          <p:cNvSpPr/>
          <p:nvPr/>
        </p:nvSpPr>
        <p:spPr>
          <a:xfrm>
            <a:off x="2775857" y="2754086"/>
            <a:ext cx="6541335" cy="3113672"/>
          </a:xfrm>
          <a:prstGeom prst="rect">
            <a:avLst/>
          </a:prstGeom>
          <a:noFill/>
          <a:ln w="76200">
            <a:solidFill>
              <a:srgbClr val="14CE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594310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lt">
                                    <p:tmAbs val="100"/>
                                  </p:iterate>
                                  <p:childTnLst>
                                    <p:set>
                                      <p:cBhvr>
                                        <p:cTn id="6" dur="1" fill="hold">
                                          <p:stCondLst>
                                            <p:cond delay="0"/>
                                          </p:stCondLst>
                                        </p:cTn>
                                        <p:tgtEl>
                                          <p:spTgt spid="19"/>
                                        </p:tgtEl>
                                        <p:attrNameLst>
                                          <p:attrName>style.visibility</p:attrName>
                                        </p:attrNameLst>
                                      </p:cBhvr>
                                      <p:to>
                                        <p:strVal val="visible"/>
                                      </p:to>
                                    </p:set>
                                  </p:childTnLst>
                                </p:cTn>
                              </p:par>
                            </p:childTnLst>
                          </p:cTn>
                        </p:par>
                        <p:par>
                          <p:cTn id="7" fill="hold">
                            <p:stCondLst>
                              <p:cond delay="1201"/>
                            </p:stCondLst>
                            <p:childTnLst>
                              <p:par>
                                <p:cTn id="8" presetID="1" presetClass="mediacall" presetSubtype="0" fill="hold" nodeType="afterEffect">
                                  <p:stCondLst>
                                    <p:cond delay="0"/>
                                  </p:stCondLst>
                                  <p:childTnLst>
                                    <p:cmd type="call" cmd="playFrom(0.0)">
                                      <p:cBhvr>
                                        <p:cTn id="9" dur="184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3"/>
                </p:tgtEl>
              </p:cMediaNode>
            </p:video>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3"/>
                                        </p:tgtEl>
                                      </p:cBhvr>
                                    </p:cmd>
                                  </p:childTnLst>
                                </p:cTn>
                              </p:par>
                            </p:childTnLst>
                          </p:cTn>
                        </p:par>
                      </p:childTnLst>
                    </p:cTn>
                  </p:par>
                </p:childTnLst>
              </p:cTn>
              <p:nextCondLst>
                <p:cond evt="onClick" delay="0">
                  <p:tgtEl>
                    <p:spTgt spid="3"/>
                  </p:tgtEl>
                </p:cond>
              </p:nextCondLst>
            </p:seq>
          </p:childTnLst>
        </p:cTn>
      </p:par>
    </p:tnLst>
    <p:bldLst>
      <p:bldP spid="19"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8" name="Oval 27"/>
          <p:cNvSpPr/>
          <p:nvPr/>
        </p:nvSpPr>
        <p:spPr>
          <a:xfrm>
            <a:off x="3864529" y="2092657"/>
            <a:ext cx="1635052" cy="1635052"/>
          </a:xfrm>
          <a:prstGeom prst="ellipse">
            <a:avLst/>
          </a:prstGeom>
          <a:solidFill>
            <a:srgbClr val="BBBAC6">
              <a:alpha val="30196"/>
            </a:srgb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Oval 30"/>
          <p:cNvSpPr/>
          <p:nvPr/>
        </p:nvSpPr>
        <p:spPr>
          <a:xfrm>
            <a:off x="1038226" y="2092657"/>
            <a:ext cx="1635052" cy="1635052"/>
          </a:xfrm>
          <a:prstGeom prst="ellipse">
            <a:avLst/>
          </a:prstGeom>
          <a:solidFill>
            <a:srgbClr val="BBBAC6">
              <a:alpha val="30196"/>
            </a:srgb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6690832" y="2092657"/>
            <a:ext cx="1635052" cy="1635052"/>
          </a:xfrm>
          <a:prstGeom prst="ellipse">
            <a:avLst/>
          </a:prstGeom>
          <a:solidFill>
            <a:srgbClr val="BBBAC6">
              <a:alpha val="30196"/>
            </a:srgb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498439" y="184202"/>
            <a:ext cx="7322106" cy="546100"/>
          </a:xfrm>
        </p:spPr>
        <p:txBody>
          <a:bodyPr/>
          <a:lstStyle/>
          <a:p>
            <a:r>
              <a:rPr lang="ru-RU" dirty="0"/>
              <a:t>Три важных совета</a:t>
            </a:r>
            <a:endParaRPr lang="en-US" dirty="0"/>
          </a:p>
        </p:txBody>
      </p:sp>
      <p:sp>
        <p:nvSpPr>
          <p:cNvPr id="9" name="TextBox 8"/>
          <p:cNvSpPr txBox="1"/>
          <p:nvPr/>
        </p:nvSpPr>
        <p:spPr>
          <a:xfrm>
            <a:off x="1154104" y="3999842"/>
            <a:ext cx="1600927" cy="243015"/>
          </a:xfrm>
          <a:prstGeom prst="rect">
            <a:avLst/>
          </a:prstGeom>
          <a:noFill/>
        </p:spPr>
        <p:txBody>
          <a:bodyPr wrap="square" lIns="0" tIns="0" rIns="0" bIns="0" rtlCol="0">
            <a:spAutoFit/>
          </a:bodyPr>
          <a:lstStyle/>
          <a:p>
            <a:pPr algn="ctr">
              <a:lnSpc>
                <a:spcPts val="2000"/>
              </a:lnSpc>
            </a:pPr>
            <a:r>
              <a:rPr lang="ru-RU" sz="1600" dirty="0">
                <a:solidFill>
                  <a:srgbClr val="14CE9F"/>
                </a:solidFill>
                <a:latin typeface="Montserrat SemiBold" panose="00000700000000000000" pitchFamily="2" charset="-18"/>
              </a:rPr>
              <a:t>Соглашайтесь</a:t>
            </a:r>
            <a:endParaRPr lang="en-US" sz="1600" kern="2000" dirty="0">
              <a:solidFill>
                <a:srgbClr val="14CE9F"/>
              </a:solidFill>
              <a:latin typeface="Montserrat SemiBold" panose="00000700000000000000" pitchFamily="2" charset="-18"/>
            </a:endParaRPr>
          </a:p>
        </p:txBody>
      </p:sp>
      <p:sp>
        <p:nvSpPr>
          <p:cNvPr id="11" name="TextBox 10"/>
          <p:cNvSpPr txBox="1"/>
          <p:nvPr/>
        </p:nvSpPr>
        <p:spPr>
          <a:xfrm>
            <a:off x="6609081" y="3999842"/>
            <a:ext cx="2056428" cy="243015"/>
          </a:xfrm>
          <a:prstGeom prst="rect">
            <a:avLst/>
          </a:prstGeom>
          <a:noFill/>
        </p:spPr>
        <p:txBody>
          <a:bodyPr wrap="square" lIns="0" tIns="0" rIns="0" bIns="0" rtlCol="0">
            <a:spAutoFit/>
          </a:bodyPr>
          <a:lstStyle/>
          <a:p>
            <a:pPr algn="ctr">
              <a:lnSpc>
                <a:spcPts val="2000"/>
              </a:lnSpc>
            </a:pPr>
            <a:r>
              <a:rPr lang="ru-RU" sz="1600" dirty="0">
                <a:solidFill>
                  <a:srgbClr val="14CE9F"/>
                </a:solidFill>
                <a:latin typeface="Montserrat SemiBold" panose="00000700000000000000" pitchFamily="2" charset="-18"/>
              </a:rPr>
              <a:t>Сравнивайте</a:t>
            </a:r>
            <a:endParaRPr lang="en-US" sz="1600" kern="2000" dirty="0">
              <a:solidFill>
                <a:srgbClr val="14CE9F"/>
              </a:solidFill>
              <a:latin typeface="Montserrat SemiBold" panose="00000700000000000000" pitchFamily="2" charset="-18"/>
            </a:endParaRPr>
          </a:p>
        </p:txBody>
      </p:sp>
      <p:sp>
        <p:nvSpPr>
          <p:cNvPr id="10" name="TextBox 9"/>
          <p:cNvSpPr txBox="1"/>
          <p:nvPr/>
        </p:nvSpPr>
        <p:spPr>
          <a:xfrm>
            <a:off x="3782778" y="3999842"/>
            <a:ext cx="1798556" cy="243015"/>
          </a:xfrm>
          <a:prstGeom prst="rect">
            <a:avLst/>
          </a:prstGeom>
          <a:noFill/>
        </p:spPr>
        <p:txBody>
          <a:bodyPr wrap="square" lIns="0" tIns="0" rIns="0" bIns="0" rtlCol="0">
            <a:spAutoFit/>
          </a:bodyPr>
          <a:lstStyle/>
          <a:p>
            <a:pPr algn="ctr">
              <a:lnSpc>
                <a:spcPts val="2000"/>
              </a:lnSpc>
            </a:pPr>
            <a:r>
              <a:rPr lang="ru-RU" sz="1600" dirty="0">
                <a:solidFill>
                  <a:srgbClr val="14CE9F"/>
                </a:solidFill>
                <a:latin typeface="Montserrat SemiBold" panose="00000700000000000000" pitchFamily="2" charset="-18"/>
              </a:rPr>
              <a:t>Расширяйте</a:t>
            </a:r>
            <a:endParaRPr lang="en-US" sz="1600" kern="2000" dirty="0">
              <a:solidFill>
                <a:srgbClr val="14CE9F"/>
              </a:solidFill>
              <a:latin typeface="Montserrat SemiBold" panose="00000700000000000000" pitchFamily="2" charset="-18"/>
            </a:endParaRPr>
          </a:p>
        </p:txBody>
      </p:sp>
      <p:grpSp>
        <p:nvGrpSpPr>
          <p:cNvPr id="26" name="Group 25"/>
          <p:cNvGrpSpPr/>
          <p:nvPr/>
        </p:nvGrpSpPr>
        <p:grpSpPr>
          <a:xfrm>
            <a:off x="3782777" y="2003069"/>
            <a:ext cx="1798557" cy="1798557"/>
            <a:chOff x="3782777" y="2003069"/>
            <a:chExt cx="1798557" cy="1798557"/>
          </a:xfrm>
        </p:grpSpPr>
        <p:sp>
          <p:nvSpPr>
            <p:cNvPr id="5" name="Oval 4"/>
            <p:cNvSpPr/>
            <p:nvPr/>
          </p:nvSpPr>
          <p:spPr>
            <a:xfrm>
              <a:off x="3782777" y="2003069"/>
              <a:ext cx="1798557" cy="1798557"/>
            </a:xfrm>
            <a:prstGeom prst="ellipse">
              <a:avLst/>
            </a:prstGeom>
            <a:solidFill>
              <a:schemeClr val="bg1"/>
            </a:solidFill>
            <a:ln>
              <a:noFill/>
            </a:ln>
            <a:effectLst>
              <a:outerShdw blurRad="279400" sx="94000" sy="94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6"/>
            <a:stretch>
              <a:fillRect/>
            </a:stretch>
          </p:blipFill>
          <p:spPr>
            <a:xfrm>
              <a:off x="4399599" y="2525487"/>
              <a:ext cx="564914" cy="875614"/>
            </a:xfrm>
            <a:prstGeom prst="rect">
              <a:avLst/>
            </a:prstGeom>
          </p:spPr>
        </p:pic>
      </p:grpSp>
      <p:grpSp>
        <p:nvGrpSpPr>
          <p:cNvPr id="18" name="Group 17"/>
          <p:cNvGrpSpPr/>
          <p:nvPr/>
        </p:nvGrpSpPr>
        <p:grpSpPr>
          <a:xfrm>
            <a:off x="956474" y="2003069"/>
            <a:ext cx="1798557" cy="1798557"/>
            <a:chOff x="956474" y="2383315"/>
            <a:chExt cx="1798557" cy="1798557"/>
          </a:xfrm>
        </p:grpSpPr>
        <p:sp>
          <p:nvSpPr>
            <p:cNvPr id="4" name="Oval 3"/>
            <p:cNvSpPr/>
            <p:nvPr/>
          </p:nvSpPr>
          <p:spPr>
            <a:xfrm>
              <a:off x="956474" y="2383315"/>
              <a:ext cx="1798557" cy="1798557"/>
            </a:xfrm>
            <a:prstGeom prst="ellipse">
              <a:avLst/>
            </a:prstGeom>
            <a:solidFill>
              <a:schemeClr val="bg1"/>
            </a:solidFill>
            <a:ln>
              <a:noFill/>
            </a:ln>
            <a:effectLst>
              <a:outerShdw blurRad="279400" sx="94000" sy="94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258590" y="2920851"/>
              <a:ext cx="1194324" cy="723484"/>
            </a:xfrm>
            <a:prstGeom prst="rect">
              <a:avLst/>
            </a:prstGeom>
          </p:spPr>
        </p:pic>
      </p:grpSp>
      <p:grpSp>
        <p:nvGrpSpPr>
          <p:cNvPr id="20" name="Group 19"/>
          <p:cNvGrpSpPr/>
          <p:nvPr/>
        </p:nvGrpSpPr>
        <p:grpSpPr>
          <a:xfrm>
            <a:off x="6609080" y="2003069"/>
            <a:ext cx="1798557" cy="1798557"/>
            <a:chOff x="6609080" y="2383315"/>
            <a:chExt cx="1798557" cy="1798557"/>
          </a:xfrm>
        </p:grpSpPr>
        <p:sp>
          <p:nvSpPr>
            <p:cNvPr id="6" name="Oval 5"/>
            <p:cNvSpPr/>
            <p:nvPr/>
          </p:nvSpPr>
          <p:spPr>
            <a:xfrm>
              <a:off x="6609080" y="2383315"/>
              <a:ext cx="1798557" cy="1798557"/>
            </a:xfrm>
            <a:prstGeom prst="ellipse">
              <a:avLst/>
            </a:prstGeom>
            <a:solidFill>
              <a:schemeClr val="bg1"/>
            </a:solidFill>
            <a:ln>
              <a:noFill/>
            </a:ln>
            <a:effectLst>
              <a:outerShdw blurRad="279400" sx="94000" sy="94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8"/>
            <a:stretch>
              <a:fillRect/>
            </a:stretch>
          </p:blipFill>
          <p:spPr>
            <a:xfrm>
              <a:off x="7035798" y="2951660"/>
              <a:ext cx="945120" cy="783758"/>
            </a:xfrm>
            <a:prstGeom prst="rect">
              <a:avLst/>
            </a:prstGeom>
          </p:spPr>
        </p:pic>
      </p:grpSp>
      <p:sp>
        <p:nvSpPr>
          <p:cNvPr id="22" name="TextBox 21"/>
          <p:cNvSpPr txBox="1"/>
          <p:nvPr/>
        </p:nvSpPr>
        <p:spPr>
          <a:xfrm>
            <a:off x="418929" y="4323654"/>
            <a:ext cx="2714625" cy="2022541"/>
          </a:xfrm>
          <a:prstGeom prst="rect">
            <a:avLst/>
          </a:prstGeom>
          <a:noFill/>
        </p:spPr>
        <p:txBody>
          <a:bodyPr wrap="square" lIns="0" tIns="0" rIns="0" bIns="0" rtlCol="0">
            <a:spAutoFit/>
          </a:bodyPr>
          <a:lstStyle/>
          <a:p>
            <a:pPr>
              <a:lnSpc>
                <a:spcPts val="2000"/>
              </a:lnSpc>
            </a:pPr>
            <a:r>
              <a:rPr lang="ru-RU" sz="1100" dirty="0">
                <a:solidFill>
                  <a:srgbClr val="5D5B6F">
                    <a:alpha val="60000"/>
                  </a:srgbClr>
                </a:solidFill>
                <a:latin typeface="Montserrat Light" panose="00000400000000000000" pitchFamily="2" charset="-18"/>
              </a:rPr>
              <a:t>В большинстве случаев люди ссорятся и не соглашаются по поводу пяти-десяти процентов фактов и историй. И хотя разногласия действительно нужно устранять, все же начинайте не с этого, а с тех взглядов, которые вы с собеседником разделяете. </a:t>
            </a:r>
            <a:endParaRPr lang="en-US" sz="1100" dirty="0">
              <a:solidFill>
                <a:srgbClr val="5D5B6F">
                  <a:alpha val="60000"/>
                </a:srgbClr>
              </a:solidFill>
              <a:latin typeface="Montserrat Light" panose="00000400000000000000" pitchFamily="2" charset="-18"/>
            </a:endParaRPr>
          </a:p>
        </p:txBody>
      </p:sp>
      <p:sp>
        <p:nvSpPr>
          <p:cNvPr id="23" name="TextBox 22"/>
          <p:cNvSpPr txBox="1"/>
          <p:nvPr/>
        </p:nvSpPr>
        <p:spPr>
          <a:xfrm>
            <a:off x="3345790" y="4336932"/>
            <a:ext cx="3532529" cy="2024978"/>
          </a:xfrm>
          <a:prstGeom prst="rect">
            <a:avLst/>
          </a:prstGeom>
          <a:noFill/>
        </p:spPr>
        <p:txBody>
          <a:bodyPr wrap="square" lIns="0" tIns="0" rIns="0" bIns="0" rtlCol="0">
            <a:spAutoFit/>
          </a:bodyPr>
          <a:lstStyle/>
          <a:p>
            <a:pPr>
              <a:lnSpc>
                <a:spcPts val="2000"/>
              </a:lnSpc>
            </a:pPr>
            <a:r>
              <a:rPr lang="ru-RU" sz="1100" dirty="0">
                <a:solidFill>
                  <a:srgbClr val="5D5B6F">
                    <a:alpha val="60000"/>
                  </a:srgbClr>
                </a:solidFill>
                <a:latin typeface="Montserrat Light" panose="00000400000000000000" pitchFamily="2" charset="-18"/>
              </a:rPr>
              <a:t>С раннего детства нас приучают выискивать малейшие ошибки и просчеты других людей. Мастера ведения диалога не ищут мелких различий и разногласий, чтобы провозгласить о них во всеуслышанье, поэтому часто начинают со слов: «Я с вами согласен». </a:t>
            </a:r>
          </a:p>
          <a:p>
            <a:pPr>
              <a:lnSpc>
                <a:spcPts val="2000"/>
              </a:lnSpc>
            </a:pPr>
            <a:r>
              <a:rPr lang="ru-RU" sz="1100" dirty="0">
                <a:solidFill>
                  <a:srgbClr val="5D5B6F">
                    <a:alpha val="60000"/>
                  </a:srgbClr>
                </a:solidFill>
                <a:latin typeface="Montserrat Light" panose="00000400000000000000" pitchFamily="2" charset="-18"/>
              </a:rPr>
              <a:t>Вместо того чтобы сказать: «А вот и нет! Вы забыли упомянуть о…», они говорят: «Вы абсолютно правы. Кроме того, я заметил, что…».</a:t>
            </a:r>
            <a:endParaRPr lang="en-US" sz="1100" dirty="0">
              <a:solidFill>
                <a:srgbClr val="5D5B6F">
                  <a:alpha val="60000"/>
                </a:srgbClr>
              </a:solidFill>
              <a:latin typeface="Montserrat Light" panose="00000400000000000000" pitchFamily="2" charset="-18"/>
            </a:endParaRPr>
          </a:p>
        </p:txBody>
      </p:sp>
      <p:sp>
        <p:nvSpPr>
          <p:cNvPr id="24" name="TextBox 23"/>
          <p:cNvSpPr txBox="1"/>
          <p:nvPr/>
        </p:nvSpPr>
        <p:spPr>
          <a:xfrm>
            <a:off x="7137397" y="4336932"/>
            <a:ext cx="4892043" cy="1768497"/>
          </a:xfrm>
          <a:prstGeom prst="rect">
            <a:avLst/>
          </a:prstGeom>
          <a:noFill/>
        </p:spPr>
        <p:txBody>
          <a:bodyPr wrap="square" lIns="0" tIns="0" rIns="0" bIns="0" rtlCol="0">
            <a:spAutoFit/>
          </a:bodyPr>
          <a:lstStyle/>
          <a:p>
            <a:pPr>
              <a:lnSpc>
                <a:spcPts val="2000"/>
              </a:lnSpc>
            </a:pPr>
            <a:r>
              <a:rPr lang="ru-RU" sz="1100" dirty="0">
                <a:solidFill>
                  <a:srgbClr val="5D5B6F">
                    <a:alpha val="60000"/>
                  </a:srgbClr>
                </a:solidFill>
                <a:latin typeface="Montserrat Light" panose="00000400000000000000" pitchFamily="2" charset="-18"/>
              </a:rPr>
              <a:t>И наконец, если вы не согласны с собеседником, сравните ваши точки зрения на обсуждаемую тему. Не заявляйте человеку, что он не прав, лучше предположите, что ваши мнения, судя по всему, отличаются.</a:t>
            </a:r>
          </a:p>
          <a:p>
            <a:pPr>
              <a:lnSpc>
                <a:spcPts val="2000"/>
              </a:lnSpc>
            </a:pPr>
            <a:r>
              <a:rPr lang="ru-RU" sz="1100" dirty="0">
                <a:solidFill>
                  <a:srgbClr val="5D5B6F">
                    <a:alpha val="60000"/>
                  </a:srgbClr>
                </a:solidFill>
                <a:latin typeface="Montserrat Light" panose="00000400000000000000" pitchFamily="2" charset="-18"/>
              </a:rPr>
              <a:t>В настоящий момент вы знаете только, что ваши видения различны. Следовательно, возглас «Ты не прав!» замените на максимально откровенное: «Мне это видится в несколько ином свете. Позвольте описать свою точку зрения»</a:t>
            </a:r>
            <a:endParaRPr lang="en-US" sz="1100" dirty="0">
              <a:solidFill>
                <a:srgbClr val="5D5B6F">
                  <a:alpha val="60000"/>
                </a:srgbClr>
              </a:solidFill>
              <a:latin typeface="Montserrat Light" panose="00000400000000000000" pitchFamily="2" charset="-18"/>
            </a:endParaRPr>
          </a:p>
        </p:txBody>
      </p:sp>
      <p:cxnSp>
        <p:nvCxnSpPr>
          <p:cNvPr id="8" name="Straight Connector 7">
            <a:extLst>
              <a:ext uri="{FF2B5EF4-FFF2-40B4-BE49-F238E27FC236}">
                <a16:creationId xmlns:a16="http://schemas.microsoft.com/office/drawing/2014/main" id="{2D019BC1-92D1-B4B3-6F62-F6278D0C3EC7}"/>
              </a:ext>
            </a:extLst>
          </p:cNvPr>
          <p:cNvCxnSpPr/>
          <p:nvPr/>
        </p:nvCxnSpPr>
        <p:spPr>
          <a:xfrm>
            <a:off x="2118277" y="3810907"/>
            <a:ext cx="9835042" cy="0"/>
          </a:xfrm>
          <a:prstGeom prst="line">
            <a:avLst/>
          </a:prstGeom>
          <a:ln>
            <a:solidFill>
              <a:srgbClr val="14CE9F"/>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0D16B8A-02C2-3C20-2E55-0748C1E54944}"/>
              </a:ext>
            </a:extLst>
          </p:cNvPr>
          <p:cNvSpPr txBox="1"/>
          <p:nvPr/>
        </p:nvSpPr>
        <p:spPr>
          <a:xfrm>
            <a:off x="132860" y="746882"/>
            <a:ext cx="11987283" cy="1200329"/>
          </a:xfrm>
          <a:prstGeom prst="rect">
            <a:avLst/>
          </a:prstGeom>
          <a:noFill/>
        </p:spPr>
        <p:txBody>
          <a:bodyPr wrap="square">
            <a:spAutoFit/>
          </a:bodyPr>
          <a:lstStyle/>
          <a:p>
            <a:r>
              <a:rPr lang="ru-RU" dirty="0">
                <a:solidFill>
                  <a:srgbClr val="5D5B6F">
                    <a:alpha val="60000"/>
                  </a:srgbClr>
                </a:solidFill>
                <a:latin typeface="Montserrat Light" panose="00000400000000000000" pitchFamily="2" charset="-18"/>
              </a:rPr>
              <a:t>Представим, что в</a:t>
            </a:r>
            <a:r>
              <a:rPr lang="en-US" dirty="0">
                <a:solidFill>
                  <a:srgbClr val="5D5B6F">
                    <a:alpha val="60000"/>
                  </a:srgbClr>
                </a:solidFill>
                <a:latin typeface="Montserrat Light" panose="00000400000000000000" pitchFamily="2" charset="-18"/>
              </a:rPr>
              <a:t>ы </a:t>
            </a:r>
            <a:r>
              <a:rPr lang="en-US" dirty="0" err="1">
                <a:solidFill>
                  <a:srgbClr val="5D5B6F">
                    <a:alpha val="60000"/>
                  </a:srgbClr>
                </a:solidFill>
                <a:latin typeface="Montserrat Light" panose="00000400000000000000" pitchFamily="2" charset="-18"/>
              </a:rPr>
              <a:t>приложили</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все</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усилия</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чтобы</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сделать</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трудный</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диалог</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безопасным</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для</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собеседника</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Вы</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спрашивали</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отражали</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перефразировали</a:t>
            </a:r>
            <a:r>
              <a:rPr lang="en-US" dirty="0">
                <a:solidFill>
                  <a:srgbClr val="5D5B6F">
                    <a:alpha val="60000"/>
                  </a:srgbClr>
                </a:solidFill>
                <a:latin typeface="Montserrat Light" panose="00000400000000000000" pitchFamily="2" charset="-18"/>
              </a:rPr>
              <a:t> и </a:t>
            </a:r>
            <a:r>
              <a:rPr lang="en-US" dirty="0" err="1">
                <a:solidFill>
                  <a:srgbClr val="5D5B6F">
                    <a:alpha val="60000"/>
                  </a:srgbClr>
                </a:solidFill>
                <a:latin typeface="Montserrat Light" panose="00000400000000000000" pitchFamily="2" charset="-18"/>
              </a:rPr>
              <a:t>предполагали</a:t>
            </a:r>
            <a:r>
              <a:rPr lang="en-US" dirty="0">
                <a:solidFill>
                  <a:srgbClr val="5D5B6F">
                    <a:alpha val="60000"/>
                  </a:srgbClr>
                </a:solidFill>
                <a:latin typeface="Montserrat Light" panose="00000400000000000000" pitchFamily="2" charset="-18"/>
              </a:rPr>
              <a:t>, и в </a:t>
            </a:r>
            <a:r>
              <a:rPr lang="en-US" dirty="0" err="1">
                <a:solidFill>
                  <a:srgbClr val="5D5B6F">
                    <a:alpha val="60000"/>
                  </a:srgbClr>
                </a:solidFill>
                <a:latin typeface="Montserrat Light" panose="00000400000000000000" pitchFamily="2" charset="-18"/>
              </a:rPr>
              <a:t>конце</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концов</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человек</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открылся</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вам</a:t>
            </a:r>
            <a:r>
              <a:rPr lang="en-US" dirty="0">
                <a:solidFill>
                  <a:srgbClr val="5D5B6F">
                    <a:alpha val="60000"/>
                  </a:srgbClr>
                </a:solidFill>
                <a:latin typeface="Montserrat Light" panose="00000400000000000000" pitchFamily="2" charset="-18"/>
              </a:rPr>
              <a:t> и </a:t>
            </a:r>
            <a:r>
              <a:rPr lang="en-US" dirty="0" err="1">
                <a:solidFill>
                  <a:srgbClr val="5D5B6F">
                    <a:alpha val="60000"/>
                  </a:srgbClr>
                </a:solidFill>
                <a:latin typeface="Montserrat Light" panose="00000400000000000000" pitchFamily="2" charset="-18"/>
              </a:rPr>
              <a:t>поделился</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своим</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видением</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Теперь</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настала</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ваша</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очередь</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говорить</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Но</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что</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если</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вы</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совершенно</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не</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согласны</a:t>
            </a:r>
            <a:r>
              <a:rPr lang="en-US" dirty="0">
                <a:solidFill>
                  <a:srgbClr val="5D5B6F">
                    <a:alpha val="60000"/>
                  </a:srgbClr>
                </a:solidFill>
                <a:latin typeface="Montserrat Light" panose="00000400000000000000" pitchFamily="2" charset="-18"/>
              </a:rPr>
              <a:t> с </a:t>
            </a:r>
            <a:r>
              <a:rPr lang="en-US" dirty="0" err="1">
                <a:solidFill>
                  <a:srgbClr val="5D5B6F">
                    <a:alpha val="60000"/>
                  </a:srgbClr>
                </a:solidFill>
                <a:latin typeface="Montserrat Light" panose="00000400000000000000" pitchFamily="2" charset="-18"/>
              </a:rPr>
              <a:t>его</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точкой</a:t>
            </a:r>
            <a:r>
              <a:rPr lang="en-US" dirty="0">
                <a:solidFill>
                  <a:srgbClr val="5D5B6F">
                    <a:alpha val="60000"/>
                  </a:srgbClr>
                </a:solidFill>
                <a:latin typeface="Montserrat Light" panose="00000400000000000000" pitchFamily="2" charset="-18"/>
              </a:rPr>
              <a:t> </a:t>
            </a:r>
            <a:r>
              <a:rPr lang="en-US" dirty="0" err="1">
                <a:solidFill>
                  <a:srgbClr val="5D5B6F">
                    <a:alpha val="60000"/>
                  </a:srgbClr>
                </a:solidFill>
                <a:latin typeface="Montserrat Light" panose="00000400000000000000" pitchFamily="2" charset="-18"/>
              </a:rPr>
              <a:t>зрения</a:t>
            </a:r>
            <a:r>
              <a:rPr lang="en-US" dirty="0">
                <a:solidFill>
                  <a:srgbClr val="5D5B6F">
                    <a:alpha val="60000"/>
                  </a:srgbClr>
                </a:solidFill>
                <a:latin typeface="Montserrat Light" panose="00000400000000000000" pitchFamily="2" charset="-18"/>
              </a:rPr>
              <a:t>?</a:t>
            </a:r>
          </a:p>
        </p:txBody>
      </p:sp>
    </p:spTree>
    <p:extLst>
      <p:ext uri="{BB962C8B-B14F-4D97-AF65-F5344CB8AC3E}">
        <p14:creationId xmlns:p14="http://schemas.microsoft.com/office/powerpoint/2010/main" val="1706177607"/>
      </p:ext>
    </p:extLst>
  </p:cSld>
  <p:clrMapOvr>
    <a:masterClrMapping/>
  </p:clrMapOvr>
  <p:transition spd="slow">
    <p:push/>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4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44000">
                                          <p:cBhvr additive="base">
                                            <p:cTn id="7" dur="1000" fill="hold"/>
                                            <p:tgtEl>
                                              <p:spTgt spid="18"/>
                                            </p:tgtEl>
                                            <p:attrNameLst>
                                              <p:attrName>ppt_x</p:attrName>
                                            </p:attrNameLst>
                                          </p:cBhvr>
                                          <p:tavLst>
                                            <p:tav tm="0">
                                              <p:val>
                                                <p:strVal val="#ppt_x"/>
                                              </p:val>
                                            </p:tav>
                                            <p:tav tm="100000">
                                              <p:val>
                                                <p:strVal val="#ppt_x"/>
                                              </p:val>
                                            </p:tav>
                                          </p:tavLst>
                                        </p:anim>
                                        <p:anim calcmode="lin" valueType="num" p14:bounceEnd="44000">
                                          <p:cBhvr additive="base">
                                            <p:cTn id="8" dur="10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44000">
                                      <p:stCondLst>
                                        <p:cond delay="250"/>
                                      </p:stCondLst>
                                      <p:childTnLst>
                                        <p:set>
                                          <p:cBhvr>
                                            <p:cTn id="10" dur="1" fill="hold">
                                              <p:stCondLst>
                                                <p:cond delay="0"/>
                                              </p:stCondLst>
                                            </p:cTn>
                                            <p:tgtEl>
                                              <p:spTgt spid="9"/>
                                            </p:tgtEl>
                                            <p:attrNameLst>
                                              <p:attrName>style.visibility</p:attrName>
                                            </p:attrNameLst>
                                          </p:cBhvr>
                                          <p:to>
                                            <p:strVal val="visible"/>
                                          </p:to>
                                        </p:set>
                                        <p:anim calcmode="lin" valueType="num" p14:bounceEnd="44000">
                                          <p:cBhvr additive="base">
                                            <p:cTn id="11" dur="1000" fill="hold"/>
                                            <p:tgtEl>
                                              <p:spTgt spid="9"/>
                                            </p:tgtEl>
                                            <p:attrNameLst>
                                              <p:attrName>ppt_x</p:attrName>
                                            </p:attrNameLst>
                                          </p:cBhvr>
                                          <p:tavLst>
                                            <p:tav tm="0">
                                              <p:val>
                                                <p:strVal val="#ppt_x"/>
                                              </p:val>
                                            </p:tav>
                                            <p:tav tm="100000">
                                              <p:val>
                                                <p:strVal val="#ppt_x"/>
                                              </p:val>
                                            </p:tav>
                                          </p:tavLst>
                                        </p:anim>
                                        <p:anim calcmode="lin" valueType="num" p14:bounceEnd="44000">
                                          <p:cBhvr additive="base">
                                            <p:cTn id="12" dur="10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44000">
                                      <p:stCondLst>
                                        <p:cond delay="250"/>
                                      </p:stCondLst>
                                      <p:childTnLst>
                                        <p:set>
                                          <p:cBhvr>
                                            <p:cTn id="14" dur="1" fill="hold">
                                              <p:stCondLst>
                                                <p:cond delay="0"/>
                                              </p:stCondLst>
                                            </p:cTn>
                                            <p:tgtEl>
                                              <p:spTgt spid="26"/>
                                            </p:tgtEl>
                                            <p:attrNameLst>
                                              <p:attrName>style.visibility</p:attrName>
                                            </p:attrNameLst>
                                          </p:cBhvr>
                                          <p:to>
                                            <p:strVal val="visible"/>
                                          </p:to>
                                        </p:set>
                                        <p:anim calcmode="lin" valueType="num" p14:bounceEnd="44000">
                                          <p:cBhvr additive="base">
                                            <p:cTn id="15" dur="1000" fill="hold"/>
                                            <p:tgtEl>
                                              <p:spTgt spid="26"/>
                                            </p:tgtEl>
                                            <p:attrNameLst>
                                              <p:attrName>ppt_x</p:attrName>
                                            </p:attrNameLst>
                                          </p:cBhvr>
                                          <p:tavLst>
                                            <p:tav tm="0">
                                              <p:val>
                                                <p:strVal val="#ppt_x"/>
                                              </p:val>
                                            </p:tav>
                                            <p:tav tm="100000">
                                              <p:val>
                                                <p:strVal val="#ppt_x"/>
                                              </p:val>
                                            </p:tav>
                                          </p:tavLst>
                                        </p:anim>
                                        <p:anim calcmode="lin" valueType="num" p14:bounceEnd="44000">
                                          <p:cBhvr additive="base">
                                            <p:cTn id="16" dur="1000" fill="hold"/>
                                            <p:tgtEl>
                                              <p:spTgt spid="2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14:presetBounceEnd="44000">
                                      <p:stCondLst>
                                        <p:cond delay="500"/>
                                      </p:stCondLst>
                                      <p:childTnLst>
                                        <p:set>
                                          <p:cBhvr>
                                            <p:cTn id="18" dur="1" fill="hold">
                                              <p:stCondLst>
                                                <p:cond delay="0"/>
                                              </p:stCondLst>
                                            </p:cTn>
                                            <p:tgtEl>
                                              <p:spTgt spid="10"/>
                                            </p:tgtEl>
                                            <p:attrNameLst>
                                              <p:attrName>style.visibility</p:attrName>
                                            </p:attrNameLst>
                                          </p:cBhvr>
                                          <p:to>
                                            <p:strVal val="visible"/>
                                          </p:to>
                                        </p:set>
                                        <p:anim calcmode="lin" valueType="num" p14:bounceEnd="44000">
                                          <p:cBhvr additive="base">
                                            <p:cTn id="19" dur="1000" fill="hold"/>
                                            <p:tgtEl>
                                              <p:spTgt spid="10"/>
                                            </p:tgtEl>
                                            <p:attrNameLst>
                                              <p:attrName>ppt_x</p:attrName>
                                            </p:attrNameLst>
                                          </p:cBhvr>
                                          <p:tavLst>
                                            <p:tav tm="0">
                                              <p:val>
                                                <p:strVal val="#ppt_x"/>
                                              </p:val>
                                            </p:tav>
                                            <p:tav tm="100000">
                                              <p:val>
                                                <p:strVal val="#ppt_x"/>
                                              </p:val>
                                            </p:tav>
                                          </p:tavLst>
                                        </p:anim>
                                        <p:anim calcmode="lin" valueType="num" p14:bounceEnd="44000">
                                          <p:cBhvr additive="base">
                                            <p:cTn id="20" dur="10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14:presetBounceEnd="44000">
                                      <p:stCondLst>
                                        <p:cond delay="500"/>
                                      </p:stCondLst>
                                      <p:childTnLst>
                                        <p:set>
                                          <p:cBhvr>
                                            <p:cTn id="22" dur="1" fill="hold">
                                              <p:stCondLst>
                                                <p:cond delay="0"/>
                                              </p:stCondLst>
                                            </p:cTn>
                                            <p:tgtEl>
                                              <p:spTgt spid="20"/>
                                            </p:tgtEl>
                                            <p:attrNameLst>
                                              <p:attrName>style.visibility</p:attrName>
                                            </p:attrNameLst>
                                          </p:cBhvr>
                                          <p:to>
                                            <p:strVal val="visible"/>
                                          </p:to>
                                        </p:set>
                                        <p:anim calcmode="lin" valueType="num" p14:bounceEnd="44000">
                                          <p:cBhvr additive="base">
                                            <p:cTn id="23" dur="1000" fill="hold"/>
                                            <p:tgtEl>
                                              <p:spTgt spid="20"/>
                                            </p:tgtEl>
                                            <p:attrNameLst>
                                              <p:attrName>ppt_x</p:attrName>
                                            </p:attrNameLst>
                                          </p:cBhvr>
                                          <p:tavLst>
                                            <p:tav tm="0">
                                              <p:val>
                                                <p:strVal val="#ppt_x"/>
                                              </p:val>
                                            </p:tav>
                                            <p:tav tm="100000">
                                              <p:val>
                                                <p:strVal val="#ppt_x"/>
                                              </p:val>
                                            </p:tav>
                                          </p:tavLst>
                                        </p:anim>
                                        <p:anim calcmode="lin" valueType="num" p14:bounceEnd="44000">
                                          <p:cBhvr additive="base">
                                            <p:cTn id="24" dur="1000" fill="hold"/>
                                            <p:tgtEl>
                                              <p:spTgt spid="2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14:presetBounceEnd="44000">
                                      <p:stCondLst>
                                        <p:cond delay="750"/>
                                      </p:stCondLst>
                                      <p:childTnLst>
                                        <p:set>
                                          <p:cBhvr>
                                            <p:cTn id="26" dur="1" fill="hold">
                                              <p:stCondLst>
                                                <p:cond delay="0"/>
                                              </p:stCondLst>
                                            </p:cTn>
                                            <p:tgtEl>
                                              <p:spTgt spid="11"/>
                                            </p:tgtEl>
                                            <p:attrNameLst>
                                              <p:attrName>style.visibility</p:attrName>
                                            </p:attrNameLst>
                                          </p:cBhvr>
                                          <p:to>
                                            <p:strVal val="visible"/>
                                          </p:to>
                                        </p:set>
                                        <p:anim calcmode="lin" valueType="num" p14:bounceEnd="44000">
                                          <p:cBhvr additive="base">
                                            <p:cTn id="27" dur="1000" fill="hold"/>
                                            <p:tgtEl>
                                              <p:spTgt spid="11"/>
                                            </p:tgtEl>
                                            <p:attrNameLst>
                                              <p:attrName>ppt_x</p:attrName>
                                            </p:attrNameLst>
                                          </p:cBhvr>
                                          <p:tavLst>
                                            <p:tav tm="0">
                                              <p:val>
                                                <p:strVal val="#ppt_x"/>
                                              </p:val>
                                            </p:tav>
                                            <p:tav tm="100000">
                                              <p:val>
                                                <p:strVal val="#ppt_x"/>
                                              </p:val>
                                            </p:tav>
                                          </p:tavLst>
                                        </p:anim>
                                        <p:anim calcmode="lin" valueType="num" p14:bounceEnd="44000">
                                          <p:cBhvr additive="base">
                                            <p:cTn id="28" dur="1000" fill="hold"/>
                                            <p:tgtEl>
                                              <p:spTgt spid="11"/>
                                            </p:tgtEl>
                                            <p:attrNameLst>
                                              <p:attrName>ppt_y</p:attrName>
                                            </p:attrNameLst>
                                          </p:cBhvr>
                                          <p:tavLst>
                                            <p:tav tm="0">
                                              <p:val>
                                                <p:strVal val="1+#ppt_h/2"/>
                                              </p:val>
                                            </p:tav>
                                            <p:tav tm="100000">
                                              <p:val>
                                                <p:strVal val="#ppt_y"/>
                                              </p:val>
                                            </p:tav>
                                          </p:tavLst>
                                        </p:anim>
                                      </p:childTnLst>
                                    </p:cTn>
                                  </p:par>
                                  <p:par>
                                    <p:cTn id="29" presetID="10" presetClass="entr" presetSubtype="0" fill="hold" grpId="0" nodeType="withEffect">
                                      <p:stCondLst>
                                        <p:cond delay="120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par>
                                    <p:cTn id="32" presetID="10" presetClass="entr" presetSubtype="0" fill="hold" grpId="0" nodeType="withEffect">
                                      <p:stCondLst>
                                        <p:cond delay="140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par>
                                    <p:cTn id="35" presetID="10" presetClass="entr" presetSubtype="0" fill="hold" grpId="0" nodeType="withEffect">
                                      <p:stCondLst>
                                        <p:cond delay="170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0" grpId="0"/>
          <p:bldP spid="22" grpId="0"/>
          <p:bldP spid="23" grpId="0"/>
          <p:bldP spid="2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ppt_x"/>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25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000" fill="hold"/>
                                            <p:tgtEl>
                                              <p:spTgt spid="9"/>
                                            </p:tgtEl>
                                            <p:attrNameLst>
                                              <p:attrName>ppt_x</p:attrName>
                                            </p:attrNameLst>
                                          </p:cBhvr>
                                          <p:tavLst>
                                            <p:tav tm="0">
                                              <p:val>
                                                <p:strVal val="#ppt_x"/>
                                              </p:val>
                                            </p:tav>
                                            <p:tav tm="100000">
                                              <p:val>
                                                <p:strVal val="#ppt_x"/>
                                              </p:val>
                                            </p:tav>
                                          </p:tavLst>
                                        </p:anim>
                                        <p:anim calcmode="lin" valueType="num">
                                          <p:cBhvr additive="base">
                                            <p:cTn id="12" dur="10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25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1000" fill="hold"/>
                                            <p:tgtEl>
                                              <p:spTgt spid="26"/>
                                            </p:tgtEl>
                                            <p:attrNameLst>
                                              <p:attrName>ppt_x</p:attrName>
                                            </p:attrNameLst>
                                          </p:cBhvr>
                                          <p:tavLst>
                                            <p:tav tm="0">
                                              <p:val>
                                                <p:strVal val="#ppt_x"/>
                                              </p:val>
                                            </p:tav>
                                            <p:tav tm="100000">
                                              <p:val>
                                                <p:strVal val="#ppt_x"/>
                                              </p:val>
                                            </p:tav>
                                          </p:tavLst>
                                        </p:anim>
                                        <p:anim calcmode="lin" valueType="num">
                                          <p:cBhvr additive="base">
                                            <p:cTn id="16" dur="1000" fill="hold"/>
                                            <p:tgtEl>
                                              <p:spTgt spid="2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50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1000" fill="hold"/>
                                            <p:tgtEl>
                                              <p:spTgt spid="10"/>
                                            </p:tgtEl>
                                            <p:attrNameLst>
                                              <p:attrName>ppt_x</p:attrName>
                                            </p:attrNameLst>
                                          </p:cBhvr>
                                          <p:tavLst>
                                            <p:tav tm="0">
                                              <p:val>
                                                <p:strVal val="#ppt_x"/>
                                              </p:val>
                                            </p:tav>
                                            <p:tav tm="100000">
                                              <p:val>
                                                <p:strVal val="#ppt_x"/>
                                              </p:val>
                                            </p:tav>
                                          </p:tavLst>
                                        </p:anim>
                                        <p:anim calcmode="lin" valueType="num">
                                          <p:cBhvr additive="base">
                                            <p:cTn id="20" dur="10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50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1000" fill="hold"/>
                                            <p:tgtEl>
                                              <p:spTgt spid="20"/>
                                            </p:tgtEl>
                                            <p:attrNameLst>
                                              <p:attrName>ppt_x</p:attrName>
                                            </p:attrNameLst>
                                          </p:cBhvr>
                                          <p:tavLst>
                                            <p:tav tm="0">
                                              <p:val>
                                                <p:strVal val="#ppt_x"/>
                                              </p:val>
                                            </p:tav>
                                            <p:tav tm="100000">
                                              <p:val>
                                                <p:strVal val="#ppt_x"/>
                                              </p:val>
                                            </p:tav>
                                          </p:tavLst>
                                        </p:anim>
                                        <p:anim calcmode="lin" valueType="num">
                                          <p:cBhvr additive="base">
                                            <p:cTn id="24" dur="1000" fill="hold"/>
                                            <p:tgtEl>
                                              <p:spTgt spid="2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75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1000" fill="hold"/>
                                            <p:tgtEl>
                                              <p:spTgt spid="11"/>
                                            </p:tgtEl>
                                            <p:attrNameLst>
                                              <p:attrName>ppt_x</p:attrName>
                                            </p:attrNameLst>
                                          </p:cBhvr>
                                          <p:tavLst>
                                            <p:tav tm="0">
                                              <p:val>
                                                <p:strVal val="#ppt_x"/>
                                              </p:val>
                                            </p:tav>
                                            <p:tav tm="100000">
                                              <p:val>
                                                <p:strVal val="#ppt_x"/>
                                              </p:val>
                                            </p:tav>
                                          </p:tavLst>
                                        </p:anim>
                                        <p:anim calcmode="lin" valueType="num">
                                          <p:cBhvr additive="base">
                                            <p:cTn id="28" dur="1000" fill="hold"/>
                                            <p:tgtEl>
                                              <p:spTgt spid="11"/>
                                            </p:tgtEl>
                                            <p:attrNameLst>
                                              <p:attrName>ppt_y</p:attrName>
                                            </p:attrNameLst>
                                          </p:cBhvr>
                                          <p:tavLst>
                                            <p:tav tm="0">
                                              <p:val>
                                                <p:strVal val="1+#ppt_h/2"/>
                                              </p:val>
                                            </p:tav>
                                            <p:tav tm="100000">
                                              <p:val>
                                                <p:strVal val="#ppt_y"/>
                                              </p:val>
                                            </p:tav>
                                          </p:tavLst>
                                        </p:anim>
                                      </p:childTnLst>
                                    </p:cTn>
                                  </p:par>
                                  <p:par>
                                    <p:cTn id="29" presetID="10" presetClass="entr" presetSubtype="0" fill="hold" grpId="0" nodeType="withEffect">
                                      <p:stCondLst>
                                        <p:cond delay="120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par>
                                    <p:cTn id="32" presetID="10" presetClass="entr" presetSubtype="0" fill="hold" grpId="0" nodeType="withEffect">
                                      <p:stCondLst>
                                        <p:cond delay="140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par>
                                    <p:cTn id="35" presetID="10" presetClass="entr" presetSubtype="0" fill="hold" grpId="0" nodeType="withEffect">
                                      <p:stCondLst>
                                        <p:cond delay="170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0" grpId="0"/>
          <p:bldP spid="22" grpId="0"/>
          <p:bldP spid="23" grpId="0"/>
          <p:bldP spid="24" grpId="0"/>
        </p:bldLst>
      </p:timing>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C2277A-B8B9-24B1-8981-30533EE114DD}"/>
              </a:ext>
            </a:extLst>
          </p:cNvPr>
          <p:cNvPicPr>
            <a:picLocks noChangeAspect="1"/>
          </p:cNvPicPr>
          <p:nvPr/>
        </p:nvPicPr>
        <p:blipFill rotWithShape="1">
          <a:blip r:embed="rId4"/>
          <a:srcRect t="9572" b="6143"/>
          <a:stretch/>
        </p:blipFill>
        <p:spPr>
          <a:xfrm>
            <a:off x="0" y="0"/>
            <a:ext cx="4584032" cy="6858000"/>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 name="Object 5"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4934332" y="299002"/>
            <a:ext cx="2465089" cy="615553"/>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Резюме…</a:t>
            </a:r>
            <a:endParaRPr lang="en-US" sz="4000" dirty="0">
              <a:solidFill>
                <a:srgbClr val="5D5B6F"/>
              </a:solidFill>
              <a:latin typeface="Gabriela" panose="00000500000000000000" pitchFamily="2" charset="0"/>
            </a:endParaRPr>
          </a:p>
        </p:txBody>
      </p:sp>
      <p:sp>
        <p:nvSpPr>
          <p:cNvPr id="39" name="TextBox 38"/>
          <p:cNvSpPr txBox="1"/>
          <p:nvPr/>
        </p:nvSpPr>
        <p:spPr>
          <a:xfrm>
            <a:off x="4934332" y="1338906"/>
            <a:ext cx="6789671" cy="4861869"/>
          </a:xfrm>
          <a:prstGeom prst="rect">
            <a:avLst/>
          </a:prstGeom>
          <a:noFill/>
        </p:spPr>
        <p:txBody>
          <a:bodyPr wrap="square" lIns="0" tIns="0" rIns="0" bIns="0" rtlCol="0">
            <a:noAutofit/>
          </a:bodyPr>
          <a:lstStyle/>
          <a:p>
            <a:pPr>
              <a:lnSpc>
                <a:spcPts val="2000"/>
              </a:lnSpc>
            </a:pPr>
            <a:endParaRPr lang="ru-RU" sz="2400" dirty="0">
              <a:solidFill>
                <a:srgbClr val="14CE9F"/>
              </a:solidFill>
              <a:latin typeface="Montserrat SemiBold" panose="00000700000000000000" pitchFamily="2" charset="-18"/>
            </a:endParaRPr>
          </a:p>
          <a:p>
            <a:r>
              <a:rPr lang="ru-RU" sz="2000" dirty="0">
                <a:solidFill>
                  <a:srgbClr val="5D5B6F">
                    <a:alpha val="60000"/>
                  </a:srgbClr>
                </a:solidFill>
                <a:latin typeface="Montserrat Light" panose="00000400000000000000" pitchFamily="2" charset="-18"/>
              </a:rPr>
              <a:t>Чтобы обеспечить свободный обмен смыслами и помочь собеседникам отказаться от непродуктивных тактик молчания или насилия, исследуйте их видение – их Путь к действию.</a:t>
            </a:r>
          </a:p>
          <a:p>
            <a:endParaRPr lang="ru-RU" sz="2000" dirty="0">
              <a:solidFill>
                <a:srgbClr val="5D5B6F">
                  <a:alpha val="60000"/>
                </a:srgbClr>
              </a:solidFill>
              <a:latin typeface="Montserrat Light" panose="00000400000000000000" pitchFamily="2" charset="-18"/>
            </a:endParaRPr>
          </a:p>
          <a:p>
            <a:r>
              <a:rPr lang="ru-RU" sz="2000" dirty="0">
                <a:solidFill>
                  <a:srgbClr val="5D5B6F">
                    <a:alpha val="60000"/>
                  </a:srgbClr>
                </a:solidFill>
                <a:latin typeface="Montserrat Light" panose="00000400000000000000" pitchFamily="2" charset="-18"/>
              </a:rPr>
              <a:t>Начните с терпения и любопытства. Это поможет восстановить безопасность. Затем, используя четыре навыка активного слушания, вернитесь вместе с собеседником к началу его Пути к действию – к самым истокам. </a:t>
            </a:r>
          </a:p>
        </p:txBody>
      </p:sp>
      <p:sp>
        <p:nvSpPr>
          <p:cNvPr id="8" name="TextBox 7">
            <a:extLst>
              <a:ext uri="{FF2B5EF4-FFF2-40B4-BE49-F238E27FC236}">
                <a16:creationId xmlns:a16="http://schemas.microsoft.com/office/drawing/2014/main" id="{8CD59B07-BE5B-2C46-FBB2-44C5946FF1C3}"/>
              </a:ext>
            </a:extLst>
          </p:cNvPr>
          <p:cNvSpPr txBox="1"/>
          <p:nvPr/>
        </p:nvSpPr>
        <p:spPr>
          <a:xfrm>
            <a:off x="1363670" y="-264497"/>
            <a:ext cx="282742" cy="7725192"/>
          </a:xfrm>
          <a:prstGeom prst="rect">
            <a:avLst/>
          </a:prstGeom>
          <a:noFill/>
        </p:spPr>
        <p:txBody>
          <a:bodyPr wrap="square">
            <a:spAutoFit/>
          </a:bodyPr>
          <a:lstStyle/>
          <a:p>
            <a:r>
              <a:rPr lang="ru-RU" sz="49600" dirty="0">
                <a:solidFill>
                  <a:srgbClr val="5D5B6F"/>
                </a:solidFill>
                <a:latin typeface="Gabriela" panose="00000500000000000000" pitchFamily="2" charset="0"/>
              </a:rPr>
              <a:t>!</a:t>
            </a:r>
            <a:endParaRPr lang="en-US" sz="49600" dirty="0"/>
          </a:p>
        </p:txBody>
      </p:sp>
      <p:sp>
        <p:nvSpPr>
          <p:cNvPr id="3" name="TextBox 2">
            <a:extLst>
              <a:ext uri="{FF2B5EF4-FFF2-40B4-BE49-F238E27FC236}">
                <a16:creationId xmlns:a16="http://schemas.microsoft.com/office/drawing/2014/main" id="{66F54121-5EF6-5C1F-2BE3-493BFEF0BFAC}"/>
              </a:ext>
            </a:extLst>
          </p:cNvPr>
          <p:cNvSpPr txBox="1"/>
          <p:nvPr/>
        </p:nvSpPr>
        <p:spPr>
          <a:xfrm>
            <a:off x="6096000" y="55106"/>
            <a:ext cx="6096000" cy="1118255"/>
          </a:xfrm>
          <a:prstGeom prst="rect">
            <a:avLst/>
          </a:prstGeom>
          <a:noFill/>
        </p:spPr>
        <p:txBody>
          <a:bodyPr wrap="square">
            <a:spAutoFit/>
          </a:bodyPr>
          <a:lstStyle/>
          <a:p>
            <a:pPr algn="r">
              <a:lnSpc>
                <a:spcPts val="2000"/>
              </a:lnSpc>
            </a:pPr>
            <a:r>
              <a:rPr lang="ru-RU" sz="1800" dirty="0">
                <a:solidFill>
                  <a:schemeClr val="bg2">
                    <a:lumMod val="90000"/>
                  </a:schemeClr>
                </a:solidFill>
                <a:latin typeface="Montserrat SemiBold" panose="00000700000000000000" pitchFamily="2" charset="-18"/>
              </a:rPr>
              <a:t>Во время Диалога (их смысл)</a:t>
            </a:r>
          </a:p>
          <a:p>
            <a:pPr marL="342900" indent="-342900" algn="r">
              <a:lnSpc>
                <a:spcPts val="2000"/>
              </a:lnSpc>
              <a:buAutoNum type="arabicPeriod"/>
            </a:pPr>
            <a:r>
              <a:rPr lang="ru-RU" sz="1800" dirty="0">
                <a:solidFill>
                  <a:schemeClr val="bg2">
                    <a:lumMod val="90000"/>
                  </a:schemeClr>
                </a:solidFill>
                <a:latin typeface="Montserrat SemiBold" panose="00000700000000000000" pitchFamily="2" charset="-18"/>
              </a:rPr>
              <a:t>Сигналы собеседника</a:t>
            </a:r>
          </a:p>
          <a:p>
            <a:pPr marL="342900" indent="-342900" algn="r">
              <a:lnSpc>
                <a:spcPts val="2000"/>
              </a:lnSpc>
              <a:buAutoNum type="arabicPeriod"/>
            </a:pPr>
            <a:r>
              <a:rPr lang="ru-RU" sz="1800" dirty="0">
                <a:solidFill>
                  <a:schemeClr val="bg2">
                    <a:lumMod val="90000"/>
                  </a:schemeClr>
                </a:solidFill>
                <a:latin typeface="Montserrat SemiBold" panose="00000700000000000000" pitchFamily="2" charset="-18"/>
              </a:rPr>
              <a:t>Обеспечение безопасности</a:t>
            </a:r>
          </a:p>
          <a:p>
            <a:pPr marL="342900" indent="-342900" algn="r">
              <a:lnSpc>
                <a:spcPts val="2000"/>
              </a:lnSpc>
              <a:buAutoNum type="arabicPeriod"/>
            </a:pPr>
            <a:r>
              <a:rPr lang="ru-RU" sz="1800" dirty="0">
                <a:solidFill>
                  <a:schemeClr val="bg2">
                    <a:lumMod val="90000"/>
                  </a:schemeClr>
                </a:solidFill>
                <a:latin typeface="Montserrat SemiBold" panose="00000700000000000000" pitchFamily="2" charset="-18"/>
              </a:rPr>
              <a:t>Исследуйте их видение (смысл)</a:t>
            </a:r>
            <a:endParaRPr lang="en-US" sz="1800" dirty="0">
              <a:solidFill>
                <a:schemeClr val="bg2">
                  <a:lumMod val="90000"/>
                </a:schemeClr>
              </a:solidFill>
              <a:latin typeface="Montserrat Light" panose="00000400000000000000" pitchFamily="2" charset="-18"/>
            </a:endParaRPr>
          </a:p>
        </p:txBody>
      </p:sp>
    </p:spTree>
    <p:extLst>
      <p:ext uri="{BB962C8B-B14F-4D97-AF65-F5344CB8AC3E}">
        <p14:creationId xmlns:p14="http://schemas.microsoft.com/office/powerpoint/2010/main" val="2791395298"/>
      </p:ext>
    </p:extLst>
  </p:cSld>
  <p:clrMapOvr>
    <a:masterClrMapping/>
  </p:clrMapOvr>
  <p:transition spd="slow">
    <p:push/>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par>
                                    <p:cTn id="14" presetID="2" presetClass="entr" presetSubtype="4" fill="hold" grpId="0" nodeType="withEffect">
                                      <p:stCondLst>
                                        <p:cond delay="600"/>
                                      </p:stCondLst>
                                      <p:childTnLst>
                                        <p:set>
                                          <p:cBhvr>
                                            <p:cTn id="15" dur="1" fill="hold">
                                              <p:stCondLst>
                                                <p:cond delay="0"/>
                                              </p:stCondLst>
                                            </p:cTn>
                                            <p:tgtEl>
                                              <p:spTgt spid="156"/>
                                            </p:tgtEl>
                                            <p:attrNameLst>
                                              <p:attrName>style.visibility</p:attrName>
                                            </p:attrNameLst>
                                          </p:cBhvr>
                                          <p:to>
                                            <p:strVal val="visible"/>
                                          </p:to>
                                        </p:set>
                                        <p:anim calcmode="lin" valueType="num">
                                          <p:cBhvr additive="base">
                                            <p:cTn id="16" dur="500" fill="hold"/>
                                            <p:tgtEl>
                                              <p:spTgt spid="156"/>
                                            </p:tgtEl>
                                            <p:attrNameLst>
                                              <p:attrName>ppt_x</p:attrName>
                                            </p:attrNameLst>
                                          </p:cBhvr>
                                          <p:tavLst>
                                            <p:tav tm="0">
                                              <p:val>
                                                <p:strVal val="#ppt_x"/>
                                              </p:val>
                                            </p:tav>
                                            <p:tav tm="100000">
                                              <p:val>
                                                <p:strVal val="#ppt_x"/>
                                              </p:val>
                                            </p:tav>
                                          </p:tavLst>
                                        </p:anim>
                                        <p:anim calcmode="lin" valueType="num">
                                          <p:cBhvr additive="base">
                                            <p:cTn id="17" dur="500" fill="hold"/>
                                            <p:tgtEl>
                                              <p:spTgt spid="156"/>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800"/>
                                      </p:stCondLst>
                                      <p:childTnLst>
                                        <p:set>
                                          <p:cBhvr>
                                            <p:cTn id="19" dur="1" fill="hold">
                                              <p:stCondLst>
                                                <p:cond delay="0"/>
                                              </p:stCondLst>
                                            </p:cTn>
                                            <p:tgtEl>
                                              <p:spTgt spid="155"/>
                                            </p:tgtEl>
                                            <p:attrNameLst>
                                              <p:attrName>style.visibility</p:attrName>
                                            </p:attrNameLst>
                                          </p:cBhvr>
                                          <p:to>
                                            <p:strVal val="visible"/>
                                          </p:to>
                                        </p:set>
                                        <p:anim calcmode="lin" valueType="num">
                                          <p:cBhvr additive="base">
                                            <p:cTn id="20" dur="500" fill="hold"/>
                                            <p:tgtEl>
                                              <p:spTgt spid="155"/>
                                            </p:tgtEl>
                                            <p:attrNameLst>
                                              <p:attrName>ppt_x</p:attrName>
                                            </p:attrNameLst>
                                          </p:cBhvr>
                                          <p:tavLst>
                                            <p:tav tm="0">
                                              <p:val>
                                                <p:strVal val="#ppt_x"/>
                                              </p:val>
                                            </p:tav>
                                            <p:tav tm="100000">
                                              <p:val>
                                                <p:strVal val="#ppt_x"/>
                                              </p:val>
                                            </p:tav>
                                          </p:tavLst>
                                        </p:anim>
                                        <p:anim calcmode="lin" valueType="num">
                                          <p:cBhvr additive="base">
                                            <p:cTn id="21" dur="500" fill="hold"/>
                                            <p:tgtEl>
                                              <p:spTgt spid="155"/>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1000"/>
                                      </p:stCondLst>
                                      <p:childTnLst>
                                        <p:set>
                                          <p:cBhvr>
                                            <p:cTn id="23" dur="1" fill="hold">
                                              <p:stCondLst>
                                                <p:cond delay="0"/>
                                              </p:stCondLst>
                                            </p:cTn>
                                            <p:tgtEl>
                                              <p:spTgt spid="158"/>
                                            </p:tgtEl>
                                            <p:attrNameLst>
                                              <p:attrName>style.visibility</p:attrName>
                                            </p:attrNameLst>
                                          </p:cBhvr>
                                          <p:to>
                                            <p:strVal val="visible"/>
                                          </p:to>
                                        </p:set>
                                        <p:anim calcmode="lin" valueType="num">
                                          <p:cBhvr additive="base">
                                            <p:cTn id="24" dur="500" fill="hold"/>
                                            <p:tgtEl>
                                              <p:spTgt spid="158"/>
                                            </p:tgtEl>
                                            <p:attrNameLst>
                                              <p:attrName>ppt_x</p:attrName>
                                            </p:attrNameLst>
                                          </p:cBhvr>
                                          <p:tavLst>
                                            <p:tav tm="0">
                                              <p:val>
                                                <p:strVal val="#ppt_x"/>
                                              </p:val>
                                            </p:tav>
                                            <p:tav tm="100000">
                                              <p:val>
                                                <p:strVal val="#ppt_x"/>
                                              </p:val>
                                            </p:tav>
                                          </p:tavLst>
                                        </p:anim>
                                        <p:anim calcmode="lin" valueType="num">
                                          <p:cBhvr additive="base">
                                            <p:cTn id="25" dur="500" fill="hold"/>
                                            <p:tgtEl>
                                              <p:spTgt spid="158"/>
                                            </p:tgtEl>
                                            <p:attrNameLst>
                                              <p:attrName>ppt_y</p:attrName>
                                            </p:attrNameLst>
                                          </p:cBhvr>
                                          <p:tavLst>
                                            <p:tav tm="0">
                                              <p:val>
                                                <p:strVal val="1+#ppt_h/2"/>
                                              </p:val>
                                            </p:tav>
                                            <p:tav tm="100000">
                                              <p:val>
                                                <p:strVal val="#ppt_y"/>
                                              </p:val>
                                            </p:tav>
                                          </p:tavLst>
                                        </p:anim>
                                      </p:childTnLst>
                                    </p:cTn>
                                  </p:par>
                                  <p:par>
                                    <p:cTn id="26" presetID="2" presetClass="entr" presetSubtype="2" fill="hold" grpId="0" nodeType="withEffect">
                                      <p:stCondLst>
                                        <p:cond delay="130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800" fill="hold"/>
                                            <p:tgtEl>
                                              <p:spTgt spid="14"/>
                                            </p:tgtEl>
                                            <p:attrNameLst>
                                              <p:attrName>ppt_x</p:attrName>
                                            </p:attrNameLst>
                                          </p:cBhvr>
                                          <p:tavLst>
                                            <p:tav tm="0">
                                              <p:val>
                                                <p:strVal val="1+#ppt_w/2"/>
                                              </p:val>
                                            </p:tav>
                                            <p:tav tm="100000">
                                              <p:val>
                                                <p:strVal val="#ppt_x"/>
                                              </p:val>
                                            </p:tav>
                                          </p:tavLst>
                                        </p:anim>
                                        <p:anim calcmode="lin" valueType="num">
                                          <p:cBhvr additive="base">
                                            <p:cTn id="29" dur="8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7" grpId="0" animBg="1"/>
          <p:bldP spid="32" grpId="0" animBg="1"/>
          <p:bldP spid="33" grpId="0" animBg="1"/>
          <p:bldP spid="155" grpId="0" animBg="1"/>
          <p:bldP spid="156" grpId="0" animBg="1"/>
          <p:bldP spid="158" grpId="0" animBg="1"/>
        </p:bldLst>
      </p:timing>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C2277A-B8B9-24B1-8981-30533EE114DD}"/>
              </a:ext>
            </a:extLst>
          </p:cNvPr>
          <p:cNvPicPr>
            <a:picLocks noChangeAspect="1"/>
          </p:cNvPicPr>
          <p:nvPr/>
        </p:nvPicPr>
        <p:blipFill rotWithShape="1">
          <a:blip r:embed="rId4"/>
          <a:srcRect t="9572" b="6143"/>
          <a:stretch/>
        </p:blipFill>
        <p:spPr>
          <a:xfrm>
            <a:off x="0" y="0"/>
            <a:ext cx="4584032" cy="6858000"/>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 name="Object 5"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4934332" y="299002"/>
            <a:ext cx="2465089" cy="615553"/>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Резюме…</a:t>
            </a:r>
            <a:endParaRPr lang="en-US" sz="4000" dirty="0">
              <a:solidFill>
                <a:srgbClr val="5D5B6F"/>
              </a:solidFill>
              <a:latin typeface="Gabriela" panose="00000500000000000000" pitchFamily="2" charset="0"/>
            </a:endParaRPr>
          </a:p>
        </p:txBody>
      </p:sp>
      <p:sp>
        <p:nvSpPr>
          <p:cNvPr id="39" name="TextBox 38"/>
          <p:cNvSpPr txBox="1"/>
          <p:nvPr/>
        </p:nvSpPr>
        <p:spPr>
          <a:xfrm>
            <a:off x="4791583" y="1338906"/>
            <a:ext cx="6789671" cy="4861869"/>
          </a:xfrm>
          <a:prstGeom prst="rect">
            <a:avLst/>
          </a:prstGeom>
          <a:noFill/>
        </p:spPr>
        <p:txBody>
          <a:bodyPr wrap="square" lIns="0" tIns="0" rIns="0" bIns="0" rtlCol="0">
            <a:noAutofit/>
          </a:bodyPr>
          <a:lstStyle/>
          <a:p>
            <a:pPr>
              <a:lnSpc>
                <a:spcPts val="2000"/>
              </a:lnSpc>
            </a:pPr>
            <a:endParaRPr lang="ru-RU" sz="2400" dirty="0">
              <a:solidFill>
                <a:srgbClr val="14CE9F"/>
              </a:solidFill>
              <a:latin typeface="Montserrat SemiBold" panose="00000700000000000000" pitchFamily="2" charset="-18"/>
            </a:endParaRPr>
          </a:p>
          <a:p>
            <a:r>
              <a:rPr lang="ru-RU" sz="2000" b="1" dirty="0">
                <a:solidFill>
                  <a:srgbClr val="5D5B6F">
                    <a:alpha val="60000"/>
                  </a:srgbClr>
                </a:solidFill>
                <a:latin typeface="Montserrat Light" panose="00000400000000000000" pitchFamily="2" charset="-18"/>
              </a:rPr>
              <a:t>Спросите. </a:t>
            </a:r>
            <a:r>
              <a:rPr lang="ru-RU" sz="2000" dirty="0">
                <a:solidFill>
                  <a:srgbClr val="5D5B6F">
                    <a:alpha val="60000"/>
                  </a:srgbClr>
                </a:solidFill>
                <a:latin typeface="Montserrat Light" panose="00000400000000000000" pitchFamily="2" charset="-18"/>
              </a:rPr>
              <a:t>Начните с проявления интереса к точке зрения человека.</a:t>
            </a:r>
          </a:p>
          <a:p>
            <a:r>
              <a:rPr lang="ru-RU" sz="2000" dirty="0">
                <a:solidFill>
                  <a:srgbClr val="5D5B6F">
                    <a:alpha val="60000"/>
                  </a:srgbClr>
                </a:solidFill>
                <a:latin typeface="Montserrat Light" panose="00000400000000000000" pitchFamily="2" charset="-18"/>
              </a:rPr>
              <a:t> </a:t>
            </a:r>
          </a:p>
          <a:p>
            <a:r>
              <a:rPr lang="ru-RU" sz="2000" b="1" dirty="0">
                <a:solidFill>
                  <a:srgbClr val="5D5B6F">
                    <a:alpha val="60000"/>
                  </a:srgbClr>
                </a:solidFill>
                <a:latin typeface="Montserrat Light" panose="00000400000000000000" pitchFamily="2" charset="-18"/>
              </a:rPr>
              <a:t>Отразите. </a:t>
            </a:r>
            <a:r>
              <a:rPr lang="ru-RU" sz="2000" dirty="0">
                <a:solidFill>
                  <a:srgbClr val="5D5B6F">
                    <a:alpha val="60000"/>
                  </a:srgbClr>
                </a:solidFill>
                <a:latin typeface="Montserrat Light" panose="00000400000000000000" pitchFamily="2" charset="-18"/>
              </a:rPr>
              <a:t>Укрепите безопасность, уважительно признав эмоции, испытываемые собеседником.</a:t>
            </a:r>
          </a:p>
          <a:p>
            <a:r>
              <a:rPr lang="ru-RU" sz="2000" dirty="0">
                <a:solidFill>
                  <a:srgbClr val="5D5B6F">
                    <a:alpha val="60000"/>
                  </a:srgbClr>
                </a:solidFill>
                <a:latin typeface="Montserrat Light" panose="00000400000000000000" pitchFamily="2" charset="-18"/>
              </a:rPr>
              <a:t> </a:t>
            </a:r>
          </a:p>
          <a:p>
            <a:r>
              <a:rPr lang="ru-RU" sz="2000" b="1" dirty="0">
                <a:solidFill>
                  <a:srgbClr val="5D5B6F">
                    <a:alpha val="60000"/>
                  </a:srgbClr>
                </a:solidFill>
                <a:latin typeface="Montserrat Light" panose="00000400000000000000" pitchFamily="2" charset="-18"/>
              </a:rPr>
              <a:t>Перефразируйте. </a:t>
            </a:r>
            <a:r>
              <a:rPr lang="ru-RU" sz="2000" dirty="0">
                <a:solidFill>
                  <a:srgbClr val="5D5B6F">
                    <a:alpha val="60000"/>
                  </a:srgbClr>
                </a:solidFill>
                <a:latin typeface="Montserrat Light" panose="00000400000000000000" pitchFamily="2" charset="-18"/>
              </a:rPr>
              <a:t>Когда человек расскажет вам часть своей истории, перефразируйте его слова, чтобы показать ему свою заинтересованность и готовность услышать.</a:t>
            </a:r>
          </a:p>
          <a:p>
            <a:endParaRPr lang="ru-RU" sz="2000" dirty="0">
              <a:solidFill>
                <a:srgbClr val="5D5B6F">
                  <a:alpha val="60000"/>
                </a:srgbClr>
              </a:solidFill>
              <a:latin typeface="Montserrat Light" panose="00000400000000000000" pitchFamily="2" charset="-18"/>
            </a:endParaRPr>
          </a:p>
          <a:p>
            <a:r>
              <a:rPr lang="ru-RU" sz="2000" b="1" dirty="0">
                <a:solidFill>
                  <a:srgbClr val="5D5B6F">
                    <a:alpha val="60000"/>
                  </a:srgbClr>
                </a:solidFill>
                <a:latin typeface="Montserrat Light" panose="00000400000000000000" pitchFamily="2" charset="-18"/>
              </a:rPr>
              <a:t>Предположите. </a:t>
            </a:r>
            <a:r>
              <a:rPr lang="ru-RU" sz="2000" dirty="0">
                <a:solidFill>
                  <a:srgbClr val="5D5B6F">
                    <a:alpha val="60000"/>
                  </a:srgbClr>
                </a:solidFill>
                <a:latin typeface="Montserrat Light" panose="00000400000000000000" pitchFamily="2" charset="-18"/>
              </a:rPr>
              <a:t>Если он по-прежнему удерживает свои мысли при себе, выскажите предположение, наилучшее и наиболее достоверное, по поводу его мнений и чувств, касающихся обсуждаемой проблемы. </a:t>
            </a:r>
          </a:p>
        </p:txBody>
      </p:sp>
      <p:sp>
        <p:nvSpPr>
          <p:cNvPr id="8" name="TextBox 7">
            <a:extLst>
              <a:ext uri="{FF2B5EF4-FFF2-40B4-BE49-F238E27FC236}">
                <a16:creationId xmlns:a16="http://schemas.microsoft.com/office/drawing/2014/main" id="{8CD59B07-BE5B-2C46-FBB2-44C5946FF1C3}"/>
              </a:ext>
            </a:extLst>
          </p:cNvPr>
          <p:cNvSpPr txBox="1"/>
          <p:nvPr/>
        </p:nvSpPr>
        <p:spPr>
          <a:xfrm>
            <a:off x="1363670" y="-264497"/>
            <a:ext cx="282742" cy="7725192"/>
          </a:xfrm>
          <a:prstGeom prst="rect">
            <a:avLst/>
          </a:prstGeom>
          <a:noFill/>
        </p:spPr>
        <p:txBody>
          <a:bodyPr wrap="square">
            <a:spAutoFit/>
          </a:bodyPr>
          <a:lstStyle/>
          <a:p>
            <a:r>
              <a:rPr lang="ru-RU" sz="49600" dirty="0">
                <a:solidFill>
                  <a:srgbClr val="5D5B6F"/>
                </a:solidFill>
                <a:latin typeface="Gabriela" panose="00000500000000000000" pitchFamily="2" charset="0"/>
              </a:rPr>
              <a:t>!</a:t>
            </a:r>
            <a:endParaRPr lang="en-US" sz="49600" dirty="0"/>
          </a:p>
        </p:txBody>
      </p:sp>
      <p:sp>
        <p:nvSpPr>
          <p:cNvPr id="3" name="TextBox 2">
            <a:extLst>
              <a:ext uri="{FF2B5EF4-FFF2-40B4-BE49-F238E27FC236}">
                <a16:creationId xmlns:a16="http://schemas.microsoft.com/office/drawing/2014/main" id="{66F54121-5EF6-5C1F-2BE3-493BFEF0BFAC}"/>
              </a:ext>
            </a:extLst>
          </p:cNvPr>
          <p:cNvSpPr txBox="1"/>
          <p:nvPr/>
        </p:nvSpPr>
        <p:spPr>
          <a:xfrm>
            <a:off x="6096000" y="55106"/>
            <a:ext cx="6096000" cy="1118255"/>
          </a:xfrm>
          <a:prstGeom prst="rect">
            <a:avLst/>
          </a:prstGeom>
          <a:noFill/>
        </p:spPr>
        <p:txBody>
          <a:bodyPr wrap="square">
            <a:spAutoFit/>
          </a:bodyPr>
          <a:lstStyle/>
          <a:p>
            <a:pPr algn="r">
              <a:lnSpc>
                <a:spcPts val="2000"/>
              </a:lnSpc>
            </a:pPr>
            <a:r>
              <a:rPr lang="ru-RU" sz="1800" dirty="0">
                <a:solidFill>
                  <a:schemeClr val="bg2">
                    <a:lumMod val="90000"/>
                  </a:schemeClr>
                </a:solidFill>
                <a:latin typeface="Montserrat SemiBold" panose="00000700000000000000" pitchFamily="2" charset="-18"/>
              </a:rPr>
              <a:t>Во время Диалога (их смысл)</a:t>
            </a:r>
          </a:p>
          <a:p>
            <a:pPr marL="342900" indent="-342900" algn="r">
              <a:lnSpc>
                <a:spcPts val="2000"/>
              </a:lnSpc>
              <a:buAutoNum type="arabicPeriod"/>
            </a:pPr>
            <a:r>
              <a:rPr lang="ru-RU" sz="1800" dirty="0">
                <a:solidFill>
                  <a:schemeClr val="bg2">
                    <a:lumMod val="90000"/>
                  </a:schemeClr>
                </a:solidFill>
                <a:latin typeface="Montserrat SemiBold" panose="00000700000000000000" pitchFamily="2" charset="-18"/>
              </a:rPr>
              <a:t>Сигналы собеседника</a:t>
            </a:r>
          </a:p>
          <a:p>
            <a:pPr marL="342900" indent="-342900" algn="r">
              <a:lnSpc>
                <a:spcPts val="2000"/>
              </a:lnSpc>
              <a:buAutoNum type="arabicPeriod"/>
            </a:pPr>
            <a:r>
              <a:rPr lang="ru-RU" sz="1800" dirty="0">
                <a:solidFill>
                  <a:schemeClr val="bg2">
                    <a:lumMod val="90000"/>
                  </a:schemeClr>
                </a:solidFill>
                <a:latin typeface="Montserrat SemiBold" panose="00000700000000000000" pitchFamily="2" charset="-18"/>
              </a:rPr>
              <a:t>Обеспечение безопасности</a:t>
            </a:r>
          </a:p>
          <a:p>
            <a:pPr marL="342900" indent="-342900" algn="r">
              <a:lnSpc>
                <a:spcPts val="2000"/>
              </a:lnSpc>
              <a:buAutoNum type="arabicPeriod"/>
            </a:pPr>
            <a:r>
              <a:rPr lang="ru-RU" sz="1800" dirty="0">
                <a:solidFill>
                  <a:schemeClr val="bg2">
                    <a:lumMod val="90000"/>
                  </a:schemeClr>
                </a:solidFill>
                <a:latin typeface="Montserrat SemiBold" panose="00000700000000000000" pitchFamily="2" charset="-18"/>
              </a:rPr>
              <a:t>Исследуйте их видение (смысл)</a:t>
            </a:r>
            <a:endParaRPr lang="en-US" sz="1800" dirty="0">
              <a:solidFill>
                <a:schemeClr val="bg2">
                  <a:lumMod val="90000"/>
                </a:schemeClr>
              </a:solidFill>
              <a:latin typeface="Montserrat Light" panose="00000400000000000000" pitchFamily="2" charset="-18"/>
            </a:endParaRPr>
          </a:p>
        </p:txBody>
      </p:sp>
    </p:spTree>
    <p:extLst>
      <p:ext uri="{BB962C8B-B14F-4D97-AF65-F5344CB8AC3E}">
        <p14:creationId xmlns:p14="http://schemas.microsoft.com/office/powerpoint/2010/main" val="42296001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C2277A-B8B9-24B1-8981-30533EE114DD}"/>
              </a:ext>
            </a:extLst>
          </p:cNvPr>
          <p:cNvPicPr>
            <a:picLocks noChangeAspect="1"/>
          </p:cNvPicPr>
          <p:nvPr/>
        </p:nvPicPr>
        <p:blipFill rotWithShape="1">
          <a:blip r:embed="rId4"/>
          <a:srcRect t="9572" b="6143"/>
          <a:stretch/>
        </p:blipFill>
        <p:spPr>
          <a:xfrm>
            <a:off x="0" y="0"/>
            <a:ext cx="4584032" cy="6858000"/>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 name="Object 5"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4934332" y="299002"/>
            <a:ext cx="2465089" cy="615553"/>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Резюме…</a:t>
            </a:r>
            <a:endParaRPr lang="en-US" sz="4000" dirty="0">
              <a:solidFill>
                <a:srgbClr val="5D5B6F"/>
              </a:solidFill>
              <a:latin typeface="Gabriela" panose="00000500000000000000" pitchFamily="2" charset="0"/>
            </a:endParaRPr>
          </a:p>
        </p:txBody>
      </p:sp>
      <p:sp>
        <p:nvSpPr>
          <p:cNvPr id="39" name="TextBox 38"/>
          <p:cNvSpPr txBox="1"/>
          <p:nvPr/>
        </p:nvSpPr>
        <p:spPr>
          <a:xfrm>
            <a:off x="4791583" y="1338906"/>
            <a:ext cx="6789671" cy="4861869"/>
          </a:xfrm>
          <a:prstGeom prst="rect">
            <a:avLst/>
          </a:prstGeom>
          <a:noFill/>
        </p:spPr>
        <p:txBody>
          <a:bodyPr wrap="square" lIns="0" tIns="0" rIns="0" bIns="0" rtlCol="0">
            <a:noAutofit/>
          </a:bodyPr>
          <a:lstStyle/>
          <a:p>
            <a:pPr>
              <a:lnSpc>
                <a:spcPts val="2000"/>
              </a:lnSpc>
            </a:pPr>
            <a:endParaRPr lang="ru-RU" sz="2400" dirty="0">
              <a:solidFill>
                <a:srgbClr val="14CE9F"/>
              </a:solidFill>
              <a:latin typeface="Montserrat SemiBold" panose="00000700000000000000" pitchFamily="2" charset="-18"/>
            </a:endParaRPr>
          </a:p>
          <a:p>
            <a:r>
              <a:rPr lang="ru-RU" sz="2000" dirty="0">
                <a:solidFill>
                  <a:srgbClr val="5D5B6F">
                    <a:alpha val="60000"/>
                  </a:srgbClr>
                </a:solidFill>
                <a:latin typeface="Montserrat Light" panose="00000400000000000000" pitchFamily="2" charset="-18"/>
              </a:rPr>
              <a:t>Затем, когда начнете делиться с собеседником своими взглядами, помните три важных полезных совета: </a:t>
            </a:r>
          </a:p>
          <a:p>
            <a:endParaRPr lang="ru-RU" sz="2000" dirty="0">
              <a:solidFill>
                <a:srgbClr val="5D5B6F">
                  <a:alpha val="60000"/>
                </a:srgbClr>
              </a:solidFill>
              <a:latin typeface="Montserrat Light" panose="00000400000000000000" pitchFamily="2" charset="-18"/>
            </a:endParaRPr>
          </a:p>
          <a:p>
            <a:pPr marL="457200" indent="-457200">
              <a:buAutoNum type="arabicPeriod"/>
            </a:pPr>
            <a:r>
              <a:rPr lang="ru-RU" sz="2000" b="1" dirty="0">
                <a:solidFill>
                  <a:srgbClr val="5D5B6F">
                    <a:alpha val="60000"/>
                  </a:srgbClr>
                </a:solidFill>
                <a:latin typeface="Montserrat Light" panose="00000400000000000000" pitchFamily="2" charset="-18"/>
              </a:rPr>
              <a:t>Соглашайтесь. </a:t>
            </a:r>
            <a:r>
              <a:rPr lang="ru-RU" sz="2000" dirty="0">
                <a:solidFill>
                  <a:srgbClr val="5D5B6F">
                    <a:alpha val="60000"/>
                  </a:srgbClr>
                </a:solidFill>
                <a:latin typeface="Montserrat Light" panose="00000400000000000000" pitchFamily="2" charset="-18"/>
              </a:rPr>
              <a:t>Если вы хоть в какой-то мере разделяете взгляды другого человека, скажите о своем согласии прямо. </a:t>
            </a:r>
          </a:p>
          <a:p>
            <a:pPr marL="457200" indent="-457200">
              <a:buAutoNum type="arabicPeriod"/>
            </a:pPr>
            <a:endParaRPr lang="ru-RU" sz="2000" dirty="0">
              <a:solidFill>
                <a:srgbClr val="5D5B6F">
                  <a:alpha val="60000"/>
                </a:srgbClr>
              </a:solidFill>
              <a:latin typeface="Montserrat Light" panose="00000400000000000000" pitchFamily="2" charset="-18"/>
            </a:endParaRPr>
          </a:p>
          <a:p>
            <a:pPr marL="457200" indent="-457200">
              <a:buAutoNum type="arabicPeriod"/>
            </a:pPr>
            <a:r>
              <a:rPr lang="ru-RU" sz="2000" b="1" dirty="0">
                <a:solidFill>
                  <a:srgbClr val="5D5B6F">
                    <a:alpha val="60000"/>
                  </a:srgbClr>
                </a:solidFill>
                <a:latin typeface="Montserrat Light" panose="00000400000000000000" pitchFamily="2" charset="-18"/>
              </a:rPr>
              <a:t>Расширяйте зону согласия. </a:t>
            </a:r>
            <a:r>
              <a:rPr lang="ru-RU" sz="2000" dirty="0">
                <a:solidFill>
                  <a:srgbClr val="5D5B6F">
                    <a:alpha val="60000"/>
                  </a:srgbClr>
                </a:solidFill>
                <a:latin typeface="Montserrat Light" panose="00000400000000000000" pitchFamily="2" charset="-18"/>
              </a:rPr>
              <a:t>Если собеседник упускает важную деталь, согласитесь, с чем можете, а затем расширяйте зону согласия, добавляя существенные факты.</a:t>
            </a:r>
          </a:p>
          <a:p>
            <a:endParaRPr lang="ru-RU" sz="2000" dirty="0">
              <a:solidFill>
                <a:srgbClr val="5D5B6F">
                  <a:alpha val="60000"/>
                </a:srgbClr>
              </a:solidFill>
              <a:latin typeface="Montserrat Light" panose="00000400000000000000" pitchFamily="2" charset="-18"/>
            </a:endParaRPr>
          </a:p>
          <a:p>
            <a:pPr marL="457200" indent="-457200">
              <a:buFont typeface="+mj-lt"/>
              <a:buAutoNum type="arabicPeriod" startAt="3"/>
            </a:pPr>
            <a:r>
              <a:rPr lang="ru-RU" sz="2000" b="1" dirty="0">
                <a:solidFill>
                  <a:srgbClr val="5D5B6F">
                    <a:alpha val="60000"/>
                  </a:srgbClr>
                </a:solidFill>
                <a:latin typeface="Montserrat Light" panose="00000400000000000000" pitchFamily="2" charset="-18"/>
              </a:rPr>
              <a:t>Сравнивайте. </a:t>
            </a:r>
            <a:r>
              <a:rPr lang="ru-RU" sz="2000" dirty="0">
                <a:solidFill>
                  <a:srgbClr val="5D5B6F">
                    <a:alpha val="60000"/>
                  </a:srgbClr>
                </a:solidFill>
                <a:latin typeface="Montserrat Light" panose="00000400000000000000" pitchFamily="2" charset="-18"/>
              </a:rPr>
              <a:t>Если ваши позиции значительно отличаются, не говорите собеседнику, что он ошибается. Сравнивайте его видение со своим.</a:t>
            </a:r>
          </a:p>
        </p:txBody>
      </p:sp>
      <p:sp>
        <p:nvSpPr>
          <p:cNvPr id="8" name="TextBox 7">
            <a:extLst>
              <a:ext uri="{FF2B5EF4-FFF2-40B4-BE49-F238E27FC236}">
                <a16:creationId xmlns:a16="http://schemas.microsoft.com/office/drawing/2014/main" id="{8CD59B07-BE5B-2C46-FBB2-44C5946FF1C3}"/>
              </a:ext>
            </a:extLst>
          </p:cNvPr>
          <p:cNvSpPr txBox="1"/>
          <p:nvPr/>
        </p:nvSpPr>
        <p:spPr>
          <a:xfrm>
            <a:off x="1363670" y="-264497"/>
            <a:ext cx="282742" cy="7725192"/>
          </a:xfrm>
          <a:prstGeom prst="rect">
            <a:avLst/>
          </a:prstGeom>
          <a:noFill/>
        </p:spPr>
        <p:txBody>
          <a:bodyPr wrap="square">
            <a:spAutoFit/>
          </a:bodyPr>
          <a:lstStyle/>
          <a:p>
            <a:r>
              <a:rPr lang="ru-RU" sz="49600" dirty="0">
                <a:solidFill>
                  <a:srgbClr val="5D5B6F"/>
                </a:solidFill>
                <a:latin typeface="Gabriela" panose="00000500000000000000" pitchFamily="2" charset="0"/>
              </a:rPr>
              <a:t>!</a:t>
            </a:r>
            <a:endParaRPr lang="en-US" sz="49600" dirty="0"/>
          </a:p>
        </p:txBody>
      </p:sp>
      <p:sp>
        <p:nvSpPr>
          <p:cNvPr id="3" name="TextBox 2">
            <a:extLst>
              <a:ext uri="{FF2B5EF4-FFF2-40B4-BE49-F238E27FC236}">
                <a16:creationId xmlns:a16="http://schemas.microsoft.com/office/drawing/2014/main" id="{66F54121-5EF6-5C1F-2BE3-493BFEF0BFAC}"/>
              </a:ext>
            </a:extLst>
          </p:cNvPr>
          <p:cNvSpPr txBox="1"/>
          <p:nvPr/>
        </p:nvSpPr>
        <p:spPr>
          <a:xfrm>
            <a:off x="6096000" y="55106"/>
            <a:ext cx="6096000" cy="1118255"/>
          </a:xfrm>
          <a:prstGeom prst="rect">
            <a:avLst/>
          </a:prstGeom>
          <a:noFill/>
        </p:spPr>
        <p:txBody>
          <a:bodyPr wrap="square">
            <a:spAutoFit/>
          </a:bodyPr>
          <a:lstStyle/>
          <a:p>
            <a:pPr algn="r">
              <a:lnSpc>
                <a:spcPts val="2000"/>
              </a:lnSpc>
            </a:pPr>
            <a:r>
              <a:rPr lang="ru-RU" sz="1800" dirty="0">
                <a:solidFill>
                  <a:schemeClr val="bg2">
                    <a:lumMod val="90000"/>
                  </a:schemeClr>
                </a:solidFill>
                <a:latin typeface="Montserrat SemiBold" panose="00000700000000000000" pitchFamily="2" charset="-18"/>
              </a:rPr>
              <a:t>Во время Диалога (их смысл)</a:t>
            </a:r>
          </a:p>
          <a:p>
            <a:pPr marL="342900" indent="-342900" algn="r">
              <a:lnSpc>
                <a:spcPts val="2000"/>
              </a:lnSpc>
              <a:buAutoNum type="arabicPeriod"/>
            </a:pPr>
            <a:r>
              <a:rPr lang="ru-RU" sz="1800" dirty="0">
                <a:solidFill>
                  <a:schemeClr val="bg2">
                    <a:lumMod val="90000"/>
                  </a:schemeClr>
                </a:solidFill>
                <a:latin typeface="Montserrat SemiBold" panose="00000700000000000000" pitchFamily="2" charset="-18"/>
              </a:rPr>
              <a:t>Сигналы собеседника</a:t>
            </a:r>
          </a:p>
          <a:p>
            <a:pPr marL="342900" indent="-342900" algn="r">
              <a:lnSpc>
                <a:spcPts val="2000"/>
              </a:lnSpc>
              <a:buAutoNum type="arabicPeriod"/>
            </a:pPr>
            <a:r>
              <a:rPr lang="ru-RU" sz="1800" dirty="0">
                <a:solidFill>
                  <a:schemeClr val="bg2">
                    <a:lumMod val="90000"/>
                  </a:schemeClr>
                </a:solidFill>
                <a:latin typeface="Montserrat SemiBold" panose="00000700000000000000" pitchFamily="2" charset="-18"/>
              </a:rPr>
              <a:t>Обеспечение безопасности</a:t>
            </a:r>
          </a:p>
          <a:p>
            <a:pPr marL="342900" indent="-342900" algn="r">
              <a:lnSpc>
                <a:spcPts val="2000"/>
              </a:lnSpc>
              <a:buAutoNum type="arabicPeriod"/>
            </a:pPr>
            <a:r>
              <a:rPr lang="ru-RU" sz="1800" dirty="0">
                <a:solidFill>
                  <a:schemeClr val="bg2">
                    <a:lumMod val="90000"/>
                  </a:schemeClr>
                </a:solidFill>
                <a:latin typeface="Montserrat SemiBold" panose="00000700000000000000" pitchFamily="2" charset="-18"/>
              </a:rPr>
              <a:t>Исследуйте их видение (смысл)</a:t>
            </a:r>
            <a:endParaRPr lang="en-US" sz="1800" dirty="0">
              <a:solidFill>
                <a:schemeClr val="bg2">
                  <a:lumMod val="90000"/>
                </a:schemeClr>
              </a:solidFill>
              <a:latin typeface="Montserrat Light" panose="00000400000000000000" pitchFamily="2" charset="-18"/>
            </a:endParaRPr>
          </a:p>
        </p:txBody>
      </p:sp>
    </p:spTree>
    <p:extLst>
      <p:ext uri="{BB962C8B-B14F-4D97-AF65-F5344CB8AC3E}">
        <p14:creationId xmlns:p14="http://schemas.microsoft.com/office/powerpoint/2010/main" val="402743209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E9D83-33CA-7225-FDAA-0EA05F90945B}"/>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D824253F-39F5-128E-4200-84D33C3F4075}"/>
              </a:ext>
            </a:extLst>
          </p:cNvPr>
          <p:cNvPicPr>
            <a:picLocks noChangeAspect="1"/>
          </p:cNvPicPr>
          <p:nvPr/>
        </p:nvPicPr>
        <p:blipFill>
          <a:blip r:embed="rId2"/>
          <a:stretch>
            <a:fillRect/>
          </a:stretch>
        </p:blipFill>
        <p:spPr>
          <a:xfrm>
            <a:off x="205098" y="27180"/>
            <a:ext cx="12055268" cy="6781088"/>
          </a:xfrm>
          <a:prstGeom prst="rect">
            <a:avLst/>
          </a:prstGeom>
        </p:spPr>
      </p:pic>
    </p:spTree>
    <p:extLst>
      <p:ext uri="{BB962C8B-B14F-4D97-AF65-F5344CB8AC3E}">
        <p14:creationId xmlns:p14="http://schemas.microsoft.com/office/powerpoint/2010/main" val="21129298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451460B-1866-B08E-2181-7048859AB6C3}"/>
              </a:ext>
            </a:extLst>
          </p:cNvPr>
          <p:cNvPicPr>
            <a:picLocks noChangeAspect="1"/>
          </p:cNvPicPr>
          <p:nvPr/>
        </p:nvPicPr>
        <p:blipFill rotWithShape="1">
          <a:blip r:embed="rId4"/>
          <a:srcRect l="17451"/>
          <a:stretch/>
        </p:blipFill>
        <p:spPr>
          <a:xfrm>
            <a:off x="0" y="0"/>
            <a:ext cx="4516907" cy="6858000"/>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 name="Object 5"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4690415" y="827234"/>
            <a:ext cx="7501585" cy="615553"/>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Перейдите к действию</a:t>
            </a:r>
            <a:endParaRPr lang="en-US" sz="4000" dirty="0">
              <a:solidFill>
                <a:srgbClr val="5D5B6F"/>
              </a:solidFill>
              <a:latin typeface="Gabriela" panose="00000500000000000000" pitchFamily="2" charset="0"/>
            </a:endParaRPr>
          </a:p>
        </p:txBody>
      </p:sp>
      <p:sp>
        <p:nvSpPr>
          <p:cNvPr id="39" name="TextBox 38"/>
          <p:cNvSpPr txBox="1"/>
          <p:nvPr/>
        </p:nvSpPr>
        <p:spPr>
          <a:xfrm>
            <a:off x="4690415" y="1866102"/>
            <a:ext cx="7169795" cy="3632775"/>
          </a:xfrm>
          <a:prstGeom prst="rect">
            <a:avLst/>
          </a:prstGeom>
          <a:noFill/>
        </p:spPr>
        <p:txBody>
          <a:bodyPr wrap="square" lIns="0" tIns="0" rIns="0" bIns="0" rtlCol="0">
            <a:noAutofit/>
          </a:bodyPr>
          <a:lstStyle/>
          <a:p>
            <a:r>
              <a:rPr lang="ru-RU" sz="2000" dirty="0">
                <a:solidFill>
                  <a:srgbClr val="5D5B6F">
                    <a:alpha val="60000"/>
                  </a:srgbClr>
                </a:solidFill>
                <a:latin typeface="Montserrat Light" panose="00000400000000000000" pitchFamily="2" charset="-18"/>
              </a:rPr>
              <a:t>Даже если фонд общего смысла наполнен и вы с собеседником сообща им владеете, нет никакой гарантии, что вы всегда и со всеми придете к согласию в том, что с этим делать дальше. Как на работе, так и в личной жизни люди совместно вырабатывают множество идей, но зачастую не способны преобразовать их в действия. На то есть две главные причины: </a:t>
            </a:r>
          </a:p>
          <a:p>
            <a:endParaRPr lang="ru-RU" sz="2000" dirty="0">
              <a:solidFill>
                <a:srgbClr val="5D5B6F">
                  <a:alpha val="60000"/>
                </a:srgbClr>
              </a:solidFill>
              <a:latin typeface="Montserrat Light" panose="00000400000000000000" pitchFamily="2" charset="-18"/>
            </a:endParaRPr>
          </a:p>
          <a:p>
            <a:r>
              <a:rPr lang="ru-RU" sz="2000" dirty="0">
                <a:solidFill>
                  <a:srgbClr val="5D5B6F">
                    <a:alpha val="60000"/>
                  </a:srgbClr>
                </a:solidFill>
                <a:latin typeface="Montserrat Light" panose="00000400000000000000" pitchFamily="2" charset="-18"/>
              </a:rPr>
              <a:t>1. Они имеют неясное представление о том, как будут приниматься решения. </a:t>
            </a:r>
          </a:p>
          <a:p>
            <a:r>
              <a:rPr lang="ru-RU" sz="2000" dirty="0">
                <a:solidFill>
                  <a:srgbClr val="5D5B6F">
                    <a:alpha val="60000"/>
                  </a:srgbClr>
                </a:solidFill>
                <a:latin typeface="Montserrat Light" panose="00000400000000000000" pitchFamily="2" charset="-18"/>
              </a:rPr>
              <a:t>2. Если решение все же удается принять, люди не подготовлены к его реализации.</a:t>
            </a:r>
          </a:p>
        </p:txBody>
      </p:sp>
      <p:sp>
        <p:nvSpPr>
          <p:cNvPr id="3" name="TextBox 2">
            <a:extLst>
              <a:ext uri="{FF2B5EF4-FFF2-40B4-BE49-F238E27FC236}">
                <a16:creationId xmlns:a16="http://schemas.microsoft.com/office/drawing/2014/main" id="{F058026C-FB62-EDC1-0320-2B2EFE1E9023}"/>
              </a:ext>
            </a:extLst>
          </p:cNvPr>
          <p:cNvSpPr txBox="1"/>
          <p:nvPr/>
        </p:nvSpPr>
        <p:spPr>
          <a:xfrm>
            <a:off x="5689421" y="55106"/>
            <a:ext cx="6312088" cy="348813"/>
          </a:xfrm>
          <a:prstGeom prst="rect">
            <a:avLst/>
          </a:prstGeom>
          <a:noFill/>
        </p:spPr>
        <p:txBody>
          <a:bodyPr wrap="square">
            <a:spAutoFit/>
          </a:bodyPr>
          <a:lstStyle/>
          <a:p>
            <a:pPr algn="r">
              <a:lnSpc>
                <a:spcPts val="2000"/>
              </a:lnSpc>
            </a:pPr>
            <a:r>
              <a:rPr lang="ru-RU" sz="1800" dirty="0">
                <a:solidFill>
                  <a:schemeClr val="bg2">
                    <a:lumMod val="90000"/>
                  </a:schemeClr>
                </a:solidFill>
                <a:latin typeface="Montserrat SemiBold" panose="00000700000000000000" pitchFamily="2" charset="-18"/>
              </a:rPr>
              <a:t>Действие ПОСЛЕ</a:t>
            </a:r>
            <a:endParaRPr lang="en-US" sz="1800" dirty="0">
              <a:solidFill>
                <a:schemeClr val="bg2">
                  <a:lumMod val="90000"/>
                </a:schemeClr>
              </a:solidFill>
              <a:latin typeface="Montserrat Light" panose="00000400000000000000" pitchFamily="2" charset="-18"/>
            </a:endParaRPr>
          </a:p>
        </p:txBody>
      </p:sp>
    </p:spTree>
    <p:extLst>
      <p:ext uri="{BB962C8B-B14F-4D97-AF65-F5344CB8AC3E}">
        <p14:creationId xmlns:p14="http://schemas.microsoft.com/office/powerpoint/2010/main" val="12530281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86B64-9086-811F-002B-1B719D18A8D5}"/>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280AB030-5A84-7CD4-CB49-D153DE4631D2}"/>
              </a:ext>
            </a:extLst>
          </p:cNvPr>
          <p:cNvPicPr>
            <a:picLocks noChangeAspect="1"/>
          </p:cNvPicPr>
          <p:nvPr/>
        </p:nvPicPr>
        <p:blipFill rotWithShape="1">
          <a:blip r:embed="rId2"/>
          <a:srcRect b="14261"/>
          <a:stretch/>
        </p:blipFill>
        <p:spPr>
          <a:xfrm>
            <a:off x="191069" y="-1"/>
            <a:ext cx="12000931" cy="6858001"/>
          </a:xfrm>
          <a:prstGeom prst="rect">
            <a:avLst/>
          </a:prstGeom>
        </p:spPr>
      </p:pic>
      <p:sp>
        <p:nvSpPr>
          <p:cNvPr id="5" name="Rectangle 4">
            <a:extLst>
              <a:ext uri="{FF2B5EF4-FFF2-40B4-BE49-F238E27FC236}">
                <a16:creationId xmlns:a16="http://schemas.microsoft.com/office/drawing/2014/main" id="{1849E3F0-7809-C554-2A90-D780E7C30BB5}"/>
              </a:ext>
            </a:extLst>
          </p:cNvPr>
          <p:cNvSpPr/>
          <p:nvPr/>
        </p:nvSpPr>
        <p:spPr>
          <a:xfrm>
            <a:off x="1630906" y="532262"/>
            <a:ext cx="9416955" cy="5513695"/>
          </a:xfrm>
          <a:prstGeom prst="rect">
            <a:avLst/>
          </a:prstGeom>
          <a:solidFill>
            <a:schemeClr val="bg1">
              <a:alpha val="96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7C7B65CC-CD67-5363-D600-01D398100910}"/>
              </a:ext>
            </a:extLst>
          </p:cNvPr>
          <p:cNvSpPr txBox="1"/>
          <p:nvPr/>
        </p:nvSpPr>
        <p:spPr>
          <a:xfrm>
            <a:off x="1630906" y="472953"/>
            <a:ext cx="9416955" cy="5632311"/>
          </a:xfrm>
          <a:prstGeom prst="rect">
            <a:avLst/>
          </a:prstGeom>
          <a:noFill/>
        </p:spPr>
        <p:txBody>
          <a:bodyPr wrap="square">
            <a:spAutoFit/>
          </a:bodyPr>
          <a:lstStyle>
            <a:defPPr>
              <a:defRPr lang="pl-PL"/>
            </a:defPPr>
            <a:lvl1pPr marR="0" indent="0" algn="ctr">
              <a:spcBef>
                <a:spcPts val="0"/>
              </a:spcBef>
              <a:spcAft>
                <a:spcPts val="0"/>
              </a:spcAft>
              <a:tabLst>
                <a:tab pos="534035" algn="l"/>
              </a:tabLst>
              <a:defRPr sz="2800">
                <a:solidFill>
                  <a:srgbClr val="C00000">
                    <a:alpha val="60000"/>
                  </a:srgbClr>
                </a:solidFill>
                <a:latin typeface="+mj-lt"/>
              </a:defRPr>
            </a:lvl1pPr>
          </a:lstStyle>
          <a:p>
            <a:r>
              <a:rPr lang="en-US" sz="2400" dirty="0" err="1">
                <a:solidFill>
                  <a:schemeClr val="tx1">
                    <a:alpha val="60000"/>
                  </a:schemeClr>
                </a:solidFill>
              </a:rPr>
              <a:t>Два</a:t>
            </a:r>
            <a:r>
              <a:rPr lang="en-US" sz="2400" dirty="0">
                <a:solidFill>
                  <a:schemeClr val="tx1">
                    <a:alpha val="60000"/>
                  </a:schemeClr>
                </a:solidFill>
              </a:rPr>
              <a:t> </a:t>
            </a:r>
            <a:r>
              <a:rPr lang="en-US" sz="2400" dirty="0" err="1">
                <a:solidFill>
                  <a:schemeClr val="tx1">
                    <a:alpha val="60000"/>
                  </a:schemeClr>
                </a:solidFill>
              </a:rPr>
              <a:t>наиболее</a:t>
            </a:r>
            <a:r>
              <a:rPr lang="en-US" sz="2400" dirty="0">
                <a:solidFill>
                  <a:schemeClr val="tx1">
                    <a:alpha val="60000"/>
                  </a:schemeClr>
                </a:solidFill>
              </a:rPr>
              <a:t> </a:t>
            </a:r>
            <a:r>
              <a:rPr lang="en-US" sz="2400" dirty="0" err="1">
                <a:solidFill>
                  <a:schemeClr val="tx1">
                    <a:alpha val="60000"/>
                  </a:schemeClr>
                </a:solidFill>
              </a:rPr>
              <a:t>рискованных</a:t>
            </a:r>
            <a:r>
              <a:rPr lang="en-US" sz="2400" dirty="0">
                <a:solidFill>
                  <a:schemeClr val="tx1">
                    <a:alpha val="60000"/>
                  </a:schemeClr>
                </a:solidFill>
              </a:rPr>
              <a:t> </a:t>
            </a:r>
            <a:r>
              <a:rPr lang="en-US" sz="2400" dirty="0" err="1">
                <a:solidFill>
                  <a:schemeClr val="tx1">
                    <a:alpha val="60000"/>
                  </a:schemeClr>
                </a:solidFill>
              </a:rPr>
              <a:t>момента</a:t>
            </a:r>
            <a:r>
              <a:rPr lang="en-US" sz="2400" dirty="0">
                <a:solidFill>
                  <a:schemeClr val="tx1">
                    <a:alpha val="60000"/>
                  </a:schemeClr>
                </a:solidFill>
              </a:rPr>
              <a:t> в </a:t>
            </a:r>
            <a:r>
              <a:rPr lang="en-US" sz="2400" dirty="0" err="1">
                <a:solidFill>
                  <a:schemeClr val="tx1">
                    <a:alpha val="60000"/>
                  </a:schemeClr>
                </a:solidFill>
              </a:rPr>
              <a:t>любом</a:t>
            </a:r>
            <a:r>
              <a:rPr lang="en-US" sz="2400" dirty="0">
                <a:solidFill>
                  <a:schemeClr val="tx1">
                    <a:alpha val="60000"/>
                  </a:schemeClr>
                </a:solidFill>
              </a:rPr>
              <a:t> </a:t>
            </a:r>
            <a:r>
              <a:rPr lang="en-US" sz="2400" dirty="0" err="1">
                <a:solidFill>
                  <a:schemeClr val="tx1">
                    <a:alpha val="60000"/>
                  </a:schemeClr>
                </a:solidFill>
              </a:rPr>
              <a:t>трудном</a:t>
            </a:r>
            <a:r>
              <a:rPr lang="en-US" sz="2400" dirty="0">
                <a:solidFill>
                  <a:schemeClr val="tx1">
                    <a:alpha val="60000"/>
                  </a:schemeClr>
                </a:solidFill>
              </a:rPr>
              <a:t> </a:t>
            </a:r>
            <a:r>
              <a:rPr lang="en-US" sz="2400" dirty="0" err="1">
                <a:solidFill>
                  <a:schemeClr val="tx1">
                    <a:alpha val="60000"/>
                  </a:schemeClr>
                </a:solidFill>
              </a:rPr>
              <a:t>диалоге</a:t>
            </a:r>
            <a:r>
              <a:rPr lang="en-US" sz="2400" dirty="0">
                <a:solidFill>
                  <a:schemeClr val="tx1">
                    <a:alpha val="60000"/>
                  </a:schemeClr>
                </a:solidFill>
              </a:rPr>
              <a:t> – </a:t>
            </a:r>
            <a:r>
              <a:rPr lang="en-US" sz="2400" dirty="0" err="1">
                <a:solidFill>
                  <a:schemeClr val="tx1">
                    <a:alpha val="60000"/>
                  </a:schemeClr>
                </a:solidFill>
              </a:rPr>
              <a:t>это</a:t>
            </a:r>
            <a:r>
              <a:rPr lang="en-US" sz="2400" dirty="0">
                <a:solidFill>
                  <a:schemeClr val="tx1">
                    <a:alpha val="60000"/>
                  </a:schemeClr>
                </a:solidFill>
              </a:rPr>
              <a:t> </a:t>
            </a:r>
            <a:r>
              <a:rPr lang="en-US" sz="2400" dirty="0" err="1">
                <a:solidFill>
                  <a:schemeClr val="tx1">
                    <a:alpha val="60000"/>
                  </a:schemeClr>
                </a:solidFill>
              </a:rPr>
              <a:t>его</a:t>
            </a:r>
            <a:r>
              <a:rPr lang="en-US" sz="2400" dirty="0">
                <a:solidFill>
                  <a:schemeClr val="tx1">
                    <a:alpha val="60000"/>
                  </a:schemeClr>
                </a:solidFill>
              </a:rPr>
              <a:t> </a:t>
            </a:r>
            <a:r>
              <a:rPr lang="en-US" sz="2400" dirty="0" err="1">
                <a:solidFill>
                  <a:schemeClr val="tx1">
                    <a:alpha val="60000"/>
                  </a:schemeClr>
                </a:solidFill>
              </a:rPr>
              <a:t>начало</a:t>
            </a:r>
            <a:r>
              <a:rPr lang="en-US" sz="2400" dirty="0">
                <a:solidFill>
                  <a:schemeClr val="tx1">
                    <a:alpha val="60000"/>
                  </a:schemeClr>
                </a:solidFill>
              </a:rPr>
              <a:t> и </a:t>
            </a:r>
            <a:r>
              <a:rPr lang="en-US" sz="2400" dirty="0" err="1">
                <a:solidFill>
                  <a:schemeClr val="tx1">
                    <a:alpha val="60000"/>
                  </a:schemeClr>
                </a:solidFill>
              </a:rPr>
              <a:t>завершение</a:t>
            </a:r>
            <a:r>
              <a:rPr lang="en-US" sz="2400" dirty="0">
                <a:solidFill>
                  <a:schemeClr val="tx1">
                    <a:alpha val="60000"/>
                  </a:schemeClr>
                </a:solidFill>
              </a:rPr>
              <a:t>.</a:t>
            </a:r>
            <a:endParaRPr lang="ru-RU" sz="2400" dirty="0">
              <a:solidFill>
                <a:schemeClr val="tx1">
                  <a:alpha val="60000"/>
                </a:schemeClr>
              </a:solidFill>
            </a:endParaRPr>
          </a:p>
          <a:p>
            <a:endParaRPr lang="ru-RU" sz="2400" dirty="0">
              <a:solidFill>
                <a:schemeClr val="tx1">
                  <a:alpha val="60000"/>
                </a:schemeClr>
              </a:solidFill>
            </a:endParaRPr>
          </a:p>
          <a:p>
            <a:r>
              <a:rPr lang="ru-RU" sz="2400" dirty="0">
                <a:solidFill>
                  <a:schemeClr val="tx1">
                    <a:alpha val="60000"/>
                  </a:schemeClr>
                </a:solidFill>
              </a:rPr>
              <a:t>Когда мы переходим от внесения смысла в общий фонд к реальным действиям, у нас нередко возникают новые проблемы и трудности. Кто должен выполнять задание? Зачастую это весьма спорный вопрос. Как будет приниматься решение? Как правило, этот момент вызывает много эмоций.</a:t>
            </a:r>
          </a:p>
          <a:p>
            <a:r>
              <a:rPr lang="ru-RU" sz="2400" dirty="0">
                <a:solidFill>
                  <a:schemeClr val="tx1">
                    <a:alpha val="60000"/>
                  </a:schemeClr>
                </a:solidFill>
              </a:rPr>
              <a:t>В начале мы рискуем потому, что нам просто необходимо найти способ создать атмосферу безопасности; а если не быть предельно осторожным в конце, объясняя свои выводы и решения, логически вытекающие из фонда общего смысла, впоследствии ваши ожидания могут не осуществиться. </a:t>
            </a:r>
            <a:r>
              <a:rPr lang="en-US" sz="2400" dirty="0">
                <a:solidFill>
                  <a:schemeClr val="tx1">
                    <a:alpha val="60000"/>
                  </a:schemeClr>
                </a:solidFill>
              </a:rPr>
              <a:t> </a:t>
            </a:r>
          </a:p>
        </p:txBody>
      </p:sp>
    </p:spTree>
    <p:extLst>
      <p:ext uri="{BB962C8B-B14F-4D97-AF65-F5344CB8AC3E}">
        <p14:creationId xmlns:p14="http://schemas.microsoft.com/office/powerpoint/2010/main" val="149260423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6" name="Object 5"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73C15643-CDE2-4C57-5188-749B95DB99E2}"/>
              </a:ext>
            </a:extLst>
          </p:cNvPr>
          <p:cNvSpPr txBox="1"/>
          <p:nvPr/>
        </p:nvSpPr>
        <p:spPr>
          <a:xfrm>
            <a:off x="247165" y="626208"/>
            <a:ext cx="7886900" cy="923330"/>
          </a:xfrm>
          <a:prstGeom prst="rect">
            <a:avLst/>
          </a:prstGeom>
          <a:noFill/>
          <a:ln>
            <a:noFill/>
          </a:ln>
          <a:effectLst/>
        </p:spPr>
        <p:txBody>
          <a:bodyPr wrap="square" lIns="0" tIns="0" rIns="0" bIns="0" rtlCol="0" anchor="b">
            <a:noAutofit/>
          </a:bodyPr>
          <a:lstStyle/>
          <a:p>
            <a:r>
              <a:rPr lang="ru-RU" sz="4400" dirty="0">
                <a:solidFill>
                  <a:srgbClr val="14CE9F"/>
                </a:solidFill>
                <a:latin typeface="Gabriela" panose="00000500000000000000" pitchFamily="2" charset="0"/>
              </a:rPr>
              <a:t>1. Как будут приниматься решения? </a:t>
            </a:r>
          </a:p>
        </p:txBody>
      </p:sp>
      <p:sp>
        <p:nvSpPr>
          <p:cNvPr id="19" name="Rectangle 18">
            <a:extLst>
              <a:ext uri="{FF2B5EF4-FFF2-40B4-BE49-F238E27FC236}">
                <a16:creationId xmlns:a16="http://schemas.microsoft.com/office/drawing/2014/main" id="{9B782310-D20E-D4AE-CCBB-23079077BCBD}"/>
              </a:ext>
            </a:extLst>
          </p:cNvPr>
          <p:cNvSpPr/>
          <p:nvPr/>
        </p:nvSpPr>
        <p:spPr>
          <a:xfrm>
            <a:off x="10658308" y="6394719"/>
            <a:ext cx="1533692" cy="91118"/>
          </a:xfrm>
          <a:prstGeom prst="rect">
            <a:avLst/>
          </a:prstGeom>
          <a:gradFill>
            <a:gsLst>
              <a:gs pos="77000">
                <a:srgbClr val="14CE9F"/>
              </a:gs>
              <a:gs pos="0">
                <a:srgbClr val="DDF9B8"/>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p:txBody>
      </p:sp>
      <p:sp>
        <p:nvSpPr>
          <p:cNvPr id="7" name="TextBox 6">
            <a:extLst>
              <a:ext uri="{FF2B5EF4-FFF2-40B4-BE49-F238E27FC236}">
                <a16:creationId xmlns:a16="http://schemas.microsoft.com/office/drawing/2014/main" id="{5A792FBF-EF34-53F1-32BE-9281D959D9F0}"/>
              </a:ext>
            </a:extLst>
          </p:cNvPr>
          <p:cNvSpPr txBox="1"/>
          <p:nvPr/>
        </p:nvSpPr>
        <p:spPr>
          <a:xfrm>
            <a:off x="247164" y="4052698"/>
            <a:ext cx="11626388" cy="923330"/>
          </a:xfrm>
          <a:prstGeom prst="rect">
            <a:avLst/>
          </a:prstGeom>
          <a:noFill/>
          <a:ln>
            <a:noFill/>
          </a:ln>
          <a:effectLst/>
        </p:spPr>
        <p:txBody>
          <a:bodyPr wrap="square" lIns="0" tIns="0" rIns="0" bIns="0" rtlCol="0" anchor="b">
            <a:noAutofit/>
          </a:bodyPr>
          <a:lstStyle/>
          <a:p>
            <a:pPr marL="914400" indent="-914400">
              <a:buFont typeface="+mj-lt"/>
              <a:buAutoNum type="arabicPeriod" startAt="2"/>
            </a:pPr>
            <a:r>
              <a:rPr lang="ru-RU" sz="4400" dirty="0">
                <a:solidFill>
                  <a:srgbClr val="14CE9F"/>
                </a:solidFill>
                <a:latin typeface="Gabriela" panose="00000500000000000000" pitchFamily="2" charset="0"/>
              </a:rPr>
              <a:t>Собираемся ли мы вообще принять решение?</a:t>
            </a:r>
          </a:p>
        </p:txBody>
      </p:sp>
      <p:sp>
        <p:nvSpPr>
          <p:cNvPr id="3" name="TextBox 2">
            <a:extLst>
              <a:ext uri="{FF2B5EF4-FFF2-40B4-BE49-F238E27FC236}">
                <a16:creationId xmlns:a16="http://schemas.microsoft.com/office/drawing/2014/main" id="{BABA2935-9620-D09F-D07C-F8A72B0D13BE}"/>
              </a:ext>
            </a:extLst>
          </p:cNvPr>
          <p:cNvSpPr txBox="1"/>
          <p:nvPr/>
        </p:nvSpPr>
        <p:spPr>
          <a:xfrm>
            <a:off x="5689421" y="55106"/>
            <a:ext cx="6312088" cy="348813"/>
          </a:xfrm>
          <a:prstGeom prst="rect">
            <a:avLst/>
          </a:prstGeom>
          <a:noFill/>
        </p:spPr>
        <p:txBody>
          <a:bodyPr wrap="square">
            <a:spAutoFit/>
          </a:bodyPr>
          <a:lstStyle/>
          <a:p>
            <a:pPr algn="r">
              <a:lnSpc>
                <a:spcPts val="2000"/>
              </a:lnSpc>
            </a:pPr>
            <a:r>
              <a:rPr lang="ru-RU" sz="1800" dirty="0">
                <a:solidFill>
                  <a:schemeClr val="bg2">
                    <a:lumMod val="90000"/>
                  </a:schemeClr>
                </a:solidFill>
                <a:latin typeface="Montserrat SemiBold" panose="00000700000000000000" pitchFamily="2" charset="-18"/>
              </a:rPr>
              <a:t>Действие ПОСЛЕ</a:t>
            </a:r>
            <a:endParaRPr lang="en-US" sz="1800" dirty="0">
              <a:solidFill>
                <a:schemeClr val="bg2">
                  <a:lumMod val="90000"/>
                </a:schemeClr>
              </a:solidFill>
              <a:latin typeface="Montserrat Light" panose="00000400000000000000" pitchFamily="2" charset="-18"/>
            </a:endParaRPr>
          </a:p>
        </p:txBody>
      </p:sp>
    </p:spTree>
    <p:extLst>
      <p:ext uri="{BB962C8B-B14F-4D97-AF65-F5344CB8AC3E}">
        <p14:creationId xmlns:p14="http://schemas.microsoft.com/office/powerpoint/2010/main" val="3976587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451460B-1866-B08E-2181-7048859AB6C3}"/>
              </a:ext>
            </a:extLst>
          </p:cNvPr>
          <p:cNvPicPr>
            <a:picLocks noChangeAspect="1"/>
          </p:cNvPicPr>
          <p:nvPr/>
        </p:nvPicPr>
        <p:blipFill rotWithShape="1">
          <a:blip r:embed="rId4"/>
          <a:srcRect l="17451"/>
          <a:stretch/>
        </p:blipFill>
        <p:spPr>
          <a:xfrm>
            <a:off x="0" y="0"/>
            <a:ext cx="4516907" cy="6858000"/>
          </a:xfrm>
          <a:prstGeom prst="rect">
            <a:avLst/>
          </a:prstGeom>
        </p:spPr>
      </p:pic>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 name="Object 5"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7" name="Rectangle 14"/>
          <p:cNvSpPr/>
          <p:nvPr/>
        </p:nvSpPr>
        <p:spPr>
          <a:xfrm>
            <a:off x="207551" y="1442787"/>
            <a:ext cx="4042334" cy="5155440"/>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14"/>
          <p:cNvSpPr/>
          <p:nvPr/>
        </p:nvSpPr>
        <p:spPr>
          <a:xfrm rot="10800000">
            <a:off x="2717224" y="455825"/>
            <a:ext cx="1626176" cy="5744949"/>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solidFill>
              <a:schemeClr val="bg1"/>
            </a:soli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14"/>
          <p:cNvSpPr/>
          <p:nvPr/>
        </p:nvSpPr>
        <p:spPr>
          <a:xfrm rot="5400000">
            <a:off x="1837525" y="-1360766"/>
            <a:ext cx="782386" cy="4042333"/>
          </a:xfrm>
          <a:custGeom>
            <a:avLst/>
            <a:gdLst>
              <a:gd name="connsiteX0" fmla="*/ 0 w 889000"/>
              <a:gd name="connsiteY0" fmla="*/ 0 h 889000"/>
              <a:gd name="connsiteX1" fmla="*/ 889000 w 889000"/>
              <a:gd name="connsiteY1" fmla="*/ 0 h 889000"/>
              <a:gd name="connsiteX2" fmla="*/ 889000 w 889000"/>
              <a:gd name="connsiteY2" fmla="*/ 889000 h 889000"/>
              <a:gd name="connsiteX3" fmla="*/ 0 w 889000"/>
              <a:gd name="connsiteY3" fmla="*/ 889000 h 889000"/>
              <a:gd name="connsiteX4" fmla="*/ 0 w 889000"/>
              <a:gd name="connsiteY4" fmla="*/ 0 h 889000"/>
              <a:gd name="connsiteX0" fmla="*/ 889000 w 980440"/>
              <a:gd name="connsiteY0" fmla="*/ 0 h 889000"/>
              <a:gd name="connsiteX1" fmla="*/ 889000 w 980440"/>
              <a:gd name="connsiteY1" fmla="*/ 889000 h 889000"/>
              <a:gd name="connsiteX2" fmla="*/ 0 w 980440"/>
              <a:gd name="connsiteY2" fmla="*/ 889000 h 889000"/>
              <a:gd name="connsiteX3" fmla="*/ 0 w 980440"/>
              <a:gd name="connsiteY3" fmla="*/ 0 h 889000"/>
              <a:gd name="connsiteX4" fmla="*/ 980440 w 980440"/>
              <a:gd name="connsiteY4" fmla="*/ 91440 h 889000"/>
              <a:gd name="connsiteX0" fmla="*/ 889000 w 889000"/>
              <a:gd name="connsiteY0" fmla="*/ 0 h 889000"/>
              <a:gd name="connsiteX1" fmla="*/ 889000 w 889000"/>
              <a:gd name="connsiteY1" fmla="*/ 889000 h 889000"/>
              <a:gd name="connsiteX2" fmla="*/ 0 w 889000"/>
              <a:gd name="connsiteY2" fmla="*/ 889000 h 889000"/>
              <a:gd name="connsiteX3" fmla="*/ 0 w 889000"/>
              <a:gd name="connsiteY3" fmla="*/ 0 h 889000"/>
              <a:gd name="connsiteX0" fmla="*/ 889000 w 889000"/>
              <a:gd name="connsiteY0" fmla="*/ 889000 h 889000"/>
              <a:gd name="connsiteX1" fmla="*/ 0 w 889000"/>
              <a:gd name="connsiteY1" fmla="*/ 889000 h 889000"/>
              <a:gd name="connsiteX2" fmla="*/ 0 w 889000"/>
              <a:gd name="connsiteY2" fmla="*/ 0 h 889000"/>
            </a:gdLst>
            <a:ahLst/>
            <a:cxnLst>
              <a:cxn ang="0">
                <a:pos x="connsiteX0" y="connsiteY0"/>
              </a:cxn>
              <a:cxn ang="0">
                <a:pos x="connsiteX1" y="connsiteY1"/>
              </a:cxn>
              <a:cxn ang="0">
                <a:pos x="connsiteX2" y="connsiteY2"/>
              </a:cxn>
            </a:cxnLst>
            <a:rect l="l" t="t" r="r" b="b"/>
            <a:pathLst>
              <a:path w="889000" h="889000">
                <a:moveTo>
                  <a:pt x="889000" y="889000"/>
                </a:moveTo>
                <a:lnTo>
                  <a:pt x="0" y="889000"/>
                </a:lnTo>
                <a:lnTo>
                  <a:pt x="0" y="0"/>
                </a:lnTo>
              </a:path>
            </a:pathLst>
          </a:custGeom>
          <a:noFill/>
          <a:ln w="12700">
            <a:gradFill>
              <a:gsLst>
                <a:gs pos="70000">
                  <a:srgbClr val="14CE9F"/>
                </a:gs>
                <a:gs pos="0">
                  <a:srgbClr val="DDF9B8"/>
                </a:gs>
              </a:gsLst>
              <a:lin ang="5400000" scaled="1"/>
            </a:gradFill>
          </a:ln>
          <a:effectLst>
            <a:outerShdw blurRad="114300" dist="228600" dir="762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4724458" y="66160"/>
            <a:ext cx="7501585" cy="615553"/>
          </a:xfrm>
          <a:prstGeom prst="rect">
            <a:avLst/>
          </a:prstGeom>
          <a:noFill/>
          <a:ln>
            <a:noFill/>
          </a:ln>
          <a:effectLst/>
        </p:spPr>
        <p:txBody>
          <a:bodyPr wrap="square" lIns="0" tIns="0" rIns="0" bIns="0" rtlCol="0" anchor="t">
            <a:spAutoFit/>
          </a:bodyPr>
          <a:lstStyle/>
          <a:p>
            <a:r>
              <a:rPr lang="ru-RU" sz="4000" dirty="0">
                <a:solidFill>
                  <a:srgbClr val="5D5B6F"/>
                </a:solidFill>
                <a:latin typeface="Gabriela" panose="00000500000000000000" pitchFamily="2" charset="0"/>
              </a:rPr>
              <a:t>Перейдите к действию</a:t>
            </a:r>
            <a:endParaRPr lang="en-US" sz="4000" dirty="0">
              <a:solidFill>
                <a:srgbClr val="5D5B6F"/>
              </a:solidFill>
              <a:latin typeface="Gabriela" panose="00000500000000000000" pitchFamily="2" charset="0"/>
            </a:endParaRPr>
          </a:p>
        </p:txBody>
      </p:sp>
      <p:sp>
        <p:nvSpPr>
          <p:cNvPr id="39" name="TextBox 38"/>
          <p:cNvSpPr txBox="1"/>
          <p:nvPr/>
        </p:nvSpPr>
        <p:spPr>
          <a:xfrm>
            <a:off x="4673355" y="722657"/>
            <a:ext cx="7311094" cy="3632775"/>
          </a:xfrm>
          <a:prstGeom prst="rect">
            <a:avLst/>
          </a:prstGeom>
          <a:noFill/>
        </p:spPr>
        <p:txBody>
          <a:bodyPr wrap="square" lIns="0" tIns="0" rIns="0" bIns="0" rtlCol="0">
            <a:noAutofit/>
          </a:bodyPr>
          <a:lstStyle/>
          <a:p>
            <a:r>
              <a:rPr lang="ru-RU" sz="2000" dirty="0">
                <a:solidFill>
                  <a:srgbClr val="5D5B6F">
                    <a:alpha val="60000"/>
                  </a:srgbClr>
                </a:solidFill>
                <a:latin typeface="Montserrat Light" panose="00000400000000000000" pitchFamily="2" charset="-18"/>
              </a:rPr>
              <a:t>Диалог – это внесение в общий фонд всего смысла, имеющего отношение к теме. Этот процесс, конечно же, подразумевает вовлеченность и участие каждого. Однако тот факт, что поделиться своим смыслом может каждый (их даже призывают и поощряют это сделать), еще не означает, что всем им гарантировано участие в принятии решений. Поэтому во избежание несбывшихся надежд отделите диалоги от принятия решений.</a:t>
            </a:r>
            <a:endParaRPr lang="en-US" sz="2000" dirty="0">
              <a:solidFill>
                <a:srgbClr val="5D5B6F">
                  <a:alpha val="60000"/>
                </a:srgbClr>
              </a:solidFill>
              <a:latin typeface="Montserrat Light" panose="00000400000000000000" pitchFamily="2" charset="-18"/>
            </a:endParaRPr>
          </a:p>
          <a:p>
            <a:endParaRPr lang="ru-RU" sz="2000" dirty="0">
              <a:solidFill>
                <a:srgbClr val="5D5B6F">
                  <a:alpha val="60000"/>
                </a:srgbClr>
              </a:solidFill>
              <a:latin typeface="Montserrat Light" panose="00000400000000000000" pitchFamily="2" charset="-18"/>
            </a:endParaRPr>
          </a:p>
          <a:p>
            <a:r>
              <a:rPr lang="ru-RU" sz="2000" b="1" dirty="0">
                <a:solidFill>
                  <a:srgbClr val="14CE9F">
                    <a:alpha val="60000"/>
                  </a:srgbClr>
                </a:solidFill>
                <a:latin typeface="Montserrat Light" panose="00000400000000000000" pitchFamily="2" charset="-18"/>
              </a:rPr>
              <a:t>Если полномочия очевидны</a:t>
            </a:r>
          </a:p>
          <a:p>
            <a:r>
              <a:rPr lang="ru-RU" sz="2000" dirty="0">
                <a:solidFill>
                  <a:srgbClr val="5D5B6F">
                    <a:alpha val="60000"/>
                  </a:srgbClr>
                </a:solidFill>
                <a:latin typeface="Montserrat Light" panose="00000400000000000000" pitchFamily="2" charset="-18"/>
              </a:rPr>
              <a:t>Пример - родители не просят маленьких детей выбирать систему сигнализации для дома</a:t>
            </a:r>
            <a:r>
              <a:rPr lang="en-US" sz="2000" dirty="0">
                <a:solidFill>
                  <a:srgbClr val="5D5B6F">
                    <a:alpha val="60000"/>
                  </a:srgbClr>
                </a:solidFill>
                <a:latin typeface="Montserrat Light" panose="00000400000000000000" pitchFamily="2" charset="-18"/>
              </a:rPr>
              <a:t>.</a:t>
            </a:r>
          </a:p>
          <a:p>
            <a:endParaRPr lang="en-US" sz="2000" dirty="0">
              <a:solidFill>
                <a:srgbClr val="5D5B6F">
                  <a:alpha val="60000"/>
                </a:srgbClr>
              </a:solidFill>
              <a:latin typeface="Montserrat Light" panose="00000400000000000000" pitchFamily="2" charset="-18"/>
            </a:endParaRPr>
          </a:p>
          <a:p>
            <a:r>
              <a:rPr lang="ru-RU" sz="2000" b="1" dirty="0">
                <a:solidFill>
                  <a:srgbClr val="14CE9F">
                    <a:alpha val="60000"/>
                  </a:srgbClr>
                </a:solidFill>
                <a:latin typeface="Montserrat Light" panose="00000400000000000000" pitchFamily="2" charset="-18"/>
              </a:rPr>
              <a:t>Если полномочия не очевидны</a:t>
            </a:r>
          </a:p>
          <a:p>
            <a:r>
              <a:rPr lang="ru-RU" sz="2000" dirty="0">
                <a:solidFill>
                  <a:srgbClr val="5D5B6F">
                    <a:alpha val="60000"/>
                  </a:srgbClr>
                </a:solidFill>
                <a:latin typeface="Montserrat Light" panose="00000400000000000000" pitchFamily="2" charset="-18"/>
              </a:rPr>
              <a:t>В подобных ситуациях просто необходим конструктивный диалог. Всем участникам нужно внести в общий фонд свой смысл, в том числе и мнение о том, кто должен принимать окончательное решение. Эту часть смысла вам нужно обсудить. </a:t>
            </a:r>
          </a:p>
        </p:txBody>
      </p:sp>
    </p:spTree>
    <p:extLst>
      <p:ext uri="{BB962C8B-B14F-4D97-AF65-F5344CB8AC3E}">
        <p14:creationId xmlns:p14="http://schemas.microsoft.com/office/powerpoint/2010/main" val="285570867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1000"/>
                                        <p:tgtEl>
                                          <p:spTgt spid="3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wipe(up)">
                                      <p:cBhvr>
                                        <p:cTn id="10" dur="1000"/>
                                        <p:tgtEl>
                                          <p:spTgt spid="32"/>
                                        </p:tgtEl>
                                      </p:cBhvr>
                                    </p:animEffect>
                                  </p:childTnLst>
                                </p:cTn>
                              </p:par>
                              <p:par>
                                <p:cTn id="11" presetID="21" presetClass="entr" presetSubtype="1" fill="hold" grpId="0"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2" grpId="0" animBg="1"/>
      <p:bldP spid="33"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6" name="Object 5"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7" name="TextBox 16"/>
          <p:cNvSpPr txBox="1"/>
          <p:nvPr/>
        </p:nvSpPr>
        <p:spPr>
          <a:xfrm>
            <a:off x="243061" y="495143"/>
            <a:ext cx="3675136" cy="538726"/>
          </a:xfrm>
          <a:prstGeom prst="rect">
            <a:avLst/>
          </a:prstGeom>
          <a:noFill/>
          <a:ln>
            <a:noFill/>
          </a:ln>
          <a:effectLst/>
        </p:spPr>
        <p:txBody>
          <a:bodyPr wrap="square" lIns="0" tIns="0" rIns="0" bIns="0" rtlCol="0">
            <a:noAutofit/>
          </a:bodyPr>
          <a:lstStyle/>
          <a:p>
            <a:pPr algn="ctr"/>
            <a:r>
              <a:rPr lang="ru-RU" sz="3600" b="1" dirty="0">
                <a:solidFill>
                  <a:srgbClr val="14CE9F"/>
                </a:solidFill>
                <a:latin typeface="Gabriela" panose="00000500000000000000" pitchFamily="2" charset="0"/>
              </a:rPr>
              <a:t>4 метода принятия решений:</a:t>
            </a:r>
            <a:endParaRPr lang="en-US" sz="3600" b="1" dirty="0">
              <a:solidFill>
                <a:srgbClr val="14CE9F"/>
              </a:solidFill>
              <a:latin typeface="Gabriela" panose="00000500000000000000" pitchFamily="2" charset="0"/>
            </a:endParaRPr>
          </a:p>
        </p:txBody>
      </p:sp>
      <p:cxnSp>
        <p:nvCxnSpPr>
          <p:cNvPr id="20" name="Straight Connector 19"/>
          <p:cNvCxnSpPr>
            <a:cxnSpLocks/>
          </p:cNvCxnSpPr>
          <p:nvPr/>
        </p:nvCxnSpPr>
        <p:spPr>
          <a:xfrm>
            <a:off x="1192567" y="1992573"/>
            <a:ext cx="0" cy="1066422"/>
          </a:xfrm>
          <a:prstGeom prst="line">
            <a:avLst/>
          </a:prstGeom>
          <a:ln>
            <a:solidFill>
              <a:srgbClr val="5D5B6F">
                <a:alpha val="48000"/>
              </a:srgbClr>
            </a:solidFill>
            <a:prstDash val="dash"/>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1313084" y="3079800"/>
            <a:ext cx="376016" cy="376016"/>
          </a:xfrm>
          <a:prstGeom prst="ellipse">
            <a:avLst/>
          </a:prstGeom>
          <a:solidFill>
            <a:srgbClr val="F6F6F9"/>
          </a:solidFill>
          <a:ln w="6350">
            <a:solidFill>
              <a:srgbClr val="14CE9F">
                <a:alpha val="46000"/>
              </a:srgbClr>
            </a:solidFill>
          </a:ln>
          <a:effectLst>
            <a:glow rad="101600">
              <a:srgbClr val="DDF9B8">
                <a:alpha val="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p:cNvSpPr/>
          <p:nvPr/>
        </p:nvSpPr>
        <p:spPr>
          <a:xfrm>
            <a:off x="1412035" y="3164228"/>
            <a:ext cx="178114" cy="178114"/>
          </a:xfrm>
          <a:prstGeom prst="ellipse">
            <a:avLst/>
          </a:prstGeom>
          <a:solidFill>
            <a:srgbClr val="F6F6F9"/>
          </a:solidFill>
          <a:ln w="12700">
            <a:solidFill>
              <a:srgbClr val="14CE9F">
                <a:alpha val="65000"/>
              </a:srgbClr>
            </a:solidFill>
          </a:ln>
          <a:effectLst>
            <a:glow rad="101600">
              <a:srgbClr val="DDF9B8">
                <a:alpha val="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p:cNvSpPr/>
          <p:nvPr/>
        </p:nvSpPr>
        <p:spPr>
          <a:xfrm>
            <a:off x="1434029" y="3186222"/>
            <a:ext cx="134127" cy="134127"/>
          </a:xfrm>
          <a:prstGeom prst="ellipse">
            <a:avLst/>
          </a:prstGeom>
          <a:gradFill flip="none" rotWithShape="1">
            <a:gsLst>
              <a:gs pos="90000">
                <a:srgbClr val="14CE9F"/>
              </a:gs>
              <a:gs pos="1000">
                <a:srgbClr val="DDF9B8"/>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p:cNvSpPr/>
          <p:nvPr/>
        </p:nvSpPr>
        <p:spPr>
          <a:xfrm>
            <a:off x="1252759" y="3004952"/>
            <a:ext cx="496666" cy="496666"/>
          </a:xfrm>
          <a:prstGeom prst="ellipse">
            <a:avLst/>
          </a:prstGeom>
          <a:noFill/>
          <a:ln w="38100">
            <a:solidFill>
              <a:srgbClr val="14CE9F">
                <a:alpha val="12000"/>
              </a:srgbClr>
            </a:solidFill>
          </a:ln>
          <a:effectLst>
            <a:glow rad="101600">
              <a:srgbClr val="DDF9B8">
                <a:alpha val="5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4" name="Straight Connector 33"/>
          <p:cNvCxnSpPr/>
          <p:nvPr/>
        </p:nvCxnSpPr>
        <p:spPr>
          <a:xfrm>
            <a:off x="1220203" y="3347823"/>
            <a:ext cx="9445721" cy="0"/>
          </a:xfrm>
          <a:prstGeom prst="line">
            <a:avLst/>
          </a:prstGeom>
          <a:ln>
            <a:solidFill>
              <a:srgbClr val="14CE9F"/>
            </a:solidFill>
          </a:ln>
        </p:spPr>
        <p:style>
          <a:lnRef idx="1">
            <a:schemeClr val="accent1"/>
          </a:lnRef>
          <a:fillRef idx="0">
            <a:schemeClr val="accent1"/>
          </a:fillRef>
          <a:effectRef idx="0">
            <a:schemeClr val="accent1"/>
          </a:effectRef>
          <a:fontRef idx="minor">
            <a:schemeClr val="tx1"/>
          </a:fontRef>
        </p:style>
      </p:cxnSp>
      <p:sp>
        <p:nvSpPr>
          <p:cNvPr id="35" name="Oval 34"/>
          <p:cNvSpPr/>
          <p:nvPr/>
        </p:nvSpPr>
        <p:spPr>
          <a:xfrm>
            <a:off x="3229020" y="3267808"/>
            <a:ext cx="171418" cy="171418"/>
          </a:xfrm>
          <a:prstGeom prst="ellipse">
            <a:avLst/>
          </a:prstGeom>
          <a:solidFill>
            <a:srgbClr val="F6F6F9"/>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Oval 35"/>
          <p:cNvSpPr/>
          <p:nvPr/>
        </p:nvSpPr>
        <p:spPr>
          <a:xfrm>
            <a:off x="5650849" y="3267808"/>
            <a:ext cx="171418" cy="171418"/>
          </a:xfrm>
          <a:prstGeom prst="ellipse">
            <a:avLst/>
          </a:prstGeom>
          <a:solidFill>
            <a:srgbClr val="F6F6F9"/>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p:cNvSpPr/>
          <p:nvPr/>
        </p:nvSpPr>
        <p:spPr>
          <a:xfrm>
            <a:off x="8072678" y="3267808"/>
            <a:ext cx="171418" cy="171418"/>
          </a:xfrm>
          <a:prstGeom prst="ellipse">
            <a:avLst/>
          </a:prstGeom>
          <a:solidFill>
            <a:srgbClr val="F6F6F9"/>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Oval 37"/>
          <p:cNvSpPr/>
          <p:nvPr/>
        </p:nvSpPr>
        <p:spPr>
          <a:xfrm>
            <a:off x="10494506" y="3267808"/>
            <a:ext cx="171418" cy="171418"/>
          </a:xfrm>
          <a:prstGeom prst="ellipse">
            <a:avLst/>
          </a:prstGeom>
          <a:solidFill>
            <a:srgbClr val="F6F6F9"/>
          </a:solidFill>
          <a:ln>
            <a:noFill/>
          </a:ln>
          <a:effectLst>
            <a:outerShdw blurRad="63500" sx="102000" sy="102000" algn="ctr"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8"/>
          <p:cNvSpPr txBox="1"/>
          <p:nvPr/>
        </p:nvSpPr>
        <p:spPr>
          <a:xfrm rot="16200000">
            <a:off x="470571" y="4030023"/>
            <a:ext cx="880511" cy="259355"/>
          </a:xfrm>
          <a:prstGeom prst="rect">
            <a:avLst/>
          </a:prstGeom>
          <a:noFill/>
          <a:ln>
            <a:noFill/>
          </a:ln>
          <a:effectLst/>
        </p:spPr>
        <p:txBody>
          <a:bodyPr wrap="square" lIns="0" tIns="0" rIns="0" bIns="0" rtlCol="0" anchor="ctr">
            <a:noAutofit/>
          </a:bodyPr>
          <a:lstStyle/>
          <a:p>
            <a:pPr algn="r"/>
            <a:r>
              <a:rPr lang="ru-RU" sz="3200" b="1" dirty="0">
                <a:solidFill>
                  <a:srgbClr val="5D5B6F"/>
                </a:solidFill>
              </a:rPr>
              <a:t>У</a:t>
            </a:r>
            <a:endParaRPr lang="en-US" sz="3200" b="1" dirty="0">
              <a:solidFill>
                <a:srgbClr val="5D5B6F"/>
              </a:solidFill>
            </a:endParaRPr>
          </a:p>
        </p:txBody>
      </p:sp>
      <p:sp>
        <p:nvSpPr>
          <p:cNvPr id="40" name="TextBox 39"/>
          <p:cNvSpPr txBox="1"/>
          <p:nvPr/>
        </p:nvSpPr>
        <p:spPr>
          <a:xfrm>
            <a:off x="1220204" y="3665588"/>
            <a:ext cx="1720850" cy="243015"/>
          </a:xfrm>
          <a:prstGeom prst="rect">
            <a:avLst/>
          </a:prstGeom>
          <a:noFill/>
        </p:spPr>
        <p:txBody>
          <a:bodyPr wrap="square" lIns="0" tIns="0" rIns="0" bIns="0" rtlCol="0">
            <a:spAutoFit/>
          </a:bodyPr>
          <a:lstStyle/>
          <a:p>
            <a:pPr>
              <a:lnSpc>
                <a:spcPts val="2000"/>
              </a:lnSpc>
            </a:pPr>
            <a:r>
              <a:rPr lang="ru-RU" sz="1600" dirty="0">
                <a:solidFill>
                  <a:srgbClr val="5D5B6F">
                    <a:alpha val="60000"/>
                  </a:srgbClr>
                </a:solidFill>
                <a:latin typeface="Montserrat Light" panose="00000400000000000000" pitchFamily="2" charset="-18"/>
              </a:rPr>
              <a:t>Указание</a:t>
            </a:r>
            <a:endParaRPr lang="en-US" sz="1600" kern="2000" dirty="0">
              <a:solidFill>
                <a:srgbClr val="5D5B6F">
                  <a:alpha val="60000"/>
                </a:srgbClr>
              </a:solidFill>
              <a:latin typeface="Montserrat Light" panose="00000400000000000000" pitchFamily="2" charset="-18"/>
            </a:endParaRPr>
          </a:p>
        </p:txBody>
      </p:sp>
      <p:sp>
        <p:nvSpPr>
          <p:cNvPr id="42" name="TextBox 41"/>
          <p:cNvSpPr txBox="1"/>
          <p:nvPr/>
        </p:nvSpPr>
        <p:spPr>
          <a:xfrm rot="16200000">
            <a:off x="2880342" y="4030023"/>
            <a:ext cx="880511" cy="259355"/>
          </a:xfrm>
          <a:prstGeom prst="rect">
            <a:avLst/>
          </a:prstGeom>
          <a:noFill/>
          <a:ln>
            <a:noFill/>
          </a:ln>
          <a:effectLst/>
        </p:spPr>
        <p:txBody>
          <a:bodyPr wrap="square" lIns="0" tIns="0" rIns="0" bIns="0" rtlCol="0" anchor="ctr">
            <a:noAutofit/>
          </a:bodyPr>
          <a:lstStyle>
            <a:defPPr>
              <a:defRPr lang="pl-PL"/>
            </a:defPPr>
            <a:lvl1pPr algn="r">
              <a:defRPr sz="3200" b="1">
                <a:solidFill>
                  <a:srgbClr val="5D5B6F"/>
                </a:solidFill>
              </a:defRPr>
            </a:lvl1pPr>
          </a:lstStyle>
          <a:p>
            <a:r>
              <a:rPr lang="ru-RU" dirty="0"/>
              <a:t>К</a:t>
            </a:r>
            <a:endParaRPr lang="en-US" dirty="0"/>
          </a:p>
        </p:txBody>
      </p:sp>
      <p:sp>
        <p:nvSpPr>
          <p:cNvPr id="43" name="TextBox 42"/>
          <p:cNvSpPr txBox="1"/>
          <p:nvPr/>
        </p:nvSpPr>
        <p:spPr>
          <a:xfrm>
            <a:off x="3629975" y="3665588"/>
            <a:ext cx="1720850" cy="243015"/>
          </a:xfrm>
          <a:prstGeom prst="rect">
            <a:avLst/>
          </a:prstGeom>
          <a:noFill/>
        </p:spPr>
        <p:txBody>
          <a:bodyPr wrap="square" lIns="0" tIns="0" rIns="0" bIns="0" rtlCol="0">
            <a:spAutoFit/>
          </a:bodyPr>
          <a:lstStyle/>
          <a:p>
            <a:pPr>
              <a:lnSpc>
                <a:spcPts val="2000"/>
              </a:lnSpc>
            </a:pPr>
            <a:r>
              <a:rPr lang="ru-RU" sz="1600" dirty="0">
                <a:solidFill>
                  <a:srgbClr val="5D5B6F">
                    <a:alpha val="60000"/>
                  </a:srgbClr>
                </a:solidFill>
                <a:latin typeface="Montserrat Light" panose="00000400000000000000" pitchFamily="2" charset="-18"/>
              </a:rPr>
              <a:t>Консультация</a:t>
            </a:r>
            <a:endParaRPr lang="en-US" sz="1600" kern="2000" dirty="0">
              <a:solidFill>
                <a:srgbClr val="5D5B6F">
                  <a:alpha val="60000"/>
                </a:srgbClr>
              </a:solidFill>
              <a:latin typeface="Montserrat Light" panose="00000400000000000000" pitchFamily="2" charset="-18"/>
            </a:endParaRPr>
          </a:p>
        </p:txBody>
      </p:sp>
      <p:sp>
        <p:nvSpPr>
          <p:cNvPr id="44" name="TextBox 43"/>
          <p:cNvSpPr txBox="1"/>
          <p:nvPr/>
        </p:nvSpPr>
        <p:spPr>
          <a:xfrm rot="16200000">
            <a:off x="5302813" y="4030023"/>
            <a:ext cx="880511" cy="259355"/>
          </a:xfrm>
          <a:prstGeom prst="rect">
            <a:avLst/>
          </a:prstGeom>
          <a:noFill/>
          <a:ln>
            <a:noFill/>
          </a:ln>
          <a:effectLst/>
        </p:spPr>
        <p:txBody>
          <a:bodyPr wrap="square" lIns="0" tIns="0" rIns="0" bIns="0" rtlCol="0" anchor="ctr">
            <a:noAutofit/>
          </a:bodyPr>
          <a:lstStyle>
            <a:defPPr>
              <a:defRPr lang="pl-PL"/>
            </a:defPPr>
            <a:lvl1pPr algn="r">
              <a:defRPr sz="3200" b="1">
                <a:solidFill>
                  <a:srgbClr val="5D5B6F"/>
                </a:solidFill>
              </a:defRPr>
            </a:lvl1pPr>
          </a:lstStyle>
          <a:p>
            <a:r>
              <a:rPr lang="ru-RU" dirty="0"/>
              <a:t>Г</a:t>
            </a:r>
            <a:endParaRPr lang="en-US" dirty="0"/>
          </a:p>
        </p:txBody>
      </p:sp>
      <p:sp>
        <p:nvSpPr>
          <p:cNvPr id="45" name="TextBox 44"/>
          <p:cNvSpPr txBox="1"/>
          <p:nvPr/>
        </p:nvSpPr>
        <p:spPr>
          <a:xfrm>
            <a:off x="6052446" y="3665588"/>
            <a:ext cx="1720850" cy="239874"/>
          </a:xfrm>
          <a:prstGeom prst="rect">
            <a:avLst/>
          </a:prstGeom>
          <a:noFill/>
        </p:spPr>
        <p:txBody>
          <a:bodyPr wrap="square" lIns="0" tIns="0" rIns="0" bIns="0" rtlCol="0">
            <a:spAutoFit/>
          </a:bodyPr>
          <a:lstStyle/>
          <a:p>
            <a:pPr>
              <a:lnSpc>
                <a:spcPts val="2000"/>
              </a:lnSpc>
            </a:pPr>
            <a:r>
              <a:rPr lang="ru-RU" sz="1500" dirty="0">
                <a:solidFill>
                  <a:srgbClr val="5D5B6F">
                    <a:alpha val="60000"/>
                  </a:srgbClr>
                </a:solidFill>
                <a:latin typeface="Montserrat Light" panose="00000400000000000000" pitchFamily="2" charset="-18"/>
              </a:rPr>
              <a:t>Голосование</a:t>
            </a:r>
            <a:endParaRPr lang="en-US" sz="1500" kern="2000" dirty="0">
              <a:solidFill>
                <a:srgbClr val="5D5B6F">
                  <a:alpha val="60000"/>
                </a:srgbClr>
              </a:solidFill>
              <a:latin typeface="Montserrat Light" panose="00000400000000000000" pitchFamily="2" charset="-18"/>
            </a:endParaRPr>
          </a:p>
        </p:txBody>
      </p:sp>
      <p:sp>
        <p:nvSpPr>
          <p:cNvPr id="47" name="TextBox 46"/>
          <p:cNvSpPr txBox="1"/>
          <p:nvPr/>
        </p:nvSpPr>
        <p:spPr>
          <a:xfrm rot="16200000">
            <a:off x="7725284" y="4030023"/>
            <a:ext cx="880511" cy="259355"/>
          </a:xfrm>
          <a:prstGeom prst="rect">
            <a:avLst/>
          </a:prstGeom>
          <a:noFill/>
          <a:ln>
            <a:noFill/>
          </a:ln>
          <a:effectLst/>
        </p:spPr>
        <p:txBody>
          <a:bodyPr wrap="square" lIns="0" tIns="0" rIns="0" bIns="0" rtlCol="0" anchor="ctr">
            <a:noAutofit/>
          </a:bodyPr>
          <a:lstStyle>
            <a:defPPr>
              <a:defRPr lang="pl-PL"/>
            </a:defPPr>
            <a:lvl1pPr algn="r">
              <a:defRPr sz="3200" b="1">
                <a:solidFill>
                  <a:srgbClr val="5D5B6F"/>
                </a:solidFill>
              </a:defRPr>
            </a:lvl1pPr>
          </a:lstStyle>
          <a:p>
            <a:r>
              <a:rPr lang="ru-RU" dirty="0"/>
              <a:t>К</a:t>
            </a:r>
            <a:endParaRPr lang="en-US" dirty="0"/>
          </a:p>
        </p:txBody>
      </p:sp>
      <p:sp>
        <p:nvSpPr>
          <p:cNvPr id="48" name="TextBox 47"/>
          <p:cNvSpPr txBox="1"/>
          <p:nvPr/>
        </p:nvSpPr>
        <p:spPr>
          <a:xfrm>
            <a:off x="8474917" y="3665588"/>
            <a:ext cx="1720850" cy="243015"/>
          </a:xfrm>
          <a:prstGeom prst="rect">
            <a:avLst/>
          </a:prstGeom>
          <a:noFill/>
        </p:spPr>
        <p:txBody>
          <a:bodyPr wrap="square" lIns="0" tIns="0" rIns="0" bIns="0" rtlCol="0">
            <a:spAutoFit/>
          </a:bodyPr>
          <a:lstStyle/>
          <a:p>
            <a:pPr>
              <a:lnSpc>
                <a:spcPts val="2000"/>
              </a:lnSpc>
            </a:pPr>
            <a:r>
              <a:rPr lang="ru-RU" sz="1600" dirty="0">
                <a:solidFill>
                  <a:srgbClr val="5D5B6F">
                    <a:alpha val="60000"/>
                  </a:srgbClr>
                </a:solidFill>
                <a:latin typeface="Montserrat Light" panose="00000400000000000000" pitchFamily="2" charset="-18"/>
              </a:rPr>
              <a:t>Консенсус</a:t>
            </a:r>
            <a:endParaRPr lang="en-US" sz="1600" kern="2000" dirty="0">
              <a:solidFill>
                <a:srgbClr val="5D5B6F">
                  <a:alpha val="60000"/>
                </a:srgbClr>
              </a:solidFill>
              <a:latin typeface="Montserrat Light" panose="00000400000000000000" pitchFamily="2" charset="-18"/>
            </a:endParaRPr>
          </a:p>
        </p:txBody>
      </p:sp>
      <p:cxnSp>
        <p:nvCxnSpPr>
          <p:cNvPr id="51" name="Straight Connector 50"/>
          <p:cNvCxnSpPr/>
          <p:nvPr/>
        </p:nvCxnSpPr>
        <p:spPr>
          <a:xfrm>
            <a:off x="10665924" y="3342342"/>
            <a:ext cx="1060354" cy="0"/>
          </a:xfrm>
          <a:prstGeom prst="line">
            <a:avLst/>
          </a:prstGeom>
          <a:ln>
            <a:solidFill>
              <a:srgbClr val="5D5B6F">
                <a:alpha val="27059"/>
              </a:srgbClr>
            </a:solidFill>
          </a:ln>
        </p:spPr>
        <p:style>
          <a:lnRef idx="1">
            <a:schemeClr val="accent1"/>
          </a:lnRef>
          <a:fillRef idx="0">
            <a:schemeClr val="accent1"/>
          </a:fillRef>
          <a:effectRef idx="0">
            <a:schemeClr val="accent1"/>
          </a:effectRef>
          <a:fontRef idx="minor">
            <a:schemeClr val="tx1"/>
          </a:fontRef>
        </p:style>
      </p:cxnSp>
      <p:pic>
        <p:nvPicPr>
          <p:cNvPr id="46" name="Picture 4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32976" y="2343346"/>
            <a:ext cx="902271" cy="546567"/>
          </a:xfrm>
          <a:prstGeom prst="rect">
            <a:avLst/>
          </a:prstGeom>
        </p:spPr>
      </p:pic>
      <p:pic>
        <p:nvPicPr>
          <p:cNvPr id="56" name="Picture 55"/>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233177" y="2317601"/>
            <a:ext cx="385844" cy="598056"/>
          </a:xfrm>
          <a:prstGeom prst="rect">
            <a:avLst/>
          </a:prstGeom>
        </p:spPr>
      </p:pic>
      <p:pic>
        <p:nvPicPr>
          <p:cNvPr id="57" name="Picture 56"/>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619448" y="2373303"/>
            <a:ext cx="586845" cy="486652"/>
          </a:xfrm>
          <a:prstGeom prst="rect">
            <a:avLst/>
          </a:prstGeom>
        </p:spPr>
      </p:pic>
      <p:pic>
        <p:nvPicPr>
          <p:cNvPr id="58" name="Picture 57"/>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002940" y="2342291"/>
            <a:ext cx="515277" cy="548676"/>
          </a:xfrm>
          <a:prstGeom prst="rect">
            <a:avLst/>
          </a:prstGeom>
        </p:spPr>
      </p:pic>
      <p:sp>
        <p:nvSpPr>
          <p:cNvPr id="2" name="TextBox 1">
            <a:extLst>
              <a:ext uri="{FF2B5EF4-FFF2-40B4-BE49-F238E27FC236}">
                <a16:creationId xmlns:a16="http://schemas.microsoft.com/office/drawing/2014/main" id="{87100F65-DA1D-1A7A-F21D-3F234DCC08F7}"/>
              </a:ext>
            </a:extLst>
          </p:cNvPr>
          <p:cNvSpPr txBox="1"/>
          <p:nvPr/>
        </p:nvSpPr>
        <p:spPr>
          <a:xfrm>
            <a:off x="6016464" y="0"/>
            <a:ext cx="6096000" cy="591829"/>
          </a:xfrm>
          <a:prstGeom prst="rect">
            <a:avLst/>
          </a:prstGeom>
          <a:noFill/>
        </p:spPr>
        <p:txBody>
          <a:bodyPr wrap="square">
            <a:spAutoFit/>
          </a:bodyPr>
          <a:lstStyle/>
          <a:p>
            <a:pPr algn="r">
              <a:lnSpc>
                <a:spcPts val="2000"/>
              </a:lnSpc>
            </a:pPr>
            <a:r>
              <a:rPr lang="ru-RU" sz="1600" dirty="0">
                <a:solidFill>
                  <a:schemeClr val="bg2">
                    <a:lumMod val="90000"/>
                  </a:schemeClr>
                </a:solidFill>
                <a:latin typeface="Montserrat SemiBold" panose="00000700000000000000" pitchFamily="2" charset="-18"/>
              </a:rPr>
              <a:t>Действие ПОСЛЕ</a:t>
            </a:r>
            <a:endParaRPr lang="en-US" sz="1600" dirty="0">
              <a:solidFill>
                <a:schemeClr val="bg2">
                  <a:lumMod val="90000"/>
                </a:schemeClr>
              </a:solidFill>
              <a:latin typeface="Montserrat Light" panose="00000400000000000000" pitchFamily="2" charset="-18"/>
            </a:endParaRPr>
          </a:p>
          <a:p>
            <a:pPr marL="342900" indent="-342900" algn="r">
              <a:lnSpc>
                <a:spcPts val="2000"/>
              </a:lnSpc>
              <a:buAutoNum type="arabicPeriod"/>
            </a:pPr>
            <a:endParaRPr lang="en-US" sz="1600" dirty="0">
              <a:solidFill>
                <a:schemeClr val="bg1">
                  <a:lumMod val="85000"/>
                </a:schemeClr>
              </a:solidFill>
              <a:latin typeface="Montserrat SemiBold" panose="00000700000000000000" pitchFamily="2" charset="-18"/>
            </a:endParaRPr>
          </a:p>
        </p:txBody>
      </p:sp>
      <p:sp>
        <p:nvSpPr>
          <p:cNvPr id="4" name="TextBox 3">
            <a:extLst>
              <a:ext uri="{FF2B5EF4-FFF2-40B4-BE49-F238E27FC236}">
                <a16:creationId xmlns:a16="http://schemas.microsoft.com/office/drawing/2014/main" id="{B0723198-9EFF-D2C9-6802-7330038325AF}"/>
              </a:ext>
            </a:extLst>
          </p:cNvPr>
          <p:cNvSpPr txBox="1"/>
          <p:nvPr/>
        </p:nvSpPr>
        <p:spPr>
          <a:xfrm>
            <a:off x="3450274" y="1165034"/>
            <a:ext cx="8741721" cy="1012457"/>
          </a:xfrm>
          <a:prstGeom prst="rect">
            <a:avLst/>
          </a:prstGeom>
          <a:noFill/>
        </p:spPr>
        <p:txBody>
          <a:bodyPr wrap="square" lIns="0" tIns="0" rIns="0" bIns="0" rtlCol="0">
            <a:spAutoFit/>
          </a:bodyPr>
          <a:lstStyle>
            <a:defPPr>
              <a:defRPr lang="pl-PL"/>
            </a:defPPr>
            <a:lvl1pPr>
              <a:lnSpc>
                <a:spcPts val="2000"/>
              </a:lnSpc>
              <a:defRPr sz="1100">
                <a:solidFill>
                  <a:srgbClr val="5D5B6F">
                    <a:alpha val="60000"/>
                  </a:srgbClr>
                </a:solidFill>
                <a:latin typeface="Montserrat Light" panose="00000400000000000000" pitchFamily="2" charset="-18"/>
              </a:defRPr>
            </a:lvl1pPr>
          </a:lstStyle>
          <a:p>
            <a:r>
              <a:rPr lang="ru-RU" sz="1600" dirty="0"/>
              <a:t>Обсуждая принятие решения, очень важно правильно оценить все доступные варианты. Существует четыре распространенных метода принятия решений: указание, консультация, голосование и консенсус. Эти четыре варианта перечислены в порядке возрастания вовлеченности в процесс всех участников. </a:t>
            </a:r>
            <a:endParaRPr lang="en-US" sz="1600" b="1" dirty="0"/>
          </a:p>
        </p:txBody>
      </p:sp>
    </p:spTree>
    <p:extLst>
      <p:ext uri="{BB962C8B-B14F-4D97-AF65-F5344CB8AC3E}">
        <p14:creationId xmlns:p14="http://schemas.microsoft.com/office/powerpoint/2010/main" val="2816074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50" fill="hold"/>
                                            <p:tgtEl>
                                              <p:spTgt spid="8"/>
                                            </p:tgtEl>
                                            <p:attrNameLst>
                                              <p:attrName>ppt_w</p:attrName>
                                            </p:attrNameLst>
                                          </p:cBhvr>
                                          <p:tavLst>
                                            <p:tav tm="0">
                                              <p:val>
                                                <p:fltVal val="0"/>
                                              </p:val>
                                            </p:tav>
                                            <p:tav tm="100000">
                                              <p:val>
                                                <p:strVal val="#ppt_w"/>
                                              </p:val>
                                            </p:tav>
                                          </p:tavLst>
                                        </p:anim>
                                        <p:anim calcmode="lin" valueType="num">
                                          <p:cBhvr>
                                            <p:cTn id="8" dur="250" fill="hold"/>
                                            <p:tgtEl>
                                              <p:spTgt spid="8"/>
                                            </p:tgtEl>
                                            <p:attrNameLst>
                                              <p:attrName>ppt_h</p:attrName>
                                            </p:attrNameLst>
                                          </p:cBhvr>
                                          <p:tavLst>
                                            <p:tav tm="0">
                                              <p:val>
                                                <p:fltVal val="0"/>
                                              </p:val>
                                            </p:tav>
                                            <p:tav tm="100000">
                                              <p:val>
                                                <p:strVal val="#ppt_h"/>
                                              </p:val>
                                            </p:tav>
                                          </p:tavLst>
                                        </p:anim>
                                        <p:animEffect transition="in" filter="fade">
                                          <p:cBhvr>
                                            <p:cTn id="9" dur="25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500" fill="hold"/>
                                            <p:tgtEl>
                                              <p:spTgt spid="23"/>
                                            </p:tgtEl>
                                            <p:attrNameLst>
                                              <p:attrName>ppt_w</p:attrName>
                                            </p:attrNameLst>
                                          </p:cBhvr>
                                          <p:tavLst>
                                            <p:tav tm="0">
                                              <p:val>
                                                <p:fltVal val="0"/>
                                              </p:val>
                                            </p:tav>
                                            <p:tav tm="100000">
                                              <p:val>
                                                <p:strVal val="#ppt_w"/>
                                              </p:val>
                                            </p:tav>
                                          </p:tavLst>
                                        </p:anim>
                                        <p:anim calcmode="lin" valueType="num">
                                          <p:cBhvr>
                                            <p:cTn id="13" dur="500" fill="hold"/>
                                            <p:tgtEl>
                                              <p:spTgt spid="23"/>
                                            </p:tgtEl>
                                            <p:attrNameLst>
                                              <p:attrName>ppt_h</p:attrName>
                                            </p:attrNameLst>
                                          </p:cBhvr>
                                          <p:tavLst>
                                            <p:tav tm="0">
                                              <p:val>
                                                <p:fltVal val="0"/>
                                              </p:val>
                                            </p:tav>
                                            <p:tav tm="100000">
                                              <p:val>
                                                <p:strVal val="#ppt_h"/>
                                              </p:val>
                                            </p:tav>
                                          </p:tavLst>
                                        </p:anim>
                                        <p:animEffect transition="in" filter="fade">
                                          <p:cBhvr>
                                            <p:cTn id="14" dur="500"/>
                                            <p:tgtEl>
                                              <p:spTgt spid="2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p:cTn id="17" dur="750" fill="hold"/>
                                            <p:tgtEl>
                                              <p:spTgt spid="24"/>
                                            </p:tgtEl>
                                            <p:attrNameLst>
                                              <p:attrName>ppt_w</p:attrName>
                                            </p:attrNameLst>
                                          </p:cBhvr>
                                          <p:tavLst>
                                            <p:tav tm="0">
                                              <p:val>
                                                <p:fltVal val="0"/>
                                              </p:val>
                                            </p:tav>
                                            <p:tav tm="100000">
                                              <p:val>
                                                <p:strVal val="#ppt_w"/>
                                              </p:val>
                                            </p:tav>
                                          </p:tavLst>
                                        </p:anim>
                                        <p:anim calcmode="lin" valueType="num">
                                          <p:cBhvr>
                                            <p:cTn id="18" dur="750" fill="hold"/>
                                            <p:tgtEl>
                                              <p:spTgt spid="24"/>
                                            </p:tgtEl>
                                            <p:attrNameLst>
                                              <p:attrName>ppt_h</p:attrName>
                                            </p:attrNameLst>
                                          </p:cBhvr>
                                          <p:tavLst>
                                            <p:tav tm="0">
                                              <p:val>
                                                <p:fltVal val="0"/>
                                              </p:val>
                                            </p:tav>
                                            <p:tav tm="100000">
                                              <p:val>
                                                <p:strVal val="#ppt_h"/>
                                              </p:val>
                                            </p:tav>
                                          </p:tavLst>
                                        </p:anim>
                                        <p:animEffect transition="in" filter="fade">
                                          <p:cBhvr>
                                            <p:cTn id="19" dur="750"/>
                                            <p:tgtEl>
                                              <p:spTgt spid="24"/>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2"/>
                                            </p:tgtEl>
                                            <p:attrNameLst>
                                              <p:attrName>style.visibility</p:attrName>
                                            </p:attrNameLst>
                                          </p:cBhvr>
                                          <p:to>
                                            <p:strVal val="visible"/>
                                          </p:to>
                                        </p:set>
                                        <p:anim calcmode="lin" valueType="num">
                                          <p:cBhvr>
                                            <p:cTn id="22" dur="700" fill="hold"/>
                                            <p:tgtEl>
                                              <p:spTgt spid="32"/>
                                            </p:tgtEl>
                                            <p:attrNameLst>
                                              <p:attrName>ppt_w</p:attrName>
                                            </p:attrNameLst>
                                          </p:cBhvr>
                                          <p:tavLst>
                                            <p:tav tm="0">
                                              <p:val>
                                                <p:fltVal val="0"/>
                                              </p:val>
                                            </p:tav>
                                            <p:tav tm="100000">
                                              <p:val>
                                                <p:strVal val="#ppt_w"/>
                                              </p:val>
                                            </p:tav>
                                          </p:tavLst>
                                        </p:anim>
                                        <p:anim calcmode="lin" valueType="num">
                                          <p:cBhvr>
                                            <p:cTn id="23" dur="700" fill="hold"/>
                                            <p:tgtEl>
                                              <p:spTgt spid="32"/>
                                            </p:tgtEl>
                                            <p:attrNameLst>
                                              <p:attrName>ppt_h</p:attrName>
                                            </p:attrNameLst>
                                          </p:cBhvr>
                                          <p:tavLst>
                                            <p:tav tm="0">
                                              <p:val>
                                                <p:fltVal val="0"/>
                                              </p:val>
                                            </p:tav>
                                            <p:tav tm="100000">
                                              <p:val>
                                                <p:strVal val="#ppt_h"/>
                                              </p:val>
                                            </p:tav>
                                          </p:tavLst>
                                        </p:anim>
                                        <p:animEffect transition="in" filter="fade">
                                          <p:cBhvr>
                                            <p:cTn id="24" dur="700"/>
                                            <p:tgtEl>
                                              <p:spTgt spid="32"/>
                                            </p:tgtEl>
                                          </p:cBhvr>
                                        </p:animEffect>
                                      </p:childTnLst>
                                    </p:cTn>
                                  </p:par>
                                  <p:par>
                                    <p:cTn id="25" presetID="22" presetClass="entr" presetSubtype="4" fill="hold" nodeType="withEffect">
                                      <p:stCondLst>
                                        <p:cond delay="300"/>
                                      </p:stCondLst>
                                      <p:childTnLst>
                                        <p:set>
                                          <p:cBhvr>
                                            <p:cTn id="26" dur="1" fill="hold">
                                              <p:stCondLst>
                                                <p:cond delay="0"/>
                                              </p:stCondLst>
                                            </p:cTn>
                                            <p:tgtEl>
                                              <p:spTgt spid="20"/>
                                            </p:tgtEl>
                                            <p:attrNameLst>
                                              <p:attrName>style.visibility</p:attrName>
                                            </p:attrNameLst>
                                          </p:cBhvr>
                                          <p:to>
                                            <p:strVal val="visible"/>
                                          </p:to>
                                        </p:set>
                                        <p:animEffect transition="in" filter="wipe(down)">
                                          <p:cBhvr>
                                            <p:cTn id="27" dur="750"/>
                                            <p:tgtEl>
                                              <p:spTgt spid="20"/>
                                            </p:tgtEl>
                                          </p:cBhvr>
                                        </p:animEffect>
                                      </p:childTnLst>
                                    </p:cTn>
                                  </p:par>
                                  <p:par>
                                    <p:cTn id="28" presetID="10" presetClass="entr" presetSubtype="0" fill="hold" grpId="0" nodeType="withEffect">
                                      <p:stCondLst>
                                        <p:cond delay="90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1000"/>
                                            <p:tgtEl>
                                              <p:spTgt spid="17"/>
                                            </p:tgtEl>
                                          </p:cBhvr>
                                        </p:animEffect>
                                      </p:childTnLst>
                                    </p:cTn>
                                  </p:par>
                                  <p:par>
                                    <p:cTn id="31" presetID="22" presetClass="entr" presetSubtype="8" fill="hold" nodeType="withEffect">
                                      <p:stCondLst>
                                        <p:cond delay="1000"/>
                                      </p:stCondLst>
                                      <p:childTnLst>
                                        <p:set>
                                          <p:cBhvr>
                                            <p:cTn id="32" dur="1" fill="hold">
                                              <p:stCondLst>
                                                <p:cond delay="0"/>
                                              </p:stCondLst>
                                            </p:cTn>
                                            <p:tgtEl>
                                              <p:spTgt spid="34"/>
                                            </p:tgtEl>
                                            <p:attrNameLst>
                                              <p:attrName>style.visibility</p:attrName>
                                            </p:attrNameLst>
                                          </p:cBhvr>
                                          <p:to>
                                            <p:strVal val="visible"/>
                                          </p:to>
                                        </p:set>
                                        <p:animEffect transition="in" filter="wipe(left)">
                                          <p:cBhvr>
                                            <p:cTn id="33" dur="800"/>
                                            <p:tgtEl>
                                              <p:spTgt spid="34"/>
                                            </p:tgtEl>
                                          </p:cBhvr>
                                        </p:animEffect>
                                      </p:childTnLst>
                                    </p:cTn>
                                  </p:par>
                                  <p:par>
                                    <p:cTn id="34" presetID="10" presetClass="entr" presetSubtype="0" fill="hold" grpId="0" nodeType="withEffect">
                                      <p:stCondLst>
                                        <p:cond delay="1700"/>
                                      </p:stCondLst>
                                      <p:childTnLst>
                                        <p:set>
                                          <p:cBhvr>
                                            <p:cTn id="35" dur="1" fill="hold">
                                              <p:stCondLst>
                                                <p:cond delay="0"/>
                                              </p:stCondLst>
                                            </p:cTn>
                                            <p:tgtEl>
                                              <p:spTgt spid="35"/>
                                            </p:tgtEl>
                                            <p:attrNameLst>
                                              <p:attrName>style.visibility</p:attrName>
                                            </p:attrNameLst>
                                          </p:cBhvr>
                                          <p:to>
                                            <p:strVal val="visible"/>
                                          </p:to>
                                        </p:set>
                                        <p:animEffect transition="in" filter="fade">
                                          <p:cBhvr>
                                            <p:cTn id="36" dur="500"/>
                                            <p:tgtEl>
                                              <p:spTgt spid="35"/>
                                            </p:tgtEl>
                                          </p:cBhvr>
                                        </p:animEffect>
                                      </p:childTnLst>
                                    </p:cTn>
                                  </p:par>
                                  <p:par>
                                    <p:cTn id="37" presetID="10" presetClass="entr" presetSubtype="0" fill="hold" grpId="0" nodeType="withEffect">
                                      <p:stCondLst>
                                        <p:cond delay="200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500"/>
                                            <p:tgtEl>
                                              <p:spTgt spid="36"/>
                                            </p:tgtEl>
                                          </p:cBhvr>
                                        </p:animEffect>
                                      </p:childTnLst>
                                    </p:cTn>
                                  </p:par>
                                  <p:par>
                                    <p:cTn id="40" presetID="10" presetClass="entr" presetSubtype="0" fill="hold" grpId="0" nodeType="withEffect">
                                      <p:stCondLst>
                                        <p:cond delay="2300"/>
                                      </p:stCondLst>
                                      <p:childTnLst>
                                        <p:set>
                                          <p:cBhvr>
                                            <p:cTn id="41" dur="1" fill="hold">
                                              <p:stCondLst>
                                                <p:cond delay="0"/>
                                              </p:stCondLst>
                                            </p:cTn>
                                            <p:tgtEl>
                                              <p:spTgt spid="37"/>
                                            </p:tgtEl>
                                            <p:attrNameLst>
                                              <p:attrName>style.visibility</p:attrName>
                                            </p:attrNameLst>
                                          </p:cBhvr>
                                          <p:to>
                                            <p:strVal val="visible"/>
                                          </p:to>
                                        </p:set>
                                        <p:animEffect transition="in" filter="fade">
                                          <p:cBhvr>
                                            <p:cTn id="42" dur="500"/>
                                            <p:tgtEl>
                                              <p:spTgt spid="37"/>
                                            </p:tgtEl>
                                          </p:cBhvr>
                                        </p:animEffect>
                                      </p:childTnLst>
                                    </p:cTn>
                                  </p:par>
                                  <p:par>
                                    <p:cTn id="43" presetID="10" presetClass="entr" presetSubtype="0" fill="hold" grpId="0" nodeType="withEffect">
                                      <p:stCondLst>
                                        <p:cond delay="2500"/>
                                      </p:stCondLst>
                                      <p:childTnLst>
                                        <p:set>
                                          <p:cBhvr>
                                            <p:cTn id="44" dur="1" fill="hold">
                                              <p:stCondLst>
                                                <p:cond delay="0"/>
                                              </p:stCondLst>
                                            </p:cTn>
                                            <p:tgtEl>
                                              <p:spTgt spid="38"/>
                                            </p:tgtEl>
                                            <p:attrNameLst>
                                              <p:attrName>style.visibility</p:attrName>
                                            </p:attrNameLst>
                                          </p:cBhvr>
                                          <p:to>
                                            <p:strVal val="visible"/>
                                          </p:to>
                                        </p:set>
                                        <p:animEffect transition="in" filter="fade">
                                          <p:cBhvr>
                                            <p:cTn id="45" dur="500"/>
                                            <p:tgtEl>
                                              <p:spTgt spid="38"/>
                                            </p:tgtEl>
                                          </p:cBhvr>
                                        </p:animEffect>
                                      </p:childTnLst>
                                    </p:cTn>
                                  </p:par>
                                  <p:par>
                                    <p:cTn id="46" presetID="2" presetClass="entr" presetSubtype="1" fill="hold" nodeType="withEffect" p14:presetBounceEnd="46000">
                                      <p:stCondLst>
                                        <p:cond delay="2600"/>
                                      </p:stCondLst>
                                      <p:childTnLst>
                                        <p:set>
                                          <p:cBhvr>
                                            <p:cTn id="47" dur="1" fill="hold">
                                              <p:stCondLst>
                                                <p:cond delay="0"/>
                                              </p:stCondLst>
                                            </p:cTn>
                                            <p:tgtEl>
                                              <p:spTgt spid="46"/>
                                            </p:tgtEl>
                                            <p:attrNameLst>
                                              <p:attrName>style.visibility</p:attrName>
                                            </p:attrNameLst>
                                          </p:cBhvr>
                                          <p:to>
                                            <p:strVal val="visible"/>
                                          </p:to>
                                        </p:set>
                                        <p:anim calcmode="lin" valueType="num" p14:bounceEnd="46000">
                                          <p:cBhvr additive="base">
                                            <p:cTn id="48" dur="750" fill="hold"/>
                                            <p:tgtEl>
                                              <p:spTgt spid="46"/>
                                            </p:tgtEl>
                                            <p:attrNameLst>
                                              <p:attrName>ppt_x</p:attrName>
                                            </p:attrNameLst>
                                          </p:cBhvr>
                                          <p:tavLst>
                                            <p:tav tm="0">
                                              <p:val>
                                                <p:strVal val="#ppt_x"/>
                                              </p:val>
                                            </p:tav>
                                            <p:tav tm="100000">
                                              <p:val>
                                                <p:strVal val="#ppt_x"/>
                                              </p:val>
                                            </p:tav>
                                          </p:tavLst>
                                        </p:anim>
                                        <p:anim calcmode="lin" valueType="num" p14:bounceEnd="46000">
                                          <p:cBhvr additive="base">
                                            <p:cTn id="49" dur="750" fill="hold"/>
                                            <p:tgtEl>
                                              <p:spTgt spid="46"/>
                                            </p:tgtEl>
                                            <p:attrNameLst>
                                              <p:attrName>ppt_y</p:attrName>
                                            </p:attrNameLst>
                                          </p:cBhvr>
                                          <p:tavLst>
                                            <p:tav tm="0">
                                              <p:val>
                                                <p:strVal val="0-#ppt_h/2"/>
                                              </p:val>
                                            </p:tav>
                                            <p:tav tm="100000">
                                              <p:val>
                                                <p:strVal val="#ppt_y"/>
                                              </p:val>
                                            </p:tav>
                                          </p:tavLst>
                                        </p:anim>
                                      </p:childTnLst>
                                    </p:cTn>
                                  </p:par>
                                  <p:par>
                                    <p:cTn id="50" presetID="2" presetClass="entr" presetSubtype="1" fill="hold" nodeType="withEffect" p14:presetBounceEnd="46000">
                                      <p:stCondLst>
                                        <p:cond delay="2800"/>
                                      </p:stCondLst>
                                      <p:childTnLst>
                                        <p:set>
                                          <p:cBhvr>
                                            <p:cTn id="51" dur="1" fill="hold">
                                              <p:stCondLst>
                                                <p:cond delay="0"/>
                                              </p:stCondLst>
                                            </p:cTn>
                                            <p:tgtEl>
                                              <p:spTgt spid="56"/>
                                            </p:tgtEl>
                                            <p:attrNameLst>
                                              <p:attrName>style.visibility</p:attrName>
                                            </p:attrNameLst>
                                          </p:cBhvr>
                                          <p:to>
                                            <p:strVal val="visible"/>
                                          </p:to>
                                        </p:set>
                                        <p:anim calcmode="lin" valueType="num" p14:bounceEnd="46000">
                                          <p:cBhvr additive="base">
                                            <p:cTn id="52" dur="750" fill="hold"/>
                                            <p:tgtEl>
                                              <p:spTgt spid="56"/>
                                            </p:tgtEl>
                                            <p:attrNameLst>
                                              <p:attrName>ppt_x</p:attrName>
                                            </p:attrNameLst>
                                          </p:cBhvr>
                                          <p:tavLst>
                                            <p:tav tm="0">
                                              <p:val>
                                                <p:strVal val="#ppt_x"/>
                                              </p:val>
                                            </p:tav>
                                            <p:tav tm="100000">
                                              <p:val>
                                                <p:strVal val="#ppt_x"/>
                                              </p:val>
                                            </p:tav>
                                          </p:tavLst>
                                        </p:anim>
                                        <p:anim calcmode="lin" valueType="num" p14:bounceEnd="46000">
                                          <p:cBhvr additive="base">
                                            <p:cTn id="53" dur="750" fill="hold"/>
                                            <p:tgtEl>
                                              <p:spTgt spid="56"/>
                                            </p:tgtEl>
                                            <p:attrNameLst>
                                              <p:attrName>ppt_y</p:attrName>
                                            </p:attrNameLst>
                                          </p:cBhvr>
                                          <p:tavLst>
                                            <p:tav tm="0">
                                              <p:val>
                                                <p:strVal val="0-#ppt_h/2"/>
                                              </p:val>
                                            </p:tav>
                                            <p:tav tm="100000">
                                              <p:val>
                                                <p:strVal val="#ppt_y"/>
                                              </p:val>
                                            </p:tav>
                                          </p:tavLst>
                                        </p:anim>
                                      </p:childTnLst>
                                    </p:cTn>
                                  </p:par>
                                  <p:par>
                                    <p:cTn id="54" presetID="2" presetClass="entr" presetSubtype="1" fill="hold" nodeType="withEffect" p14:presetBounceEnd="46000">
                                      <p:stCondLst>
                                        <p:cond delay="3100"/>
                                      </p:stCondLst>
                                      <p:childTnLst>
                                        <p:set>
                                          <p:cBhvr>
                                            <p:cTn id="55" dur="1" fill="hold">
                                              <p:stCondLst>
                                                <p:cond delay="0"/>
                                              </p:stCondLst>
                                            </p:cTn>
                                            <p:tgtEl>
                                              <p:spTgt spid="57"/>
                                            </p:tgtEl>
                                            <p:attrNameLst>
                                              <p:attrName>style.visibility</p:attrName>
                                            </p:attrNameLst>
                                          </p:cBhvr>
                                          <p:to>
                                            <p:strVal val="visible"/>
                                          </p:to>
                                        </p:set>
                                        <p:anim calcmode="lin" valueType="num" p14:bounceEnd="46000">
                                          <p:cBhvr additive="base">
                                            <p:cTn id="56" dur="750" fill="hold"/>
                                            <p:tgtEl>
                                              <p:spTgt spid="57"/>
                                            </p:tgtEl>
                                            <p:attrNameLst>
                                              <p:attrName>ppt_x</p:attrName>
                                            </p:attrNameLst>
                                          </p:cBhvr>
                                          <p:tavLst>
                                            <p:tav tm="0">
                                              <p:val>
                                                <p:strVal val="#ppt_x"/>
                                              </p:val>
                                            </p:tav>
                                            <p:tav tm="100000">
                                              <p:val>
                                                <p:strVal val="#ppt_x"/>
                                              </p:val>
                                            </p:tav>
                                          </p:tavLst>
                                        </p:anim>
                                        <p:anim calcmode="lin" valueType="num" p14:bounceEnd="46000">
                                          <p:cBhvr additive="base">
                                            <p:cTn id="57" dur="750" fill="hold"/>
                                            <p:tgtEl>
                                              <p:spTgt spid="57"/>
                                            </p:tgtEl>
                                            <p:attrNameLst>
                                              <p:attrName>ppt_y</p:attrName>
                                            </p:attrNameLst>
                                          </p:cBhvr>
                                          <p:tavLst>
                                            <p:tav tm="0">
                                              <p:val>
                                                <p:strVal val="0-#ppt_h/2"/>
                                              </p:val>
                                            </p:tav>
                                            <p:tav tm="100000">
                                              <p:val>
                                                <p:strVal val="#ppt_y"/>
                                              </p:val>
                                            </p:tav>
                                          </p:tavLst>
                                        </p:anim>
                                      </p:childTnLst>
                                    </p:cTn>
                                  </p:par>
                                  <p:par>
                                    <p:cTn id="58" presetID="2" presetClass="entr" presetSubtype="1" fill="hold" nodeType="withEffect" p14:presetBounceEnd="46000">
                                      <p:stCondLst>
                                        <p:cond delay="3200"/>
                                      </p:stCondLst>
                                      <p:childTnLst>
                                        <p:set>
                                          <p:cBhvr>
                                            <p:cTn id="59" dur="1" fill="hold">
                                              <p:stCondLst>
                                                <p:cond delay="0"/>
                                              </p:stCondLst>
                                            </p:cTn>
                                            <p:tgtEl>
                                              <p:spTgt spid="58"/>
                                            </p:tgtEl>
                                            <p:attrNameLst>
                                              <p:attrName>style.visibility</p:attrName>
                                            </p:attrNameLst>
                                          </p:cBhvr>
                                          <p:to>
                                            <p:strVal val="visible"/>
                                          </p:to>
                                        </p:set>
                                        <p:anim calcmode="lin" valueType="num" p14:bounceEnd="46000">
                                          <p:cBhvr additive="base">
                                            <p:cTn id="60" dur="750" fill="hold"/>
                                            <p:tgtEl>
                                              <p:spTgt spid="58"/>
                                            </p:tgtEl>
                                            <p:attrNameLst>
                                              <p:attrName>ppt_x</p:attrName>
                                            </p:attrNameLst>
                                          </p:cBhvr>
                                          <p:tavLst>
                                            <p:tav tm="0">
                                              <p:val>
                                                <p:strVal val="#ppt_x"/>
                                              </p:val>
                                            </p:tav>
                                            <p:tav tm="100000">
                                              <p:val>
                                                <p:strVal val="#ppt_x"/>
                                              </p:val>
                                            </p:tav>
                                          </p:tavLst>
                                        </p:anim>
                                        <p:anim calcmode="lin" valueType="num" p14:bounceEnd="46000">
                                          <p:cBhvr additive="base">
                                            <p:cTn id="61" dur="750" fill="hold"/>
                                            <p:tgtEl>
                                              <p:spTgt spid="58"/>
                                            </p:tgtEl>
                                            <p:attrNameLst>
                                              <p:attrName>ppt_y</p:attrName>
                                            </p:attrNameLst>
                                          </p:cBhvr>
                                          <p:tavLst>
                                            <p:tav tm="0">
                                              <p:val>
                                                <p:strVal val="0-#ppt_h/2"/>
                                              </p:val>
                                            </p:tav>
                                            <p:tav tm="100000">
                                              <p:val>
                                                <p:strVal val="#ppt_y"/>
                                              </p:val>
                                            </p:tav>
                                          </p:tavLst>
                                        </p:anim>
                                      </p:childTnLst>
                                    </p:cTn>
                                  </p:par>
                                  <p:par>
                                    <p:cTn id="62" presetID="10" presetClass="entr" presetSubtype="0" fill="hold" grpId="0" nodeType="withEffect">
                                      <p:stCondLst>
                                        <p:cond delay="3000"/>
                                      </p:stCondLst>
                                      <p:childTnLst>
                                        <p:set>
                                          <p:cBhvr>
                                            <p:cTn id="63" dur="1" fill="hold">
                                              <p:stCondLst>
                                                <p:cond delay="0"/>
                                              </p:stCondLst>
                                            </p:cTn>
                                            <p:tgtEl>
                                              <p:spTgt spid="39"/>
                                            </p:tgtEl>
                                            <p:attrNameLst>
                                              <p:attrName>style.visibility</p:attrName>
                                            </p:attrNameLst>
                                          </p:cBhvr>
                                          <p:to>
                                            <p:strVal val="visible"/>
                                          </p:to>
                                        </p:set>
                                        <p:animEffect transition="in" filter="fade">
                                          <p:cBhvr>
                                            <p:cTn id="64" dur="500"/>
                                            <p:tgtEl>
                                              <p:spTgt spid="39"/>
                                            </p:tgtEl>
                                          </p:cBhvr>
                                        </p:animEffect>
                                      </p:childTnLst>
                                    </p:cTn>
                                  </p:par>
                                  <p:par>
                                    <p:cTn id="65" presetID="10" presetClass="entr" presetSubtype="0" fill="hold" grpId="0" nodeType="withEffect">
                                      <p:stCondLst>
                                        <p:cond delay="3200"/>
                                      </p:stCondLst>
                                      <p:childTnLst>
                                        <p:set>
                                          <p:cBhvr>
                                            <p:cTn id="66" dur="1" fill="hold">
                                              <p:stCondLst>
                                                <p:cond delay="0"/>
                                              </p:stCondLst>
                                            </p:cTn>
                                            <p:tgtEl>
                                              <p:spTgt spid="40"/>
                                            </p:tgtEl>
                                            <p:attrNameLst>
                                              <p:attrName>style.visibility</p:attrName>
                                            </p:attrNameLst>
                                          </p:cBhvr>
                                          <p:to>
                                            <p:strVal val="visible"/>
                                          </p:to>
                                        </p:set>
                                        <p:animEffect transition="in" filter="fade">
                                          <p:cBhvr>
                                            <p:cTn id="67" dur="500"/>
                                            <p:tgtEl>
                                              <p:spTgt spid="40"/>
                                            </p:tgtEl>
                                          </p:cBhvr>
                                        </p:animEffect>
                                      </p:childTnLst>
                                    </p:cTn>
                                  </p:par>
                                  <p:par>
                                    <p:cTn id="68" presetID="10" presetClass="entr" presetSubtype="0" fill="hold" grpId="0" nodeType="withEffect">
                                      <p:stCondLst>
                                        <p:cond delay="3400"/>
                                      </p:stCondLst>
                                      <p:childTnLst>
                                        <p:set>
                                          <p:cBhvr>
                                            <p:cTn id="69" dur="1" fill="hold">
                                              <p:stCondLst>
                                                <p:cond delay="0"/>
                                              </p:stCondLst>
                                            </p:cTn>
                                            <p:tgtEl>
                                              <p:spTgt spid="42"/>
                                            </p:tgtEl>
                                            <p:attrNameLst>
                                              <p:attrName>style.visibility</p:attrName>
                                            </p:attrNameLst>
                                          </p:cBhvr>
                                          <p:to>
                                            <p:strVal val="visible"/>
                                          </p:to>
                                        </p:set>
                                        <p:animEffect transition="in" filter="fade">
                                          <p:cBhvr>
                                            <p:cTn id="70" dur="400"/>
                                            <p:tgtEl>
                                              <p:spTgt spid="42"/>
                                            </p:tgtEl>
                                          </p:cBhvr>
                                        </p:animEffect>
                                      </p:childTnLst>
                                    </p:cTn>
                                  </p:par>
                                  <p:par>
                                    <p:cTn id="71" presetID="10" presetClass="entr" presetSubtype="0" fill="hold" grpId="0" nodeType="withEffect">
                                      <p:stCondLst>
                                        <p:cond delay="3500"/>
                                      </p:stCondLst>
                                      <p:childTnLst>
                                        <p:set>
                                          <p:cBhvr>
                                            <p:cTn id="72" dur="1" fill="hold">
                                              <p:stCondLst>
                                                <p:cond delay="0"/>
                                              </p:stCondLst>
                                            </p:cTn>
                                            <p:tgtEl>
                                              <p:spTgt spid="43"/>
                                            </p:tgtEl>
                                            <p:attrNameLst>
                                              <p:attrName>style.visibility</p:attrName>
                                            </p:attrNameLst>
                                          </p:cBhvr>
                                          <p:to>
                                            <p:strVal val="visible"/>
                                          </p:to>
                                        </p:set>
                                        <p:animEffect transition="in" filter="fade">
                                          <p:cBhvr>
                                            <p:cTn id="73" dur="500"/>
                                            <p:tgtEl>
                                              <p:spTgt spid="43"/>
                                            </p:tgtEl>
                                          </p:cBhvr>
                                        </p:animEffect>
                                      </p:childTnLst>
                                    </p:cTn>
                                  </p:par>
                                  <p:par>
                                    <p:cTn id="74" presetID="10" presetClass="entr" presetSubtype="0" fill="hold" grpId="0" nodeType="withEffect">
                                      <p:stCondLst>
                                        <p:cond delay="3600"/>
                                      </p:stCondLst>
                                      <p:childTnLst>
                                        <p:set>
                                          <p:cBhvr>
                                            <p:cTn id="75" dur="1" fill="hold">
                                              <p:stCondLst>
                                                <p:cond delay="0"/>
                                              </p:stCondLst>
                                            </p:cTn>
                                            <p:tgtEl>
                                              <p:spTgt spid="44"/>
                                            </p:tgtEl>
                                            <p:attrNameLst>
                                              <p:attrName>style.visibility</p:attrName>
                                            </p:attrNameLst>
                                          </p:cBhvr>
                                          <p:to>
                                            <p:strVal val="visible"/>
                                          </p:to>
                                        </p:set>
                                        <p:animEffect transition="in" filter="fade">
                                          <p:cBhvr>
                                            <p:cTn id="76" dur="500"/>
                                            <p:tgtEl>
                                              <p:spTgt spid="44"/>
                                            </p:tgtEl>
                                          </p:cBhvr>
                                        </p:animEffect>
                                      </p:childTnLst>
                                    </p:cTn>
                                  </p:par>
                                  <p:par>
                                    <p:cTn id="77" presetID="10" presetClass="entr" presetSubtype="0" fill="hold" grpId="0" nodeType="withEffect">
                                      <p:stCondLst>
                                        <p:cond delay="3800"/>
                                      </p:stCondLst>
                                      <p:childTnLst>
                                        <p:set>
                                          <p:cBhvr>
                                            <p:cTn id="78" dur="1" fill="hold">
                                              <p:stCondLst>
                                                <p:cond delay="0"/>
                                              </p:stCondLst>
                                            </p:cTn>
                                            <p:tgtEl>
                                              <p:spTgt spid="45"/>
                                            </p:tgtEl>
                                            <p:attrNameLst>
                                              <p:attrName>style.visibility</p:attrName>
                                            </p:attrNameLst>
                                          </p:cBhvr>
                                          <p:to>
                                            <p:strVal val="visible"/>
                                          </p:to>
                                        </p:set>
                                        <p:animEffect transition="in" filter="fade">
                                          <p:cBhvr>
                                            <p:cTn id="79" dur="500"/>
                                            <p:tgtEl>
                                              <p:spTgt spid="45"/>
                                            </p:tgtEl>
                                          </p:cBhvr>
                                        </p:animEffect>
                                      </p:childTnLst>
                                    </p:cTn>
                                  </p:par>
                                  <p:par>
                                    <p:cTn id="80" presetID="10" presetClass="entr" presetSubtype="0" fill="hold" grpId="0" nodeType="withEffect">
                                      <p:stCondLst>
                                        <p:cond delay="3900"/>
                                      </p:stCondLst>
                                      <p:childTnLst>
                                        <p:set>
                                          <p:cBhvr>
                                            <p:cTn id="81" dur="1" fill="hold">
                                              <p:stCondLst>
                                                <p:cond delay="0"/>
                                              </p:stCondLst>
                                            </p:cTn>
                                            <p:tgtEl>
                                              <p:spTgt spid="47"/>
                                            </p:tgtEl>
                                            <p:attrNameLst>
                                              <p:attrName>style.visibility</p:attrName>
                                            </p:attrNameLst>
                                          </p:cBhvr>
                                          <p:to>
                                            <p:strVal val="visible"/>
                                          </p:to>
                                        </p:set>
                                        <p:animEffect transition="in" filter="fade">
                                          <p:cBhvr>
                                            <p:cTn id="82" dur="500"/>
                                            <p:tgtEl>
                                              <p:spTgt spid="47"/>
                                            </p:tgtEl>
                                          </p:cBhvr>
                                        </p:animEffect>
                                      </p:childTnLst>
                                    </p:cTn>
                                  </p:par>
                                  <p:par>
                                    <p:cTn id="83" presetID="10" presetClass="entr" presetSubtype="0" fill="hold" grpId="0" nodeType="withEffect">
                                      <p:stCondLst>
                                        <p:cond delay="4000"/>
                                      </p:stCondLst>
                                      <p:childTnLst>
                                        <p:set>
                                          <p:cBhvr>
                                            <p:cTn id="84" dur="1" fill="hold">
                                              <p:stCondLst>
                                                <p:cond delay="0"/>
                                              </p:stCondLst>
                                            </p:cTn>
                                            <p:tgtEl>
                                              <p:spTgt spid="48"/>
                                            </p:tgtEl>
                                            <p:attrNameLst>
                                              <p:attrName>style.visibility</p:attrName>
                                            </p:attrNameLst>
                                          </p:cBhvr>
                                          <p:to>
                                            <p:strVal val="visible"/>
                                          </p:to>
                                        </p:set>
                                        <p:animEffect transition="in" filter="fade">
                                          <p:cBhvr>
                                            <p:cTn id="85" dur="500"/>
                                            <p:tgtEl>
                                              <p:spTgt spid="48"/>
                                            </p:tgtEl>
                                          </p:cBhvr>
                                        </p:animEffect>
                                      </p:childTnLst>
                                    </p:cTn>
                                  </p:par>
                                  <p:par>
                                    <p:cTn id="86" presetID="22" presetClass="entr" presetSubtype="8" fill="hold" nodeType="withEffect">
                                      <p:stCondLst>
                                        <p:cond delay="4300"/>
                                      </p:stCondLst>
                                      <p:childTnLst>
                                        <p:set>
                                          <p:cBhvr>
                                            <p:cTn id="87" dur="1" fill="hold">
                                              <p:stCondLst>
                                                <p:cond delay="0"/>
                                              </p:stCondLst>
                                            </p:cTn>
                                            <p:tgtEl>
                                              <p:spTgt spid="51"/>
                                            </p:tgtEl>
                                            <p:attrNameLst>
                                              <p:attrName>style.visibility</p:attrName>
                                            </p:attrNameLst>
                                          </p:cBhvr>
                                          <p:to>
                                            <p:strVal val="visible"/>
                                          </p:to>
                                        </p:set>
                                        <p:animEffect transition="in" filter="wipe(left)">
                                          <p:cBhvr>
                                            <p:cTn id="88" dur="500"/>
                                            <p:tgtEl>
                                              <p:spTgt spid="51"/>
                                            </p:tgtEl>
                                          </p:cBhvr>
                                        </p:animEffect>
                                      </p:childTnLst>
                                    </p:cTn>
                                  </p:par>
                                </p:childTnLst>
                              </p:cTn>
                            </p:par>
                            <p:par>
                              <p:cTn id="89" fill="hold">
                                <p:stCondLst>
                                  <p:cond delay="4800"/>
                                </p:stCondLst>
                                <p:childTnLst>
                                  <p:par>
                                    <p:cTn id="90" presetID="22" presetClass="entr" presetSubtype="4" fill="hold" grpId="0" nodeType="afterEffect">
                                      <p:stCondLst>
                                        <p:cond delay="0"/>
                                      </p:stCondLst>
                                      <p:childTnLst>
                                        <p:set>
                                          <p:cBhvr>
                                            <p:cTn id="91" dur="1" fill="hold">
                                              <p:stCondLst>
                                                <p:cond delay="0"/>
                                              </p:stCondLst>
                                            </p:cTn>
                                            <p:tgtEl>
                                              <p:spTgt spid="4"/>
                                            </p:tgtEl>
                                            <p:attrNameLst>
                                              <p:attrName>style.visibility</p:attrName>
                                            </p:attrNameLst>
                                          </p:cBhvr>
                                          <p:to>
                                            <p:strVal val="visible"/>
                                          </p:to>
                                        </p:set>
                                        <p:animEffect transition="in" filter="wipe(down)">
                                          <p:cBhvr>
                                            <p:cTn id="9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4" grpId="0" animBg="1"/>
          <p:bldP spid="23" grpId="0" animBg="1"/>
          <p:bldP spid="8" grpId="0" animBg="1"/>
          <p:bldP spid="32" grpId="0" animBg="1"/>
          <p:bldP spid="35" grpId="0" animBg="1"/>
          <p:bldP spid="36" grpId="0" animBg="1"/>
          <p:bldP spid="37" grpId="0" animBg="1"/>
          <p:bldP spid="38" grpId="0" animBg="1"/>
          <p:bldP spid="39" grpId="0"/>
          <p:bldP spid="40" grpId="0"/>
          <p:bldP spid="42" grpId="0"/>
          <p:bldP spid="43" grpId="0"/>
          <p:bldP spid="44" grpId="0"/>
          <p:bldP spid="45" grpId="0"/>
          <p:bldP spid="47" grpId="0"/>
          <p:bldP spid="48" grpId="0"/>
          <p:bldP spid="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50" fill="hold"/>
                                            <p:tgtEl>
                                              <p:spTgt spid="8"/>
                                            </p:tgtEl>
                                            <p:attrNameLst>
                                              <p:attrName>ppt_w</p:attrName>
                                            </p:attrNameLst>
                                          </p:cBhvr>
                                          <p:tavLst>
                                            <p:tav tm="0">
                                              <p:val>
                                                <p:fltVal val="0"/>
                                              </p:val>
                                            </p:tav>
                                            <p:tav tm="100000">
                                              <p:val>
                                                <p:strVal val="#ppt_w"/>
                                              </p:val>
                                            </p:tav>
                                          </p:tavLst>
                                        </p:anim>
                                        <p:anim calcmode="lin" valueType="num">
                                          <p:cBhvr>
                                            <p:cTn id="8" dur="250" fill="hold"/>
                                            <p:tgtEl>
                                              <p:spTgt spid="8"/>
                                            </p:tgtEl>
                                            <p:attrNameLst>
                                              <p:attrName>ppt_h</p:attrName>
                                            </p:attrNameLst>
                                          </p:cBhvr>
                                          <p:tavLst>
                                            <p:tav tm="0">
                                              <p:val>
                                                <p:fltVal val="0"/>
                                              </p:val>
                                            </p:tav>
                                            <p:tav tm="100000">
                                              <p:val>
                                                <p:strVal val="#ppt_h"/>
                                              </p:val>
                                            </p:tav>
                                          </p:tavLst>
                                        </p:anim>
                                        <p:animEffect transition="in" filter="fade">
                                          <p:cBhvr>
                                            <p:cTn id="9" dur="25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500" fill="hold"/>
                                            <p:tgtEl>
                                              <p:spTgt spid="23"/>
                                            </p:tgtEl>
                                            <p:attrNameLst>
                                              <p:attrName>ppt_w</p:attrName>
                                            </p:attrNameLst>
                                          </p:cBhvr>
                                          <p:tavLst>
                                            <p:tav tm="0">
                                              <p:val>
                                                <p:fltVal val="0"/>
                                              </p:val>
                                            </p:tav>
                                            <p:tav tm="100000">
                                              <p:val>
                                                <p:strVal val="#ppt_w"/>
                                              </p:val>
                                            </p:tav>
                                          </p:tavLst>
                                        </p:anim>
                                        <p:anim calcmode="lin" valueType="num">
                                          <p:cBhvr>
                                            <p:cTn id="13" dur="500" fill="hold"/>
                                            <p:tgtEl>
                                              <p:spTgt spid="23"/>
                                            </p:tgtEl>
                                            <p:attrNameLst>
                                              <p:attrName>ppt_h</p:attrName>
                                            </p:attrNameLst>
                                          </p:cBhvr>
                                          <p:tavLst>
                                            <p:tav tm="0">
                                              <p:val>
                                                <p:fltVal val="0"/>
                                              </p:val>
                                            </p:tav>
                                            <p:tav tm="100000">
                                              <p:val>
                                                <p:strVal val="#ppt_h"/>
                                              </p:val>
                                            </p:tav>
                                          </p:tavLst>
                                        </p:anim>
                                        <p:animEffect transition="in" filter="fade">
                                          <p:cBhvr>
                                            <p:cTn id="14" dur="500"/>
                                            <p:tgtEl>
                                              <p:spTgt spid="2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p:cTn id="17" dur="750" fill="hold"/>
                                            <p:tgtEl>
                                              <p:spTgt spid="24"/>
                                            </p:tgtEl>
                                            <p:attrNameLst>
                                              <p:attrName>ppt_w</p:attrName>
                                            </p:attrNameLst>
                                          </p:cBhvr>
                                          <p:tavLst>
                                            <p:tav tm="0">
                                              <p:val>
                                                <p:fltVal val="0"/>
                                              </p:val>
                                            </p:tav>
                                            <p:tav tm="100000">
                                              <p:val>
                                                <p:strVal val="#ppt_w"/>
                                              </p:val>
                                            </p:tav>
                                          </p:tavLst>
                                        </p:anim>
                                        <p:anim calcmode="lin" valueType="num">
                                          <p:cBhvr>
                                            <p:cTn id="18" dur="750" fill="hold"/>
                                            <p:tgtEl>
                                              <p:spTgt spid="24"/>
                                            </p:tgtEl>
                                            <p:attrNameLst>
                                              <p:attrName>ppt_h</p:attrName>
                                            </p:attrNameLst>
                                          </p:cBhvr>
                                          <p:tavLst>
                                            <p:tav tm="0">
                                              <p:val>
                                                <p:fltVal val="0"/>
                                              </p:val>
                                            </p:tav>
                                            <p:tav tm="100000">
                                              <p:val>
                                                <p:strVal val="#ppt_h"/>
                                              </p:val>
                                            </p:tav>
                                          </p:tavLst>
                                        </p:anim>
                                        <p:animEffect transition="in" filter="fade">
                                          <p:cBhvr>
                                            <p:cTn id="19" dur="750"/>
                                            <p:tgtEl>
                                              <p:spTgt spid="24"/>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2"/>
                                            </p:tgtEl>
                                            <p:attrNameLst>
                                              <p:attrName>style.visibility</p:attrName>
                                            </p:attrNameLst>
                                          </p:cBhvr>
                                          <p:to>
                                            <p:strVal val="visible"/>
                                          </p:to>
                                        </p:set>
                                        <p:anim calcmode="lin" valueType="num">
                                          <p:cBhvr>
                                            <p:cTn id="22" dur="700" fill="hold"/>
                                            <p:tgtEl>
                                              <p:spTgt spid="32"/>
                                            </p:tgtEl>
                                            <p:attrNameLst>
                                              <p:attrName>ppt_w</p:attrName>
                                            </p:attrNameLst>
                                          </p:cBhvr>
                                          <p:tavLst>
                                            <p:tav tm="0">
                                              <p:val>
                                                <p:fltVal val="0"/>
                                              </p:val>
                                            </p:tav>
                                            <p:tav tm="100000">
                                              <p:val>
                                                <p:strVal val="#ppt_w"/>
                                              </p:val>
                                            </p:tav>
                                          </p:tavLst>
                                        </p:anim>
                                        <p:anim calcmode="lin" valueType="num">
                                          <p:cBhvr>
                                            <p:cTn id="23" dur="700" fill="hold"/>
                                            <p:tgtEl>
                                              <p:spTgt spid="32"/>
                                            </p:tgtEl>
                                            <p:attrNameLst>
                                              <p:attrName>ppt_h</p:attrName>
                                            </p:attrNameLst>
                                          </p:cBhvr>
                                          <p:tavLst>
                                            <p:tav tm="0">
                                              <p:val>
                                                <p:fltVal val="0"/>
                                              </p:val>
                                            </p:tav>
                                            <p:tav tm="100000">
                                              <p:val>
                                                <p:strVal val="#ppt_h"/>
                                              </p:val>
                                            </p:tav>
                                          </p:tavLst>
                                        </p:anim>
                                        <p:animEffect transition="in" filter="fade">
                                          <p:cBhvr>
                                            <p:cTn id="24" dur="700"/>
                                            <p:tgtEl>
                                              <p:spTgt spid="32"/>
                                            </p:tgtEl>
                                          </p:cBhvr>
                                        </p:animEffect>
                                      </p:childTnLst>
                                    </p:cTn>
                                  </p:par>
                                  <p:par>
                                    <p:cTn id="25" presetID="22" presetClass="entr" presetSubtype="4" fill="hold" nodeType="withEffect">
                                      <p:stCondLst>
                                        <p:cond delay="300"/>
                                      </p:stCondLst>
                                      <p:childTnLst>
                                        <p:set>
                                          <p:cBhvr>
                                            <p:cTn id="26" dur="1" fill="hold">
                                              <p:stCondLst>
                                                <p:cond delay="0"/>
                                              </p:stCondLst>
                                            </p:cTn>
                                            <p:tgtEl>
                                              <p:spTgt spid="20"/>
                                            </p:tgtEl>
                                            <p:attrNameLst>
                                              <p:attrName>style.visibility</p:attrName>
                                            </p:attrNameLst>
                                          </p:cBhvr>
                                          <p:to>
                                            <p:strVal val="visible"/>
                                          </p:to>
                                        </p:set>
                                        <p:animEffect transition="in" filter="wipe(down)">
                                          <p:cBhvr>
                                            <p:cTn id="27" dur="750"/>
                                            <p:tgtEl>
                                              <p:spTgt spid="20"/>
                                            </p:tgtEl>
                                          </p:cBhvr>
                                        </p:animEffect>
                                      </p:childTnLst>
                                    </p:cTn>
                                  </p:par>
                                  <p:par>
                                    <p:cTn id="28" presetID="10" presetClass="entr" presetSubtype="0" fill="hold" grpId="0" nodeType="withEffect">
                                      <p:stCondLst>
                                        <p:cond delay="90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1000"/>
                                            <p:tgtEl>
                                              <p:spTgt spid="17"/>
                                            </p:tgtEl>
                                          </p:cBhvr>
                                        </p:animEffect>
                                      </p:childTnLst>
                                    </p:cTn>
                                  </p:par>
                                  <p:par>
                                    <p:cTn id="31" presetID="22" presetClass="entr" presetSubtype="8" fill="hold" nodeType="withEffect">
                                      <p:stCondLst>
                                        <p:cond delay="1000"/>
                                      </p:stCondLst>
                                      <p:childTnLst>
                                        <p:set>
                                          <p:cBhvr>
                                            <p:cTn id="32" dur="1" fill="hold">
                                              <p:stCondLst>
                                                <p:cond delay="0"/>
                                              </p:stCondLst>
                                            </p:cTn>
                                            <p:tgtEl>
                                              <p:spTgt spid="34"/>
                                            </p:tgtEl>
                                            <p:attrNameLst>
                                              <p:attrName>style.visibility</p:attrName>
                                            </p:attrNameLst>
                                          </p:cBhvr>
                                          <p:to>
                                            <p:strVal val="visible"/>
                                          </p:to>
                                        </p:set>
                                        <p:animEffect transition="in" filter="wipe(left)">
                                          <p:cBhvr>
                                            <p:cTn id="33" dur="800"/>
                                            <p:tgtEl>
                                              <p:spTgt spid="34"/>
                                            </p:tgtEl>
                                          </p:cBhvr>
                                        </p:animEffect>
                                      </p:childTnLst>
                                    </p:cTn>
                                  </p:par>
                                  <p:par>
                                    <p:cTn id="34" presetID="10" presetClass="entr" presetSubtype="0" fill="hold" grpId="0" nodeType="withEffect">
                                      <p:stCondLst>
                                        <p:cond delay="1700"/>
                                      </p:stCondLst>
                                      <p:childTnLst>
                                        <p:set>
                                          <p:cBhvr>
                                            <p:cTn id="35" dur="1" fill="hold">
                                              <p:stCondLst>
                                                <p:cond delay="0"/>
                                              </p:stCondLst>
                                            </p:cTn>
                                            <p:tgtEl>
                                              <p:spTgt spid="35"/>
                                            </p:tgtEl>
                                            <p:attrNameLst>
                                              <p:attrName>style.visibility</p:attrName>
                                            </p:attrNameLst>
                                          </p:cBhvr>
                                          <p:to>
                                            <p:strVal val="visible"/>
                                          </p:to>
                                        </p:set>
                                        <p:animEffect transition="in" filter="fade">
                                          <p:cBhvr>
                                            <p:cTn id="36" dur="500"/>
                                            <p:tgtEl>
                                              <p:spTgt spid="35"/>
                                            </p:tgtEl>
                                          </p:cBhvr>
                                        </p:animEffect>
                                      </p:childTnLst>
                                    </p:cTn>
                                  </p:par>
                                  <p:par>
                                    <p:cTn id="37" presetID="10" presetClass="entr" presetSubtype="0" fill="hold" grpId="0" nodeType="withEffect">
                                      <p:stCondLst>
                                        <p:cond delay="200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500"/>
                                            <p:tgtEl>
                                              <p:spTgt spid="36"/>
                                            </p:tgtEl>
                                          </p:cBhvr>
                                        </p:animEffect>
                                      </p:childTnLst>
                                    </p:cTn>
                                  </p:par>
                                  <p:par>
                                    <p:cTn id="40" presetID="10" presetClass="entr" presetSubtype="0" fill="hold" grpId="0" nodeType="withEffect">
                                      <p:stCondLst>
                                        <p:cond delay="2300"/>
                                      </p:stCondLst>
                                      <p:childTnLst>
                                        <p:set>
                                          <p:cBhvr>
                                            <p:cTn id="41" dur="1" fill="hold">
                                              <p:stCondLst>
                                                <p:cond delay="0"/>
                                              </p:stCondLst>
                                            </p:cTn>
                                            <p:tgtEl>
                                              <p:spTgt spid="37"/>
                                            </p:tgtEl>
                                            <p:attrNameLst>
                                              <p:attrName>style.visibility</p:attrName>
                                            </p:attrNameLst>
                                          </p:cBhvr>
                                          <p:to>
                                            <p:strVal val="visible"/>
                                          </p:to>
                                        </p:set>
                                        <p:animEffect transition="in" filter="fade">
                                          <p:cBhvr>
                                            <p:cTn id="42" dur="500"/>
                                            <p:tgtEl>
                                              <p:spTgt spid="37"/>
                                            </p:tgtEl>
                                          </p:cBhvr>
                                        </p:animEffect>
                                      </p:childTnLst>
                                    </p:cTn>
                                  </p:par>
                                  <p:par>
                                    <p:cTn id="43" presetID="10" presetClass="entr" presetSubtype="0" fill="hold" grpId="0" nodeType="withEffect">
                                      <p:stCondLst>
                                        <p:cond delay="2500"/>
                                      </p:stCondLst>
                                      <p:childTnLst>
                                        <p:set>
                                          <p:cBhvr>
                                            <p:cTn id="44" dur="1" fill="hold">
                                              <p:stCondLst>
                                                <p:cond delay="0"/>
                                              </p:stCondLst>
                                            </p:cTn>
                                            <p:tgtEl>
                                              <p:spTgt spid="38"/>
                                            </p:tgtEl>
                                            <p:attrNameLst>
                                              <p:attrName>style.visibility</p:attrName>
                                            </p:attrNameLst>
                                          </p:cBhvr>
                                          <p:to>
                                            <p:strVal val="visible"/>
                                          </p:to>
                                        </p:set>
                                        <p:animEffect transition="in" filter="fade">
                                          <p:cBhvr>
                                            <p:cTn id="45" dur="500"/>
                                            <p:tgtEl>
                                              <p:spTgt spid="38"/>
                                            </p:tgtEl>
                                          </p:cBhvr>
                                        </p:animEffect>
                                      </p:childTnLst>
                                    </p:cTn>
                                  </p:par>
                                  <p:par>
                                    <p:cTn id="46" presetID="2" presetClass="entr" presetSubtype="1" fill="hold" nodeType="withEffect">
                                      <p:stCondLst>
                                        <p:cond delay="2600"/>
                                      </p:stCondLst>
                                      <p:childTnLst>
                                        <p:set>
                                          <p:cBhvr>
                                            <p:cTn id="47" dur="1" fill="hold">
                                              <p:stCondLst>
                                                <p:cond delay="0"/>
                                              </p:stCondLst>
                                            </p:cTn>
                                            <p:tgtEl>
                                              <p:spTgt spid="46"/>
                                            </p:tgtEl>
                                            <p:attrNameLst>
                                              <p:attrName>style.visibility</p:attrName>
                                            </p:attrNameLst>
                                          </p:cBhvr>
                                          <p:to>
                                            <p:strVal val="visible"/>
                                          </p:to>
                                        </p:set>
                                        <p:anim calcmode="lin" valueType="num">
                                          <p:cBhvr additive="base">
                                            <p:cTn id="48" dur="750" fill="hold"/>
                                            <p:tgtEl>
                                              <p:spTgt spid="46"/>
                                            </p:tgtEl>
                                            <p:attrNameLst>
                                              <p:attrName>ppt_x</p:attrName>
                                            </p:attrNameLst>
                                          </p:cBhvr>
                                          <p:tavLst>
                                            <p:tav tm="0">
                                              <p:val>
                                                <p:strVal val="#ppt_x"/>
                                              </p:val>
                                            </p:tav>
                                            <p:tav tm="100000">
                                              <p:val>
                                                <p:strVal val="#ppt_x"/>
                                              </p:val>
                                            </p:tav>
                                          </p:tavLst>
                                        </p:anim>
                                        <p:anim calcmode="lin" valueType="num">
                                          <p:cBhvr additive="base">
                                            <p:cTn id="49" dur="750" fill="hold"/>
                                            <p:tgtEl>
                                              <p:spTgt spid="46"/>
                                            </p:tgtEl>
                                            <p:attrNameLst>
                                              <p:attrName>ppt_y</p:attrName>
                                            </p:attrNameLst>
                                          </p:cBhvr>
                                          <p:tavLst>
                                            <p:tav tm="0">
                                              <p:val>
                                                <p:strVal val="0-#ppt_h/2"/>
                                              </p:val>
                                            </p:tav>
                                            <p:tav tm="100000">
                                              <p:val>
                                                <p:strVal val="#ppt_y"/>
                                              </p:val>
                                            </p:tav>
                                          </p:tavLst>
                                        </p:anim>
                                      </p:childTnLst>
                                    </p:cTn>
                                  </p:par>
                                  <p:par>
                                    <p:cTn id="50" presetID="2" presetClass="entr" presetSubtype="1" fill="hold" nodeType="withEffect">
                                      <p:stCondLst>
                                        <p:cond delay="2800"/>
                                      </p:stCondLst>
                                      <p:childTnLst>
                                        <p:set>
                                          <p:cBhvr>
                                            <p:cTn id="51" dur="1" fill="hold">
                                              <p:stCondLst>
                                                <p:cond delay="0"/>
                                              </p:stCondLst>
                                            </p:cTn>
                                            <p:tgtEl>
                                              <p:spTgt spid="56"/>
                                            </p:tgtEl>
                                            <p:attrNameLst>
                                              <p:attrName>style.visibility</p:attrName>
                                            </p:attrNameLst>
                                          </p:cBhvr>
                                          <p:to>
                                            <p:strVal val="visible"/>
                                          </p:to>
                                        </p:set>
                                        <p:anim calcmode="lin" valueType="num">
                                          <p:cBhvr additive="base">
                                            <p:cTn id="52" dur="750" fill="hold"/>
                                            <p:tgtEl>
                                              <p:spTgt spid="56"/>
                                            </p:tgtEl>
                                            <p:attrNameLst>
                                              <p:attrName>ppt_x</p:attrName>
                                            </p:attrNameLst>
                                          </p:cBhvr>
                                          <p:tavLst>
                                            <p:tav tm="0">
                                              <p:val>
                                                <p:strVal val="#ppt_x"/>
                                              </p:val>
                                            </p:tav>
                                            <p:tav tm="100000">
                                              <p:val>
                                                <p:strVal val="#ppt_x"/>
                                              </p:val>
                                            </p:tav>
                                          </p:tavLst>
                                        </p:anim>
                                        <p:anim calcmode="lin" valueType="num">
                                          <p:cBhvr additive="base">
                                            <p:cTn id="53" dur="750" fill="hold"/>
                                            <p:tgtEl>
                                              <p:spTgt spid="56"/>
                                            </p:tgtEl>
                                            <p:attrNameLst>
                                              <p:attrName>ppt_y</p:attrName>
                                            </p:attrNameLst>
                                          </p:cBhvr>
                                          <p:tavLst>
                                            <p:tav tm="0">
                                              <p:val>
                                                <p:strVal val="0-#ppt_h/2"/>
                                              </p:val>
                                            </p:tav>
                                            <p:tav tm="100000">
                                              <p:val>
                                                <p:strVal val="#ppt_y"/>
                                              </p:val>
                                            </p:tav>
                                          </p:tavLst>
                                        </p:anim>
                                      </p:childTnLst>
                                    </p:cTn>
                                  </p:par>
                                  <p:par>
                                    <p:cTn id="54" presetID="2" presetClass="entr" presetSubtype="1" fill="hold" nodeType="withEffect">
                                      <p:stCondLst>
                                        <p:cond delay="3100"/>
                                      </p:stCondLst>
                                      <p:childTnLst>
                                        <p:set>
                                          <p:cBhvr>
                                            <p:cTn id="55" dur="1" fill="hold">
                                              <p:stCondLst>
                                                <p:cond delay="0"/>
                                              </p:stCondLst>
                                            </p:cTn>
                                            <p:tgtEl>
                                              <p:spTgt spid="57"/>
                                            </p:tgtEl>
                                            <p:attrNameLst>
                                              <p:attrName>style.visibility</p:attrName>
                                            </p:attrNameLst>
                                          </p:cBhvr>
                                          <p:to>
                                            <p:strVal val="visible"/>
                                          </p:to>
                                        </p:set>
                                        <p:anim calcmode="lin" valueType="num">
                                          <p:cBhvr additive="base">
                                            <p:cTn id="56" dur="750" fill="hold"/>
                                            <p:tgtEl>
                                              <p:spTgt spid="57"/>
                                            </p:tgtEl>
                                            <p:attrNameLst>
                                              <p:attrName>ppt_x</p:attrName>
                                            </p:attrNameLst>
                                          </p:cBhvr>
                                          <p:tavLst>
                                            <p:tav tm="0">
                                              <p:val>
                                                <p:strVal val="#ppt_x"/>
                                              </p:val>
                                            </p:tav>
                                            <p:tav tm="100000">
                                              <p:val>
                                                <p:strVal val="#ppt_x"/>
                                              </p:val>
                                            </p:tav>
                                          </p:tavLst>
                                        </p:anim>
                                        <p:anim calcmode="lin" valueType="num">
                                          <p:cBhvr additive="base">
                                            <p:cTn id="57" dur="750" fill="hold"/>
                                            <p:tgtEl>
                                              <p:spTgt spid="57"/>
                                            </p:tgtEl>
                                            <p:attrNameLst>
                                              <p:attrName>ppt_y</p:attrName>
                                            </p:attrNameLst>
                                          </p:cBhvr>
                                          <p:tavLst>
                                            <p:tav tm="0">
                                              <p:val>
                                                <p:strVal val="0-#ppt_h/2"/>
                                              </p:val>
                                            </p:tav>
                                            <p:tav tm="100000">
                                              <p:val>
                                                <p:strVal val="#ppt_y"/>
                                              </p:val>
                                            </p:tav>
                                          </p:tavLst>
                                        </p:anim>
                                      </p:childTnLst>
                                    </p:cTn>
                                  </p:par>
                                  <p:par>
                                    <p:cTn id="58" presetID="2" presetClass="entr" presetSubtype="1" fill="hold" nodeType="withEffect">
                                      <p:stCondLst>
                                        <p:cond delay="3200"/>
                                      </p:stCondLst>
                                      <p:childTnLst>
                                        <p:set>
                                          <p:cBhvr>
                                            <p:cTn id="59" dur="1" fill="hold">
                                              <p:stCondLst>
                                                <p:cond delay="0"/>
                                              </p:stCondLst>
                                            </p:cTn>
                                            <p:tgtEl>
                                              <p:spTgt spid="58"/>
                                            </p:tgtEl>
                                            <p:attrNameLst>
                                              <p:attrName>style.visibility</p:attrName>
                                            </p:attrNameLst>
                                          </p:cBhvr>
                                          <p:to>
                                            <p:strVal val="visible"/>
                                          </p:to>
                                        </p:set>
                                        <p:anim calcmode="lin" valueType="num">
                                          <p:cBhvr additive="base">
                                            <p:cTn id="60" dur="750" fill="hold"/>
                                            <p:tgtEl>
                                              <p:spTgt spid="58"/>
                                            </p:tgtEl>
                                            <p:attrNameLst>
                                              <p:attrName>ppt_x</p:attrName>
                                            </p:attrNameLst>
                                          </p:cBhvr>
                                          <p:tavLst>
                                            <p:tav tm="0">
                                              <p:val>
                                                <p:strVal val="#ppt_x"/>
                                              </p:val>
                                            </p:tav>
                                            <p:tav tm="100000">
                                              <p:val>
                                                <p:strVal val="#ppt_x"/>
                                              </p:val>
                                            </p:tav>
                                          </p:tavLst>
                                        </p:anim>
                                        <p:anim calcmode="lin" valueType="num">
                                          <p:cBhvr additive="base">
                                            <p:cTn id="61" dur="750" fill="hold"/>
                                            <p:tgtEl>
                                              <p:spTgt spid="58"/>
                                            </p:tgtEl>
                                            <p:attrNameLst>
                                              <p:attrName>ppt_y</p:attrName>
                                            </p:attrNameLst>
                                          </p:cBhvr>
                                          <p:tavLst>
                                            <p:tav tm="0">
                                              <p:val>
                                                <p:strVal val="0-#ppt_h/2"/>
                                              </p:val>
                                            </p:tav>
                                            <p:tav tm="100000">
                                              <p:val>
                                                <p:strVal val="#ppt_y"/>
                                              </p:val>
                                            </p:tav>
                                          </p:tavLst>
                                        </p:anim>
                                      </p:childTnLst>
                                    </p:cTn>
                                  </p:par>
                                  <p:par>
                                    <p:cTn id="62" presetID="10" presetClass="entr" presetSubtype="0" fill="hold" grpId="0" nodeType="withEffect">
                                      <p:stCondLst>
                                        <p:cond delay="3000"/>
                                      </p:stCondLst>
                                      <p:childTnLst>
                                        <p:set>
                                          <p:cBhvr>
                                            <p:cTn id="63" dur="1" fill="hold">
                                              <p:stCondLst>
                                                <p:cond delay="0"/>
                                              </p:stCondLst>
                                            </p:cTn>
                                            <p:tgtEl>
                                              <p:spTgt spid="39"/>
                                            </p:tgtEl>
                                            <p:attrNameLst>
                                              <p:attrName>style.visibility</p:attrName>
                                            </p:attrNameLst>
                                          </p:cBhvr>
                                          <p:to>
                                            <p:strVal val="visible"/>
                                          </p:to>
                                        </p:set>
                                        <p:animEffect transition="in" filter="fade">
                                          <p:cBhvr>
                                            <p:cTn id="64" dur="500"/>
                                            <p:tgtEl>
                                              <p:spTgt spid="39"/>
                                            </p:tgtEl>
                                          </p:cBhvr>
                                        </p:animEffect>
                                      </p:childTnLst>
                                    </p:cTn>
                                  </p:par>
                                  <p:par>
                                    <p:cTn id="65" presetID="10" presetClass="entr" presetSubtype="0" fill="hold" grpId="0" nodeType="withEffect">
                                      <p:stCondLst>
                                        <p:cond delay="3200"/>
                                      </p:stCondLst>
                                      <p:childTnLst>
                                        <p:set>
                                          <p:cBhvr>
                                            <p:cTn id="66" dur="1" fill="hold">
                                              <p:stCondLst>
                                                <p:cond delay="0"/>
                                              </p:stCondLst>
                                            </p:cTn>
                                            <p:tgtEl>
                                              <p:spTgt spid="40"/>
                                            </p:tgtEl>
                                            <p:attrNameLst>
                                              <p:attrName>style.visibility</p:attrName>
                                            </p:attrNameLst>
                                          </p:cBhvr>
                                          <p:to>
                                            <p:strVal val="visible"/>
                                          </p:to>
                                        </p:set>
                                        <p:animEffect transition="in" filter="fade">
                                          <p:cBhvr>
                                            <p:cTn id="67" dur="500"/>
                                            <p:tgtEl>
                                              <p:spTgt spid="40"/>
                                            </p:tgtEl>
                                          </p:cBhvr>
                                        </p:animEffect>
                                      </p:childTnLst>
                                    </p:cTn>
                                  </p:par>
                                  <p:par>
                                    <p:cTn id="68" presetID="10" presetClass="entr" presetSubtype="0" fill="hold" grpId="0" nodeType="withEffect">
                                      <p:stCondLst>
                                        <p:cond delay="3400"/>
                                      </p:stCondLst>
                                      <p:childTnLst>
                                        <p:set>
                                          <p:cBhvr>
                                            <p:cTn id="69" dur="1" fill="hold">
                                              <p:stCondLst>
                                                <p:cond delay="0"/>
                                              </p:stCondLst>
                                            </p:cTn>
                                            <p:tgtEl>
                                              <p:spTgt spid="42"/>
                                            </p:tgtEl>
                                            <p:attrNameLst>
                                              <p:attrName>style.visibility</p:attrName>
                                            </p:attrNameLst>
                                          </p:cBhvr>
                                          <p:to>
                                            <p:strVal val="visible"/>
                                          </p:to>
                                        </p:set>
                                        <p:animEffect transition="in" filter="fade">
                                          <p:cBhvr>
                                            <p:cTn id="70" dur="400"/>
                                            <p:tgtEl>
                                              <p:spTgt spid="42"/>
                                            </p:tgtEl>
                                          </p:cBhvr>
                                        </p:animEffect>
                                      </p:childTnLst>
                                    </p:cTn>
                                  </p:par>
                                  <p:par>
                                    <p:cTn id="71" presetID="10" presetClass="entr" presetSubtype="0" fill="hold" grpId="0" nodeType="withEffect">
                                      <p:stCondLst>
                                        <p:cond delay="3500"/>
                                      </p:stCondLst>
                                      <p:childTnLst>
                                        <p:set>
                                          <p:cBhvr>
                                            <p:cTn id="72" dur="1" fill="hold">
                                              <p:stCondLst>
                                                <p:cond delay="0"/>
                                              </p:stCondLst>
                                            </p:cTn>
                                            <p:tgtEl>
                                              <p:spTgt spid="43"/>
                                            </p:tgtEl>
                                            <p:attrNameLst>
                                              <p:attrName>style.visibility</p:attrName>
                                            </p:attrNameLst>
                                          </p:cBhvr>
                                          <p:to>
                                            <p:strVal val="visible"/>
                                          </p:to>
                                        </p:set>
                                        <p:animEffect transition="in" filter="fade">
                                          <p:cBhvr>
                                            <p:cTn id="73" dur="500"/>
                                            <p:tgtEl>
                                              <p:spTgt spid="43"/>
                                            </p:tgtEl>
                                          </p:cBhvr>
                                        </p:animEffect>
                                      </p:childTnLst>
                                    </p:cTn>
                                  </p:par>
                                  <p:par>
                                    <p:cTn id="74" presetID="10" presetClass="entr" presetSubtype="0" fill="hold" grpId="0" nodeType="withEffect">
                                      <p:stCondLst>
                                        <p:cond delay="3600"/>
                                      </p:stCondLst>
                                      <p:childTnLst>
                                        <p:set>
                                          <p:cBhvr>
                                            <p:cTn id="75" dur="1" fill="hold">
                                              <p:stCondLst>
                                                <p:cond delay="0"/>
                                              </p:stCondLst>
                                            </p:cTn>
                                            <p:tgtEl>
                                              <p:spTgt spid="44"/>
                                            </p:tgtEl>
                                            <p:attrNameLst>
                                              <p:attrName>style.visibility</p:attrName>
                                            </p:attrNameLst>
                                          </p:cBhvr>
                                          <p:to>
                                            <p:strVal val="visible"/>
                                          </p:to>
                                        </p:set>
                                        <p:animEffect transition="in" filter="fade">
                                          <p:cBhvr>
                                            <p:cTn id="76" dur="500"/>
                                            <p:tgtEl>
                                              <p:spTgt spid="44"/>
                                            </p:tgtEl>
                                          </p:cBhvr>
                                        </p:animEffect>
                                      </p:childTnLst>
                                    </p:cTn>
                                  </p:par>
                                  <p:par>
                                    <p:cTn id="77" presetID="10" presetClass="entr" presetSubtype="0" fill="hold" grpId="0" nodeType="withEffect">
                                      <p:stCondLst>
                                        <p:cond delay="3800"/>
                                      </p:stCondLst>
                                      <p:childTnLst>
                                        <p:set>
                                          <p:cBhvr>
                                            <p:cTn id="78" dur="1" fill="hold">
                                              <p:stCondLst>
                                                <p:cond delay="0"/>
                                              </p:stCondLst>
                                            </p:cTn>
                                            <p:tgtEl>
                                              <p:spTgt spid="45"/>
                                            </p:tgtEl>
                                            <p:attrNameLst>
                                              <p:attrName>style.visibility</p:attrName>
                                            </p:attrNameLst>
                                          </p:cBhvr>
                                          <p:to>
                                            <p:strVal val="visible"/>
                                          </p:to>
                                        </p:set>
                                        <p:animEffect transition="in" filter="fade">
                                          <p:cBhvr>
                                            <p:cTn id="79" dur="500"/>
                                            <p:tgtEl>
                                              <p:spTgt spid="45"/>
                                            </p:tgtEl>
                                          </p:cBhvr>
                                        </p:animEffect>
                                      </p:childTnLst>
                                    </p:cTn>
                                  </p:par>
                                  <p:par>
                                    <p:cTn id="80" presetID="10" presetClass="entr" presetSubtype="0" fill="hold" grpId="0" nodeType="withEffect">
                                      <p:stCondLst>
                                        <p:cond delay="3900"/>
                                      </p:stCondLst>
                                      <p:childTnLst>
                                        <p:set>
                                          <p:cBhvr>
                                            <p:cTn id="81" dur="1" fill="hold">
                                              <p:stCondLst>
                                                <p:cond delay="0"/>
                                              </p:stCondLst>
                                            </p:cTn>
                                            <p:tgtEl>
                                              <p:spTgt spid="47"/>
                                            </p:tgtEl>
                                            <p:attrNameLst>
                                              <p:attrName>style.visibility</p:attrName>
                                            </p:attrNameLst>
                                          </p:cBhvr>
                                          <p:to>
                                            <p:strVal val="visible"/>
                                          </p:to>
                                        </p:set>
                                        <p:animEffect transition="in" filter="fade">
                                          <p:cBhvr>
                                            <p:cTn id="82" dur="500"/>
                                            <p:tgtEl>
                                              <p:spTgt spid="47"/>
                                            </p:tgtEl>
                                          </p:cBhvr>
                                        </p:animEffect>
                                      </p:childTnLst>
                                    </p:cTn>
                                  </p:par>
                                  <p:par>
                                    <p:cTn id="83" presetID="10" presetClass="entr" presetSubtype="0" fill="hold" grpId="0" nodeType="withEffect">
                                      <p:stCondLst>
                                        <p:cond delay="4000"/>
                                      </p:stCondLst>
                                      <p:childTnLst>
                                        <p:set>
                                          <p:cBhvr>
                                            <p:cTn id="84" dur="1" fill="hold">
                                              <p:stCondLst>
                                                <p:cond delay="0"/>
                                              </p:stCondLst>
                                            </p:cTn>
                                            <p:tgtEl>
                                              <p:spTgt spid="48"/>
                                            </p:tgtEl>
                                            <p:attrNameLst>
                                              <p:attrName>style.visibility</p:attrName>
                                            </p:attrNameLst>
                                          </p:cBhvr>
                                          <p:to>
                                            <p:strVal val="visible"/>
                                          </p:to>
                                        </p:set>
                                        <p:animEffect transition="in" filter="fade">
                                          <p:cBhvr>
                                            <p:cTn id="85" dur="500"/>
                                            <p:tgtEl>
                                              <p:spTgt spid="48"/>
                                            </p:tgtEl>
                                          </p:cBhvr>
                                        </p:animEffect>
                                      </p:childTnLst>
                                    </p:cTn>
                                  </p:par>
                                  <p:par>
                                    <p:cTn id="86" presetID="22" presetClass="entr" presetSubtype="8" fill="hold" nodeType="withEffect">
                                      <p:stCondLst>
                                        <p:cond delay="4300"/>
                                      </p:stCondLst>
                                      <p:childTnLst>
                                        <p:set>
                                          <p:cBhvr>
                                            <p:cTn id="87" dur="1" fill="hold">
                                              <p:stCondLst>
                                                <p:cond delay="0"/>
                                              </p:stCondLst>
                                            </p:cTn>
                                            <p:tgtEl>
                                              <p:spTgt spid="51"/>
                                            </p:tgtEl>
                                            <p:attrNameLst>
                                              <p:attrName>style.visibility</p:attrName>
                                            </p:attrNameLst>
                                          </p:cBhvr>
                                          <p:to>
                                            <p:strVal val="visible"/>
                                          </p:to>
                                        </p:set>
                                        <p:animEffect transition="in" filter="wipe(left)">
                                          <p:cBhvr>
                                            <p:cTn id="88" dur="500"/>
                                            <p:tgtEl>
                                              <p:spTgt spid="51"/>
                                            </p:tgtEl>
                                          </p:cBhvr>
                                        </p:animEffect>
                                      </p:childTnLst>
                                    </p:cTn>
                                  </p:par>
                                </p:childTnLst>
                              </p:cTn>
                            </p:par>
                            <p:par>
                              <p:cTn id="89" fill="hold">
                                <p:stCondLst>
                                  <p:cond delay="4800"/>
                                </p:stCondLst>
                                <p:childTnLst>
                                  <p:par>
                                    <p:cTn id="90" presetID="22" presetClass="entr" presetSubtype="4" fill="hold" grpId="0" nodeType="afterEffect">
                                      <p:stCondLst>
                                        <p:cond delay="0"/>
                                      </p:stCondLst>
                                      <p:childTnLst>
                                        <p:set>
                                          <p:cBhvr>
                                            <p:cTn id="91" dur="1" fill="hold">
                                              <p:stCondLst>
                                                <p:cond delay="0"/>
                                              </p:stCondLst>
                                            </p:cTn>
                                            <p:tgtEl>
                                              <p:spTgt spid="4"/>
                                            </p:tgtEl>
                                            <p:attrNameLst>
                                              <p:attrName>style.visibility</p:attrName>
                                            </p:attrNameLst>
                                          </p:cBhvr>
                                          <p:to>
                                            <p:strVal val="visible"/>
                                          </p:to>
                                        </p:set>
                                        <p:animEffect transition="in" filter="wipe(down)">
                                          <p:cBhvr>
                                            <p:cTn id="9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4" grpId="0" animBg="1"/>
          <p:bldP spid="23" grpId="0" animBg="1"/>
          <p:bldP spid="8" grpId="0" animBg="1"/>
          <p:bldP spid="32" grpId="0" animBg="1"/>
          <p:bldP spid="35" grpId="0" animBg="1"/>
          <p:bldP spid="36" grpId="0" animBg="1"/>
          <p:bldP spid="37" grpId="0" animBg="1"/>
          <p:bldP spid="38" grpId="0" animBg="1"/>
          <p:bldP spid="39" grpId="0"/>
          <p:bldP spid="40" grpId="0"/>
          <p:bldP spid="42" grpId="0"/>
          <p:bldP spid="43" grpId="0"/>
          <p:bldP spid="44" grpId="0"/>
          <p:bldP spid="45" grpId="0"/>
          <p:bldP spid="47" grpId="0"/>
          <p:bldP spid="48" grpId="0"/>
          <p:bldP spid="4" grpId="0"/>
        </p:bldLst>
      </p:timing>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6">
      <a:majorFont>
        <a:latin typeface="Gabriela"/>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16491</TotalTime>
  <Words>11624</Words>
  <Application>Microsoft Office PowerPoint</Application>
  <PresentationFormat>Широкоэкранный</PresentationFormat>
  <Paragraphs>957</Paragraphs>
  <Slides>107</Slides>
  <Notes>67</Notes>
  <HiddenSlides>0</HiddenSlides>
  <MMClips>13</MMClips>
  <ScaleCrop>false</ScaleCrop>
  <HeadingPairs>
    <vt:vector size="4" baseType="variant">
      <vt:variant>
        <vt:lpstr>Тема</vt:lpstr>
      </vt:variant>
      <vt:variant>
        <vt:i4>1</vt:i4>
      </vt:variant>
      <vt:variant>
        <vt:lpstr>Заголовки слайдов</vt:lpstr>
      </vt:variant>
      <vt:variant>
        <vt:i4>107</vt:i4>
      </vt:variant>
    </vt:vector>
  </HeadingPairs>
  <TitlesOfParts>
    <vt:vector size="108" baseType="lpstr">
      <vt:lpstr>Office Theme</vt:lpstr>
      <vt:lpstr>Презентация PowerPoint</vt:lpstr>
      <vt:lpstr>Презентация PowerPoint</vt:lpstr>
      <vt:lpstr>Презентация PowerPoint</vt:lpstr>
      <vt:lpstr>Трудные диалоги</vt:lpstr>
      <vt:lpstr>Презентация PowerPoint</vt:lpstr>
      <vt:lpstr>Примеры сфер влияния</vt:lpstr>
      <vt:lpstr>Презентация PowerPoint</vt:lpstr>
      <vt:lpstr>Презентация PowerPoint</vt:lpstr>
      <vt:lpstr>Презентация PowerPoint</vt:lpstr>
      <vt:lpstr>Каким образом свободный обмен смыслом способствует успеху?</vt:lpstr>
      <vt:lpstr>Как обеспечить этот свободный обмен?</vt:lpstr>
      <vt:lpstr>Презентация PowerPoint</vt:lpstr>
      <vt:lpstr>Презентация PowerPoint</vt:lpstr>
      <vt:lpstr>Навык: СТО-анализ</vt:lpstr>
      <vt:lpstr>Презентация PowerPoint</vt:lpstr>
      <vt:lpstr>Презентация PowerPoint</vt:lpstr>
      <vt:lpstr>Определи свои мотивы?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6. Распознайте три «Разумные» истории </vt:lpstr>
      <vt:lpstr>Презентация PowerPoint</vt:lpstr>
      <vt:lpstr>Как же перестать рассказывать «Разумные» истории и перейти к «Полезным»?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Как может выглядеть приглашение?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Следить за сигналами собеседника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Что делать, отойдя от темы диалога?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Что же делать в супер-сложной ситуации?</vt:lpstr>
      <vt:lpstr>Презентация PowerPoint</vt:lpstr>
      <vt:lpstr>Презентация PowerPoint</vt:lpstr>
      <vt:lpstr>Презентация PowerPoint</vt:lpstr>
      <vt:lpstr>Презентация PowerPoint</vt:lpstr>
      <vt:lpstr>Презентация PowerPoint</vt:lpstr>
      <vt:lpstr>Три важных совета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Вопросы</vt:lpstr>
      <vt:lpstr>Презентация PowerPoint</vt:lpstr>
    </vt:vector>
  </TitlesOfParts>
  <Company>PricewaterhouseCoopers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Malgorzata Boguslawska</dc:creator>
  <cp:lastModifiedBy>Pavel Zhukov</cp:lastModifiedBy>
  <cp:revision>964</cp:revision>
  <dcterms:created xsi:type="dcterms:W3CDTF">2017-06-30T07:56:32Z</dcterms:created>
  <dcterms:modified xsi:type="dcterms:W3CDTF">2026-07-02T12:40:37Z</dcterms:modified>
</cp:coreProperties>
</file>