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60" r:id="rId2"/>
    <p:sldId id="266" r:id="rId3"/>
    <p:sldId id="267" r:id="rId4"/>
    <p:sldId id="268" r:id="rId5"/>
    <p:sldId id="274" r:id="rId6"/>
    <p:sldId id="270" r:id="rId7"/>
    <p:sldId id="269" r:id="rId8"/>
    <p:sldId id="275" r:id="rId9"/>
    <p:sldId id="272" r:id="rId10"/>
    <p:sldId id="271" r:id="rId11"/>
    <p:sldId id="277" r:id="rId12"/>
    <p:sldId id="265" r:id="rId13"/>
    <p:sldId id="278" r:id="rId14"/>
    <p:sldId id="281" r:id="rId15"/>
    <p:sldId id="279" r:id="rId16"/>
    <p:sldId id="280" r:id="rId17"/>
    <p:sldId id="282" r:id="rId18"/>
    <p:sldId id="258" r:id="rId19"/>
    <p:sldId id="286" r:id="rId20"/>
    <p:sldId id="285" r:id="rId21"/>
    <p:sldId id="284" r:id="rId22"/>
    <p:sldId id="283" r:id="rId23"/>
    <p:sldId id="289" r:id="rId24"/>
    <p:sldId id="288" r:id="rId25"/>
    <p:sldId id="287" r:id="rId26"/>
    <p:sldId id="290" r:id="rId27"/>
    <p:sldId id="291" r:id="rId28"/>
    <p:sldId id="259" r:id="rId29"/>
    <p:sldId id="292" r:id="rId30"/>
    <p:sldId id="293" r:id="rId31"/>
    <p:sldId id="294" r:id="rId32"/>
    <p:sldId id="295" r:id="rId33"/>
    <p:sldId id="297" r:id="rId34"/>
    <p:sldId id="301" r:id="rId35"/>
    <p:sldId id="300" r:id="rId36"/>
    <p:sldId id="299" r:id="rId37"/>
    <p:sldId id="298" r:id="rId38"/>
    <p:sldId id="273" r:id="rId39"/>
    <p:sldId id="305" r:id="rId40"/>
    <p:sldId id="306" r:id="rId41"/>
    <p:sldId id="308" r:id="rId42"/>
    <p:sldId id="307" r:id="rId43"/>
    <p:sldId id="309" r:id="rId44"/>
    <p:sldId id="310" r:id="rId4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F35"/>
    <a:srgbClr val="E9FF75"/>
    <a:srgbClr val="8FAB66"/>
    <a:srgbClr val="49257D"/>
    <a:srgbClr val="9148FD"/>
    <a:srgbClr val="78933B"/>
    <a:srgbClr val="759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54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F94B1-5C0A-2B4C-95CD-9D091C29401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7A22A-1894-3340-A33B-4EBC9EBB8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6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73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человеческие усилия. Все конференции по всему миру настолько озабочены тем, чтобы члены церкви были надлежащим образом научены работе с людьми, что обычно назначают лично одного из своих сотрудников быть ответственным за проведение подобных учебных программ. Фактически, чудесный механизм этой великой церкви приведен в движение, чтобы совершить все, что возможно, для человеческих усилий. Сессии по планированию постоянно рассматривают еще лучшие методы и планы работы, чтобы то великое поручение, которое стоит перед нами, было выполнено. Кажется, что в этой части сделано все возможное, и нечего больше прибавить, по крайней мере, что касается человеческих усилий в разработке проектов и стратегий.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Божественная сила  — как известно, представляет собой силу Святого Духа. И наша церковь обладает этой силой, не так ли? Поистине, без нее мы не смогли бы достичь всего того, чего достигли. Но в книге «Очерки из жизни» (с.294) вестница Господня пишет, что развитие миссионерского движения значительно опережает развитие миссионерского духа, а в книге «Избранные вести» (т.1, с.411) находим следующее свидетельство: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 нашей работе нам не хватает Духа Святого».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84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 об обращении семьи.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Книга «Приобщение всех членов церкви к евангельскому служению» Стр. 50-56.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Примечание:  В зависимости от  времени, выделенного для проведения  вечера молитвы или ночи бдения,   зависит  и количество материала для проведения.   Если позволяет время,  для размышлений и молитвы вы можете использовать книгу Алехандро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Буйона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«Приобщение всех членов церкви к евангельскому служению» со стр. 12- 20.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4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7A22A-1894-3340-A33B-4EBC9EBB8A8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6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25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1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87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2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4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1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7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2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9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497D8-E15B-A743-8107-E21E88DF2AF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09DAA-C4D5-BA4C-9810-18C148D87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7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23722"/>
            <a:ext cx="1603022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67" y="1638086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3730" y="301797"/>
            <a:ext cx="637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ru-RU" sz="2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Молитвенная программа </a:t>
            </a:r>
          </a:p>
          <a:p>
            <a:pPr algn="ctr"/>
            <a:r>
              <a:rPr lang="ru-RU" sz="28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Ночь бдения  18-19 января</a:t>
            </a:r>
            <a:endParaRPr lang="ru-RU" sz="2800" b="1" dirty="0">
              <a:solidFill>
                <a:schemeClr val="bg1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3731" y="2238320"/>
            <a:ext cx="6733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Black"/>
                <a:cs typeface="Arial Black"/>
              </a:rPr>
              <a:t> </a:t>
            </a:r>
            <a:r>
              <a:rPr lang="ru-RU" sz="40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317500">
                    <a:schemeClr val="accent4">
                      <a:lumMod val="50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Святой Дух, </a:t>
            </a:r>
          </a:p>
          <a:p>
            <a:pPr algn="ctr"/>
            <a:r>
              <a:rPr lang="ru-RU" sz="40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317500">
                    <a:schemeClr val="accent4">
                      <a:lumMod val="50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изменяющий жизни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000" y="5975048"/>
            <a:ext cx="713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/>
                <a:cs typeface="Times New Roman"/>
              </a:rPr>
              <a:t>В презентации использованы картины русского художника </a:t>
            </a:r>
          </a:p>
          <a:p>
            <a:pPr algn="ctr"/>
            <a:r>
              <a:rPr lang="ru-RU" i="1" dirty="0">
                <a:latin typeface="Times New Roman"/>
                <a:cs typeface="Times New Roman"/>
              </a:rPr>
              <a:t>Айвазовского Ивана Константиновича</a:t>
            </a:r>
          </a:p>
        </p:txBody>
      </p:sp>
    </p:spTree>
    <p:extLst>
      <p:ext uri="{BB962C8B-B14F-4D97-AF65-F5344CB8AC3E}">
        <p14:creationId xmlns:p14="http://schemas.microsoft.com/office/powerpoint/2010/main" val="97845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23722"/>
            <a:ext cx="1659467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159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159" y="1638086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8983" y="612844"/>
            <a:ext cx="71666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/>
                <a:cs typeface="Times New Roman"/>
              </a:rPr>
              <a:t>«Некоторый же муж, именем </a:t>
            </a:r>
            <a:r>
              <a:rPr lang="ru-RU" sz="2000" i="1" dirty="0" err="1">
                <a:latin typeface="Times New Roman"/>
                <a:cs typeface="Times New Roman"/>
              </a:rPr>
              <a:t>Анания</a:t>
            </a:r>
            <a:r>
              <a:rPr lang="ru-RU" sz="2000" i="1" dirty="0">
                <a:latin typeface="Times New Roman"/>
                <a:cs typeface="Times New Roman"/>
              </a:rPr>
              <a:t>, с женою своею </a:t>
            </a:r>
            <a:r>
              <a:rPr lang="ru-RU" sz="2000" i="1" dirty="0" err="1">
                <a:latin typeface="Times New Roman"/>
                <a:cs typeface="Times New Roman"/>
              </a:rPr>
              <a:t>Сапфирою</a:t>
            </a:r>
            <a:r>
              <a:rPr lang="ru-RU" sz="2000" i="1" dirty="0">
                <a:latin typeface="Times New Roman"/>
                <a:cs typeface="Times New Roman"/>
              </a:rPr>
              <a:t>, продав имение, утаил из цены, с ведома и жены своей, а некоторую часть принес и положил к ногам Апостолов, но Петр сказал: </a:t>
            </a:r>
            <a:r>
              <a:rPr lang="ru-RU" sz="2000" i="1" dirty="0" err="1">
                <a:latin typeface="Times New Roman"/>
                <a:cs typeface="Times New Roman"/>
              </a:rPr>
              <a:t>Анания</a:t>
            </a:r>
            <a:r>
              <a:rPr lang="ru-RU" sz="2000" i="1" dirty="0">
                <a:latin typeface="Times New Roman"/>
                <a:cs typeface="Times New Roman"/>
              </a:rPr>
              <a:t>! Для чего ты допустил сатане вложить в сердце твое мысль солгать </a:t>
            </a:r>
            <a:r>
              <a:rPr lang="ru-RU"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Духу Святому</a:t>
            </a:r>
            <a:r>
              <a:rPr lang="ru-RU" sz="2000" i="1" dirty="0">
                <a:latin typeface="Times New Roman"/>
                <a:cs typeface="Times New Roman"/>
              </a:rPr>
              <a:t> </a:t>
            </a:r>
          </a:p>
          <a:p>
            <a:r>
              <a:rPr lang="ru-RU" sz="2000" i="1" dirty="0">
                <a:latin typeface="Times New Roman"/>
                <a:cs typeface="Times New Roman"/>
              </a:rPr>
              <a:t>и утаить из цены земли? Чем ты владел, не твое ли было,</a:t>
            </a:r>
          </a:p>
          <a:p>
            <a:r>
              <a:rPr lang="ru-RU" sz="2000" i="1" dirty="0">
                <a:latin typeface="Times New Roman"/>
                <a:cs typeface="Times New Roman"/>
              </a:rPr>
              <a:t>и приобретенное продажею не в твоей ли власти находилось? Для чего ты положил это в сердце твоем? Ты солгал</a:t>
            </a:r>
          </a:p>
          <a:p>
            <a:r>
              <a:rPr lang="ru-RU" sz="2000" i="1" dirty="0">
                <a:latin typeface="Times New Roman"/>
                <a:cs typeface="Times New Roman"/>
              </a:rPr>
              <a:t>не человекам, а </a:t>
            </a:r>
            <a:r>
              <a:rPr lang="ru-RU"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Богу</a:t>
            </a:r>
            <a:r>
              <a:rPr lang="ru-RU" sz="2000" i="1" dirty="0">
                <a:latin typeface="Times New Roman"/>
                <a:cs typeface="Times New Roman"/>
              </a:rPr>
              <a:t>».</a:t>
            </a:r>
          </a:p>
          <a:p>
            <a:r>
              <a:rPr lang="ru-RU" sz="2000" i="1" dirty="0">
                <a:latin typeface="Times New Roman"/>
                <a:cs typeface="Times New Roman"/>
              </a:rPr>
              <a:t>                                                  (Деяния св. Апостолов 5:1-4)</a:t>
            </a:r>
          </a:p>
          <a:p>
            <a:r>
              <a:rPr lang="ru-RU" sz="2000" dirty="0"/>
              <a:t> </a:t>
            </a:r>
          </a:p>
          <a:p>
            <a:endParaRPr lang="ru-RU" sz="2000" b="1" dirty="0">
              <a:solidFill>
                <a:srgbClr val="000090"/>
              </a:solidFill>
            </a:endParaRPr>
          </a:p>
          <a:p>
            <a:r>
              <a:rPr lang="ru-RU" sz="2000" b="1" dirty="0">
                <a:solidFill>
                  <a:srgbClr val="000090"/>
                </a:solidFill>
              </a:rPr>
              <a:t>«Разве Я — Бог только вблизи, говорит Господь, а не Бог и вдали? Может ли человек скрыться в тайное место, </a:t>
            </a:r>
          </a:p>
          <a:p>
            <a:r>
              <a:rPr lang="ru-RU" sz="2000" b="1" dirty="0">
                <a:solidFill>
                  <a:srgbClr val="000090"/>
                </a:solidFill>
              </a:rPr>
              <a:t>где Я не видел бы его? говорит Господь. </a:t>
            </a:r>
          </a:p>
          <a:p>
            <a:r>
              <a:rPr lang="ru-RU" sz="2000" b="1" dirty="0">
                <a:solidFill>
                  <a:srgbClr val="000090"/>
                </a:solidFill>
              </a:rPr>
              <a:t>Не наполняю ли Я небо и землю? говорит Господь»    </a:t>
            </a:r>
          </a:p>
          <a:p>
            <a:r>
              <a:rPr lang="ru-RU" sz="2000" b="1" dirty="0">
                <a:solidFill>
                  <a:srgbClr val="000090"/>
                </a:solidFill>
              </a:rPr>
              <a:t>                                                                         (Иеремия 23:23,24)</a:t>
            </a:r>
          </a:p>
        </p:txBody>
      </p:sp>
    </p:spTree>
    <p:extLst>
      <p:ext uri="{BB962C8B-B14F-4D97-AF65-F5344CB8AC3E}">
        <p14:creationId xmlns:p14="http://schemas.microsoft.com/office/powerpoint/2010/main" val="78519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0189" y="283506"/>
            <a:ext cx="86408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rgbClr val="49257D"/>
                </a:solidFill>
                <a:latin typeface="Allegretto Script One"/>
                <a:cs typeface="Allegretto Script One"/>
              </a:rPr>
              <a:t>Молитва прославления</a:t>
            </a:r>
          </a:p>
          <a:p>
            <a:endParaRPr lang="ru-RU" i="1" dirty="0"/>
          </a:p>
          <a:p>
            <a:r>
              <a:rPr lang="ru-RU" sz="2800" i="1" dirty="0"/>
              <a:t>Прославьте    Бога и Сына и  Вездесущего, Всесильного и Всезнающего   Святого Духа.</a:t>
            </a:r>
            <a:endParaRPr lang="ru-RU" sz="28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552" y="2219849"/>
            <a:ext cx="6648726" cy="4638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14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l="20453" r="67485"/>
          <a:stretch/>
        </p:blipFill>
        <p:spPr>
          <a:xfrm>
            <a:off x="0" y="0"/>
            <a:ext cx="1644247" cy="68580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9" y="675856"/>
            <a:ext cx="1395408" cy="1413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398" y="795302"/>
            <a:ext cx="1364999" cy="654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00" y="922039"/>
            <a:ext cx="1364998" cy="12938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408840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00946" y="328866"/>
            <a:ext cx="708727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2 часть </a:t>
            </a:r>
          </a:p>
          <a:p>
            <a:pPr algn="ctr"/>
            <a:endParaRPr lang="ru-RU" sz="4800" b="1" dirty="0"/>
          </a:p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457200">
                    <a:schemeClr val="accent1">
                      <a:lumMod val="75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Исповедание.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4247" y="2789695"/>
            <a:ext cx="72913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«Но 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cs typeface="Allegretto Script One"/>
              </a:rPr>
              <a:t> </a:t>
            </a:r>
            <a:r>
              <a:rPr lang="ru-RU" sz="2400" dirty="0"/>
              <a:t>истину говорю вам: лучше для вас, чтобы </a:t>
            </a:r>
            <a:r>
              <a:rPr lang="ru-RU" sz="3200" dirty="0">
                <a:solidFill>
                  <a:srgbClr val="558ED5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Я</a:t>
            </a:r>
            <a:r>
              <a:rPr lang="ru-RU" sz="2000" dirty="0"/>
              <a:t> </a:t>
            </a:r>
            <a:r>
              <a:rPr lang="ru-RU" sz="2400" dirty="0"/>
              <a:t>пошел;  ибо, если </a:t>
            </a:r>
            <a:r>
              <a:rPr lang="ru-RU" sz="3200" dirty="0">
                <a:solidFill>
                  <a:srgbClr val="558ED5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Я</a:t>
            </a:r>
            <a:r>
              <a:rPr lang="ru-RU" sz="2000" dirty="0"/>
              <a:t> </a:t>
            </a:r>
            <a:r>
              <a:rPr lang="ru-RU" sz="2400" dirty="0"/>
              <a:t>не пойду</a:t>
            </a:r>
            <a:r>
              <a:rPr lang="ru-RU" sz="2000" dirty="0"/>
              <a:t>, </a:t>
            </a:r>
            <a:r>
              <a:rPr lang="ru-RU" sz="3200" dirty="0">
                <a:solidFill>
                  <a:srgbClr val="558ED5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Утешитель</a:t>
            </a:r>
            <a:r>
              <a:rPr lang="ru-RU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2400" dirty="0"/>
              <a:t>не придет к вам;  а если пойду, то пошлю </a:t>
            </a:r>
            <a:r>
              <a:rPr lang="ru-RU" sz="3200" dirty="0">
                <a:solidFill>
                  <a:srgbClr val="558ED5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Его</a:t>
            </a:r>
            <a:r>
              <a:rPr lang="ru-RU" sz="2000" dirty="0"/>
              <a:t> </a:t>
            </a:r>
          </a:p>
          <a:p>
            <a:pPr algn="ctr"/>
            <a:r>
              <a:rPr lang="ru-RU" sz="2400" dirty="0"/>
              <a:t>к вам…и </a:t>
            </a:r>
            <a:r>
              <a:rPr lang="ru-RU" sz="3200" dirty="0">
                <a:solidFill>
                  <a:srgbClr val="558ED5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Он</a:t>
            </a:r>
            <a:r>
              <a:rPr lang="ru-RU" sz="2000" dirty="0"/>
              <a:t>, </a:t>
            </a:r>
            <a:r>
              <a:rPr lang="ru-RU" sz="2400" dirty="0"/>
              <a:t>придя,  обличит мир </a:t>
            </a:r>
          </a:p>
          <a:p>
            <a:pPr algn="ctr"/>
            <a:r>
              <a:rPr lang="ru-RU" sz="2400" dirty="0"/>
              <a:t>о грехе и о правде и о суде…»  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 </a:t>
            </a:r>
          </a:p>
          <a:p>
            <a:r>
              <a:rPr lang="ru-RU" sz="2000" dirty="0"/>
              <a:t>                                                                                 (Иоанна 16:8-11)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21620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l="20453" r="67485"/>
          <a:stretch/>
        </p:blipFill>
        <p:spPr>
          <a:xfrm>
            <a:off x="0" y="0"/>
            <a:ext cx="1576210" cy="68580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9" y="675856"/>
            <a:ext cx="1395408" cy="1413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606" y="811671"/>
            <a:ext cx="1364999" cy="654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606" y="929678"/>
            <a:ext cx="1364998" cy="12938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408840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6210" y="396908"/>
            <a:ext cx="7382103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15968"/>
                </a:solidFill>
                <a:effectLst>
                  <a:glow rad="279400">
                    <a:schemeClr val="bg1">
                      <a:alpha val="75000"/>
                    </a:schemeClr>
                  </a:glow>
                </a:effectLst>
              </a:rPr>
              <a:t>Чтобы </a:t>
            </a:r>
            <a:r>
              <a:rPr lang="ru-RU" sz="2400" dirty="0"/>
              <a:t> получить право на спасение, человек должен признать себя грешником. Ни один человек не попросит помощи у Спасителя, если не почувствует нужды в Нем. 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215968"/>
                </a:solidFill>
                <a:effectLst>
                  <a:glow rad="393700">
                    <a:schemeClr val="bg1">
                      <a:alpha val="75000"/>
                    </a:schemeClr>
                  </a:glow>
                </a:effectLst>
              </a:rPr>
              <a:t>Наша </a:t>
            </a:r>
            <a:r>
              <a:rPr lang="ru-RU" sz="2400" dirty="0"/>
              <a:t>наибольшая нужда заключается в том, чтобы признать себя грешником. Мы не можем вызвать это убеждение сами в себе; это прерогатива и задача Духа. Его особое дело - убедить человека в том, что он является грешником и поэтому направляется к погибели.</a:t>
            </a:r>
          </a:p>
          <a:p>
            <a:r>
              <a:rPr lang="ru-RU" sz="2400" dirty="0"/>
              <a:t> </a:t>
            </a:r>
          </a:p>
          <a:p>
            <a:r>
              <a:rPr lang="ru-RU" sz="2400" b="1" dirty="0">
                <a:solidFill>
                  <a:srgbClr val="215968"/>
                </a:solidFill>
                <a:effectLst>
                  <a:glow rad="406400">
                    <a:schemeClr val="bg1">
                      <a:alpha val="75000"/>
                    </a:schemeClr>
                  </a:glow>
                </a:effectLst>
              </a:rPr>
              <a:t>Дух</a:t>
            </a:r>
            <a:r>
              <a:rPr lang="ru-RU" sz="2400" dirty="0">
                <a:effectLst>
                  <a:glow rad="4064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ru-RU" sz="2400" dirty="0"/>
              <a:t>- не только Утешитель, но и Обличитель в грехе. Он становится Утешителем для тех, кто заключил мир с Богом, признав и исповедав свои грехи.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93788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l="20453" r="67485"/>
          <a:stretch/>
        </p:blipFill>
        <p:spPr>
          <a:xfrm>
            <a:off x="0" y="0"/>
            <a:ext cx="1524000" cy="68580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9" y="675856"/>
            <a:ext cx="1395408" cy="1413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23" y="845537"/>
            <a:ext cx="1364999" cy="654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1" y="914748"/>
            <a:ext cx="1364998" cy="12938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408840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4247" y="412789"/>
            <a:ext cx="7336746" cy="5940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1-й пример:  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Закхей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 ( Лук. 19:8-9).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2-й пример:  Двое молящихся.   (Лук. 18: 10-14). </a:t>
            </a:r>
          </a:p>
          <a:p>
            <a:endParaRPr lang="ru-RU" sz="2000" dirty="0"/>
          </a:p>
          <a:p>
            <a:r>
              <a:rPr lang="ru-RU" sz="2400" dirty="0"/>
              <a:t>"Прежде чем сможем получить прощение и обрести покой, мы должны познать себя, чтобы это познание привело нас к искреннему раскаянию. У фарисея </a:t>
            </a:r>
          </a:p>
          <a:p>
            <a:r>
              <a:rPr lang="ru-RU" sz="2400" dirty="0"/>
              <a:t>из притчи не было осознания своей греховности. Поэтому Святой Дух не мог проникнуть в его сердце. Душа его была заключена в броню горделивого любования собственной праведностью, которую </a:t>
            </a:r>
          </a:p>
          <a:p>
            <a:r>
              <a:rPr lang="ru-RU" sz="2400" dirty="0"/>
              <a:t>не могли пробить даже стрелы Бога, заостренные </a:t>
            </a:r>
          </a:p>
          <a:p>
            <a:r>
              <a:rPr lang="ru-RU" sz="2400" dirty="0"/>
              <a:t>и направляемые руками ангелов. Христос может спасти лишь того, кто осознает себя грешником» </a:t>
            </a:r>
          </a:p>
          <a:p>
            <a:endParaRPr lang="ru-RU" sz="2400" dirty="0"/>
          </a:p>
          <a:p>
            <a:r>
              <a:rPr lang="ru-RU" sz="2400" dirty="0"/>
              <a:t>                    (Э. Уайт. Наглядные уроки Христа, с. 158).</a:t>
            </a:r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91930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l="20453" r="67485"/>
          <a:stretch/>
        </p:blipFill>
        <p:spPr>
          <a:xfrm>
            <a:off x="0" y="0"/>
            <a:ext cx="1632908" cy="68580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9" y="675856"/>
            <a:ext cx="1395408" cy="1413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954" y="795302"/>
            <a:ext cx="1364999" cy="654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955" y="914748"/>
            <a:ext cx="1364998" cy="12938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408840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32908" y="675856"/>
            <a:ext cx="73027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15968"/>
                </a:solidFill>
              </a:rPr>
              <a:t>3-й пример:  Давид  (</a:t>
            </a:r>
            <a:r>
              <a:rPr lang="ru-RU" sz="2400" b="1" dirty="0" err="1">
                <a:solidFill>
                  <a:srgbClr val="215968"/>
                </a:solidFill>
              </a:rPr>
              <a:t>Пс</a:t>
            </a:r>
            <a:r>
              <a:rPr lang="ru-RU" sz="2400" b="1" dirty="0">
                <a:solidFill>
                  <a:srgbClr val="215968"/>
                </a:solidFill>
              </a:rPr>
              <a:t>. 50:3-6)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Даже самый великий грех может быть прощен. </a:t>
            </a:r>
          </a:p>
          <a:p>
            <a:r>
              <a:rPr lang="ru-RU" sz="2400" dirty="0"/>
              <a:t>Иисус может спасти каждого, кто готов принять спасение, независимо от прошлого человека.</a:t>
            </a:r>
          </a:p>
          <a:p>
            <a:r>
              <a:rPr lang="ru-RU" sz="2400" dirty="0"/>
              <a:t>Любой грех и недостаток может быть изглажен пролитой кровью Христа. </a:t>
            </a:r>
          </a:p>
          <a:p>
            <a:endParaRPr lang="ru-RU" sz="2400" dirty="0"/>
          </a:p>
          <a:p>
            <a:r>
              <a:rPr lang="ru-RU" sz="2400" dirty="0"/>
              <a:t>Единственное условие для прощения - покаяние, </a:t>
            </a:r>
          </a:p>
          <a:p>
            <a:r>
              <a:rPr lang="ru-RU" sz="2400" dirty="0"/>
              <a:t>а оно происходит только в результате действия Святого Духа. </a:t>
            </a:r>
          </a:p>
          <a:p>
            <a:endParaRPr lang="ru-RU" sz="2400" dirty="0"/>
          </a:p>
          <a:p>
            <a:r>
              <a:rPr lang="ru-RU" sz="2400" b="1" i="1" dirty="0">
                <a:solidFill>
                  <a:srgbClr val="215968"/>
                </a:solidFill>
                <a:effectLst>
                  <a:glow rad="165100">
                    <a:schemeClr val="bg1">
                      <a:alpha val="75000"/>
                    </a:schemeClr>
                  </a:glow>
                </a:effectLst>
              </a:rPr>
              <a:t>Пока мы каемся, есть прощение.</a:t>
            </a:r>
          </a:p>
          <a:p>
            <a:r>
              <a:rPr lang="ru-RU" sz="2400" b="1" i="1" dirty="0">
                <a:solidFill>
                  <a:srgbClr val="215968"/>
                </a:solidFill>
                <a:effectLst>
                  <a:glow rad="165100">
                    <a:schemeClr val="bg1">
                      <a:alpha val="75000"/>
                    </a:schemeClr>
                  </a:glo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257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l="20453" r="67485"/>
          <a:stretch/>
        </p:blipFill>
        <p:spPr>
          <a:xfrm>
            <a:off x="0" y="0"/>
            <a:ext cx="1546578" cy="68580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9" y="675856"/>
            <a:ext cx="1395408" cy="1413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822" y="795302"/>
            <a:ext cx="1364999" cy="654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067" y="922039"/>
            <a:ext cx="1364998" cy="12938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408840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75153" y="1281446"/>
            <a:ext cx="6599669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215968"/>
                </a:solidFill>
                <a:latin typeface="Times New Roman"/>
                <a:cs typeface="Times New Roman"/>
              </a:rPr>
              <a:t>«</a:t>
            </a:r>
            <a:r>
              <a:rPr lang="ru-RU" sz="2400" b="1" i="1" dirty="0">
                <a:solidFill>
                  <a:srgbClr val="215968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Святой Дух будет дан тем, кто ищет Его силы и благодати, и Он поможет нам в нашей  немощи, когда мы приходим пред лицо Божие. Небо открыто для наших прошений, </a:t>
            </a:r>
          </a:p>
          <a:p>
            <a:r>
              <a:rPr lang="ru-RU" sz="2400" b="1" i="1" dirty="0">
                <a:solidFill>
                  <a:srgbClr val="215968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и приглашает нас приступать с дерзновением к престолу благодати… Мы должны </a:t>
            </a:r>
            <a:r>
              <a:rPr lang="ru-RU" sz="2400" b="1" i="1" dirty="0" err="1">
                <a:solidFill>
                  <a:srgbClr val="215968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придти</a:t>
            </a:r>
            <a:endParaRPr lang="ru-RU" sz="2400" b="1" i="1" dirty="0">
              <a:solidFill>
                <a:srgbClr val="215968"/>
              </a:solidFill>
              <a:effectLst>
                <a:glow rad="177800">
                  <a:schemeClr val="bg1">
                    <a:alpha val="75000"/>
                  </a:schemeClr>
                </a:glow>
              </a:effectLst>
              <a:latin typeface="Times New Roman"/>
              <a:cs typeface="Times New Roman"/>
            </a:endParaRPr>
          </a:p>
          <a:p>
            <a:r>
              <a:rPr lang="ru-RU" sz="2400" b="1" i="1" dirty="0">
                <a:solidFill>
                  <a:srgbClr val="215968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с верой и убеждением, что получим просимое</a:t>
            </a:r>
          </a:p>
          <a:p>
            <a:r>
              <a:rPr lang="ru-RU" sz="2400" b="1" i="1" dirty="0">
                <a:solidFill>
                  <a:srgbClr val="215968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 у Него» </a:t>
            </a:r>
          </a:p>
          <a:p>
            <a:endParaRPr lang="ru-RU" sz="2400" b="1" i="1" dirty="0">
              <a:solidFill>
                <a:srgbClr val="215968"/>
              </a:solidFill>
              <a:latin typeface="Times New Roman"/>
              <a:cs typeface="Times New Roman"/>
            </a:endParaRPr>
          </a:p>
          <a:p>
            <a:r>
              <a:rPr lang="ru-RU" sz="2400" b="1" i="1" dirty="0">
                <a:solidFill>
                  <a:srgbClr val="215968"/>
                </a:solidFill>
                <a:latin typeface="Times New Roman"/>
                <a:cs typeface="Times New Roman"/>
              </a:rPr>
              <a:t>(Библейский комментарий АСД, т. 5, с. 1078).</a:t>
            </a:r>
          </a:p>
          <a:p>
            <a:r>
              <a:rPr lang="ru-RU" sz="2400" b="1" i="1" dirty="0">
                <a:solidFill>
                  <a:srgbClr val="215968"/>
                </a:solidFill>
                <a:latin typeface="Times New Roman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140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567" y="192784"/>
            <a:ext cx="844802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</a:t>
            </a:r>
            <a:r>
              <a:rPr lang="ru-RU" sz="4000" b="1" i="1" dirty="0">
                <a:solidFill>
                  <a:srgbClr val="215968"/>
                </a:solidFill>
                <a:effectLst>
                  <a:glow rad="3429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Призыв  к молитве исповедания.  </a:t>
            </a:r>
          </a:p>
          <a:p>
            <a:endParaRPr lang="ru-RU" i="1" dirty="0">
              <a:solidFill>
                <a:srgbClr val="215968"/>
              </a:solidFill>
              <a:latin typeface="Allegretto Script One"/>
              <a:cs typeface="Allegretto Script One"/>
            </a:endParaRPr>
          </a:p>
          <a:p>
            <a:r>
              <a:rPr lang="ru-RU" sz="2400" b="1" i="1" dirty="0"/>
              <a:t>Пусть Святой Дух откроет состояние наших сердец, чтобы мы покаялись  в тех грехах, которые Он  напоминает нам. </a:t>
            </a:r>
            <a:endParaRPr lang="ru-RU" sz="2400" b="1" dirty="0"/>
          </a:p>
          <a:p>
            <a:r>
              <a:rPr lang="ru-RU" sz="2400" b="1" i="1" dirty="0"/>
              <a:t> </a:t>
            </a:r>
            <a:endParaRPr lang="ru-RU" sz="2400" b="1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702" y="1896584"/>
            <a:ext cx="6683298" cy="4840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018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2" y="0"/>
            <a:ext cx="1648178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832" y="631333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833" y="831583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0511" y="192784"/>
            <a:ext cx="6611009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                    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3 часть                   </a:t>
            </a:r>
          </a:p>
          <a:p>
            <a:endParaRPr lang="ru-RU" sz="4000" b="1" dirty="0"/>
          </a:p>
          <a:p>
            <a:pPr algn="ctr">
              <a:lnSpc>
                <a:spcPct val="140000"/>
              </a:lnSpc>
            </a:pP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0">
                    <a:schemeClr val="accent6">
                      <a:lumMod val="75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Святой Дух, изменяющий жизни. 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381000">
                  <a:schemeClr val="accent6">
                    <a:lumMod val="75000"/>
                    <a:alpha val="75000"/>
                  </a:schemeClr>
                </a:glow>
              </a:effectLst>
              <a:latin typeface="Arial Black"/>
              <a:cs typeface="Arial Black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133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0" y="0"/>
            <a:ext cx="1603022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73" y="605846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73" y="879641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6164" y="90311"/>
            <a:ext cx="712818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glow rad="330200">
                    <a:schemeClr val="bg1">
                      <a:alpha val="75000"/>
                    </a:schemeClr>
                  </a:glow>
                </a:effectLst>
              </a:rPr>
              <a:t>1. Мужчины, измененные силой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glow rad="330200">
                    <a:schemeClr val="bg1">
                      <a:alpha val="75000"/>
                    </a:schemeClr>
                  </a:glow>
                </a:effectLst>
              </a:rPr>
              <a:t>Святого Духа</a:t>
            </a: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       </a:t>
            </a:r>
            <a:r>
              <a:rPr lang="ru-RU" sz="2400" b="1" dirty="0"/>
              <a:t>Давайте сначала посмотрим на ту роль главенства мужа в семье, которую предназначил ему Бог.    </a:t>
            </a:r>
          </a:p>
          <a:p>
            <a:r>
              <a:rPr lang="ru-RU" sz="2400" b="1" dirty="0"/>
              <a:t>В сердце и разуме каждого мужа </a:t>
            </a:r>
            <a:r>
              <a:rPr lang="ru-RU" sz="2400" b="1" dirty="0">
                <a:effectLst>
                  <a:glow rad="2032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необходимо присутствие всепокоряющей любви Христа. </a:t>
            </a:r>
          </a:p>
          <a:p>
            <a:r>
              <a:rPr lang="ru-RU" sz="2400" b="1" dirty="0"/>
              <a:t>Об этой любви упоминается в </a:t>
            </a:r>
            <a:r>
              <a:rPr lang="ru-RU" sz="2400" b="1" dirty="0" err="1"/>
              <a:t>Ефес</a:t>
            </a:r>
            <a:r>
              <a:rPr lang="ru-RU" sz="2400" b="1" dirty="0"/>
              <a:t>. 5:25, где сказано, что такой любовью Иисус любит Свой народ. </a:t>
            </a:r>
          </a:p>
          <a:p>
            <a:r>
              <a:rPr lang="ru-RU" sz="2400" b="1" dirty="0"/>
              <a:t>Мы называем ее «</a:t>
            </a:r>
            <a:r>
              <a:rPr lang="ru-RU" sz="2400" b="1" dirty="0" err="1"/>
              <a:t>агапэ</a:t>
            </a:r>
            <a:r>
              <a:rPr lang="ru-RU" sz="2400" b="1" dirty="0"/>
              <a:t>», это греческое слово обозначает безусловную любовь. </a:t>
            </a:r>
          </a:p>
          <a:p>
            <a:r>
              <a:rPr lang="ru-RU" sz="2400" b="1" dirty="0">
                <a:effectLst>
                  <a:glow rad="76200">
                    <a:schemeClr val="accent6">
                      <a:lumMod val="75000"/>
                      <a:alpha val="38000"/>
                    </a:schemeClr>
                  </a:glow>
                </a:effectLst>
                <a:latin typeface="Allegretto Script One"/>
                <a:cs typeface="Allegretto Script One"/>
              </a:rPr>
              <a:t>Если муж будет любить свою жену, как Христос возлюбил церковь и отдал Себя за нее, тогда жена будет любима безусловно, даже если она не оправдывает его ожиданий! </a:t>
            </a:r>
          </a:p>
        </p:txBody>
      </p:sp>
    </p:spTree>
    <p:extLst>
      <p:ext uri="{BB962C8B-B14F-4D97-AF65-F5344CB8AC3E}">
        <p14:creationId xmlns:p14="http://schemas.microsoft.com/office/powerpoint/2010/main" val="282230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23722"/>
            <a:ext cx="1625600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47" y="1648774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56693" y="439197"/>
            <a:ext cx="709798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rial Black"/>
                <a:cs typeface="Arial Black"/>
              </a:rPr>
              <a:t>1 часть   </a:t>
            </a:r>
          </a:p>
          <a:p>
            <a:endParaRPr lang="ru-RU" sz="4000" b="1" dirty="0">
              <a:latin typeface="Arial Black"/>
              <a:cs typeface="Arial Black"/>
            </a:endParaRPr>
          </a:p>
          <a:p>
            <a:endParaRPr lang="ru-RU" sz="4000" b="1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r>
              <a:rPr lang="ru-RU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482600">
                    <a:schemeClr val="accent4">
                      <a:lumMod val="75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Прославление Бога </a:t>
            </a:r>
          </a:p>
          <a:p>
            <a:pPr algn="ctr"/>
            <a:r>
              <a:rPr lang="ru-RU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482600">
                    <a:schemeClr val="accent4">
                      <a:lumMod val="75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за  деяния  </a:t>
            </a:r>
          </a:p>
          <a:p>
            <a:pPr algn="ctr"/>
            <a:r>
              <a:rPr lang="ru-RU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482600">
                    <a:schemeClr val="accent4">
                      <a:lumMod val="75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Святого Духа. </a:t>
            </a:r>
            <a:endParaRPr lang="ru-RU" sz="4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482600">
                  <a:schemeClr val="accent4">
                    <a:lumMod val="75000"/>
                    <a:alpha val="75000"/>
                  </a:schemeClr>
                </a:glow>
              </a:effectLst>
              <a:latin typeface="Arial Black"/>
              <a:cs typeface="Arial Black"/>
            </a:endParaRPr>
          </a:p>
          <a:p>
            <a:pPr algn="ctr"/>
            <a:r>
              <a:rPr lang="ru-RU" sz="4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482600">
                    <a:schemeClr val="accent4">
                      <a:lumMod val="75000"/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7834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2" y="0"/>
            <a:ext cx="1625598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42" y="605846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43" y="879641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03001" y="385568"/>
            <a:ext cx="7030575" cy="5386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Только Дух Святой может действительно даровать такую любовь мужу к своей жене. </a:t>
            </a:r>
          </a:p>
          <a:p>
            <a:endParaRPr lang="ru-RU" sz="2400" dirty="0"/>
          </a:p>
          <a:p>
            <a:r>
              <a:rPr lang="ru-RU" sz="3200" b="1" dirty="0">
                <a:effectLst>
                  <a:glow rad="101600">
                    <a:schemeClr val="accent6">
                      <a:lumMod val="75000"/>
                      <a:alpha val="42000"/>
                    </a:schemeClr>
                  </a:glow>
                </a:effectLst>
                <a:latin typeface="Allegretto Script One"/>
                <a:cs typeface="Allegretto Script One"/>
              </a:rPr>
              <a:t>О, как должен муж молиться каждый день, чтобы Иисус ежедневно ниспосылал Свой Дух для обитания внутри него, чтобы он стал мужем, водимым Духом!  </a:t>
            </a:r>
          </a:p>
          <a:p>
            <a:endParaRPr lang="ru-RU" sz="2400" dirty="0"/>
          </a:p>
          <a:p>
            <a:r>
              <a:rPr lang="ru-RU" sz="2400" dirty="0"/>
              <a:t> Поскольку верно то, что Бог так возлюбил нас, что отдал Своего Сына, и поскольку верно то, что Иисус и теперь проявляет к нам эту любовь «</a:t>
            </a:r>
            <a:r>
              <a:rPr lang="ru-RU" sz="2400" dirty="0" err="1"/>
              <a:t>агапэ</a:t>
            </a:r>
            <a:r>
              <a:rPr lang="ru-RU" sz="2400" dirty="0"/>
              <a:t>», то муж, исполненный Духом, будет питать эту же любовь по отношению к своей супруге.</a:t>
            </a:r>
          </a:p>
        </p:txBody>
      </p:sp>
    </p:spTree>
    <p:extLst>
      <p:ext uri="{BB962C8B-B14F-4D97-AF65-F5344CB8AC3E}">
        <p14:creationId xmlns:p14="http://schemas.microsoft.com/office/powerpoint/2010/main" val="930866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0" y="0"/>
            <a:ext cx="1456516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05846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" y="815562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25681" y="317526"/>
            <a:ext cx="69625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Чтобы достичь божественного идеала мужа-христианина, ему необходимо понять, что он  — представитель Спасителя в небольшом кругу своей семьи. Тогда от этой цитадели потекут реки воды живой, неся благословение многим людям за пределами этого учрежденного Богом союза: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63815" y="3053805"/>
            <a:ext cx="663368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Allegretto Script One"/>
                <a:cs typeface="Allegretto Script One"/>
              </a:rPr>
              <a:t>«Чудесным прообразом неба станет дом, которым руководит Дух Господень. Исполняя волю Божью, муж и жена будут уважать друг друга, питать взаимную любовь и доверие»</a:t>
            </a:r>
            <a:r>
              <a:rPr lang="ru-RU" sz="2400" b="1" dirty="0">
                <a:latin typeface="Allegretto Script One"/>
                <a:cs typeface="Allegretto Script One"/>
              </a:rPr>
              <a:t> (Христианский дом, с. 15)</a:t>
            </a:r>
          </a:p>
        </p:txBody>
      </p:sp>
    </p:spTree>
    <p:extLst>
      <p:ext uri="{BB962C8B-B14F-4D97-AF65-F5344CB8AC3E}">
        <p14:creationId xmlns:p14="http://schemas.microsoft.com/office/powerpoint/2010/main" val="1713445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23301" y="0"/>
            <a:ext cx="1636165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125" y="613639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476" y="815562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68983" y="521650"/>
            <a:ext cx="706459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«</a:t>
            </a:r>
            <a:r>
              <a:rPr lang="ru-RU" sz="2000" b="1" i="1" dirty="0">
                <a:latin typeface="Times New Roman"/>
                <a:cs typeface="Times New Roman"/>
              </a:rPr>
              <a:t>… Господь поставил мужа главой жены,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чтобы он был ее защитником; он — хозяин семьи, соединяющий ее членов воедино,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как и Христос — Глава Церкви и Спаситель тела.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 Пусть каждый муж, который говорит о своей любви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к Богу, внимательно изучит требования Божьи, касающиеся его положения.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Авторитет Христа проявляется в мудрости,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во всякой доброте и кротости;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так и муж должен проявлять свою власть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и подражать великому Главе Церкви» </a:t>
            </a:r>
          </a:p>
          <a:p>
            <a:pPr algn="ctr"/>
            <a:r>
              <a:rPr lang="ru-RU" sz="2000" b="1" i="1" dirty="0">
                <a:latin typeface="Times New Roman"/>
                <a:cs typeface="Times New Roman"/>
              </a:rPr>
              <a:t>                                                          (Там же, с. 215). </a:t>
            </a:r>
            <a:endParaRPr lang="ru-RU" sz="2000" b="1" dirty="0">
              <a:latin typeface="Times New Roman"/>
              <a:cs typeface="Times New Roman"/>
            </a:endParaRPr>
          </a:p>
          <a:p>
            <a:r>
              <a:rPr lang="ru-RU" sz="2000" b="1" i="1" dirty="0">
                <a:latin typeface="Times New Roman"/>
                <a:cs typeface="Times New Roman"/>
              </a:rPr>
              <a:t>	 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6516" y="5295884"/>
            <a:ext cx="359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llegretto Script One"/>
                <a:cs typeface="Allegretto Script One"/>
              </a:rPr>
              <a:t>(История о Николае) 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4"/>
          <a:srcRect l="18245" t="5837" b="19592"/>
          <a:stretch/>
        </p:blipFill>
        <p:spPr>
          <a:xfrm>
            <a:off x="4495802" y="4252584"/>
            <a:ext cx="4648197" cy="260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062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80" y="2523946"/>
            <a:ext cx="6355554" cy="422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42681" y="118702"/>
            <a:ext cx="85881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Призыв к молитве прошения,</a:t>
            </a:r>
            <a:r>
              <a:rPr lang="ru-RU" sz="3200" b="1" dirty="0">
                <a:latin typeface="Allegretto Script One"/>
                <a:cs typeface="Allegretto Script One"/>
              </a:rPr>
              <a:t>  </a:t>
            </a:r>
          </a:p>
          <a:p>
            <a:pPr algn="ctr"/>
            <a:r>
              <a:rPr lang="ru-RU" sz="3200" b="1" dirty="0">
                <a:latin typeface="Allegretto Script One"/>
                <a:cs typeface="Allegretto Script One"/>
              </a:rPr>
              <a:t>чтобы  каждый муж   осознал свою ответственность </a:t>
            </a:r>
          </a:p>
          <a:p>
            <a:pPr algn="ctr"/>
            <a:r>
              <a:rPr lang="ru-RU" sz="3200" b="1" dirty="0">
                <a:latin typeface="Allegretto Script One"/>
                <a:cs typeface="Allegretto Script One"/>
              </a:rPr>
              <a:t>перед Богом и изменился </a:t>
            </a:r>
          </a:p>
          <a:p>
            <a:pPr algn="ctr"/>
            <a:r>
              <a:rPr lang="ru-RU" sz="3200" b="1" dirty="0">
                <a:latin typeface="Allegretto Script One"/>
                <a:cs typeface="Allegretto Script One"/>
              </a:rPr>
              <a:t>под действием Святого Духа </a:t>
            </a:r>
            <a:endParaRPr lang="ru-RU" sz="3200" dirty="0">
              <a:latin typeface="Allegretto Script One"/>
              <a:cs typeface="Allegretto Script One"/>
            </a:endParaRPr>
          </a:p>
          <a:p>
            <a:r>
              <a:rPr lang="ru-RU" sz="3200" b="1" dirty="0">
                <a:latin typeface="Allegretto Script One"/>
                <a:cs typeface="Allegretto Script One"/>
              </a:rPr>
              <a:t> </a:t>
            </a:r>
            <a:endParaRPr lang="ru-RU" sz="3200" dirty="0">
              <a:latin typeface="Allegretto Script One"/>
              <a:cs typeface="Allegretto Script One"/>
            </a:endParaRPr>
          </a:p>
        </p:txBody>
      </p:sp>
    </p:spTree>
    <p:extLst>
      <p:ext uri="{BB962C8B-B14F-4D97-AF65-F5344CB8AC3E}">
        <p14:creationId xmlns:p14="http://schemas.microsoft.com/office/powerpoint/2010/main" val="2580463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-1" y="0"/>
            <a:ext cx="1642949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05846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15" y="879641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2949" y="233018"/>
            <a:ext cx="7294226" cy="6432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84807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2. Женщины, измененные   силой Святого Духа. </a:t>
            </a:r>
            <a:endParaRPr lang="ru-RU" sz="3200" dirty="0">
              <a:solidFill>
                <a:srgbClr val="984807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</a:endParaRPr>
          </a:p>
          <a:p>
            <a:r>
              <a:rPr lang="ru-RU" dirty="0"/>
              <a:t> </a:t>
            </a:r>
          </a:p>
          <a:p>
            <a:r>
              <a:rPr lang="ru-RU" dirty="0"/>
              <a:t>      </a:t>
            </a:r>
            <a:r>
              <a:rPr lang="ru-RU" sz="2400" dirty="0"/>
              <a:t>Давайте немного поразмышляем над библейским мнением о красоте характера жены. </a:t>
            </a:r>
          </a:p>
          <a:p>
            <a:endParaRPr lang="ru-RU" sz="2400" dirty="0"/>
          </a:p>
          <a:p>
            <a:r>
              <a:rPr lang="ru-RU" sz="2400" b="1" i="1" dirty="0">
                <a:solidFill>
                  <a:schemeClr val="bg1"/>
                </a:solidFill>
                <a:effectLst>
                  <a:glow rad="647700">
                    <a:schemeClr val="accent6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«Кто найдет добродетельную жену? цена ее выше жемчугов;  уверено в ней сердце мужа ее, и он не останется без прибытка…»</a:t>
            </a:r>
            <a:r>
              <a:rPr lang="ru-RU" sz="2400" b="1" i="1" dirty="0">
                <a:effectLst>
                  <a:glow rad="647700">
                    <a:schemeClr val="accent6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           </a:t>
            </a:r>
            <a:r>
              <a:rPr lang="ru-RU" i="1" dirty="0">
                <a:effectLst>
                  <a:glow rad="6477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(Притчи 31:10,11</a:t>
            </a:r>
            <a:r>
              <a:rPr lang="ru-RU" sz="2400" i="1" dirty="0">
                <a:effectLst>
                  <a:glow rad="6477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)  </a:t>
            </a:r>
          </a:p>
          <a:p>
            <a:endParaRPr lang="ru-RU" sz="2400" dirty="0"/>
          </a:p>
          <a:p>
            <a:r>
              <a:rPr lang="ru-RU" sz="2400" dirty="0"/>
              <a:t>Как вы думаете, почему богобоязненная жена, о которой здесь написано, является таким великим благословением для мужа? И получает ли пользу от этого только он или она также будет испытывать благословения, осознав, что она исполняет Божью цель для ее жизни?</a:t>
            </a:r>
          </a:p>
          <a:p>
            <a:r>
              <a:rPr lang="ru-RU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426259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-1" y="0"/>
            <a:ext cx="1619643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05846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62" y="815562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9643" y="197346"/>
            <a:ext cx="7364139" cy="64633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200" dirty="0"/>
              <a:t>    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Хорошее управление домом, описанное в Притчах, включает в себя процесс правильной расстановки приоритетов и принятия решений. Если каждое утро она приглашает Святого Духа, чтобы руководить ее жизнью и даровать ей особую мудрость, в которой она нуждается для исполнения своего высокого призвания, она будет наделена способностью бодро и радостно совершить все, что считает своим долгом.</a:t>
            </a:r>
          </a:p>
          <a:p>
            <a:r>
              <a:rPr lang="ru-RU" sz="2200" dirty="0"/>
              <a:t> </a:t>
            </a:r>
          </a:p>
          <a:p>
            <a:r>
              <a:rPr lang="ru-RU" sz="2400" i="1" dirty="0">
                <a:latin typeface="Times New Roman"/>
                <a:cs typeface="Times New Roman"/>
              </a:rPr>
              <a:t>«Мы должны иметь </a:t>
            </a:r>
            <a:r>
              <a:rPr lang="ru-RU" sz="2400" i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Дух Божий</a:t>
            </a:r>
            <a:r>
              <a:rPr lang="ru-RU" sz="2400" i="1" dirty="0">
                <a:latin typeface="Times New Roman"/>
                <a:cs typeface="Times New Roman"/>
              </a:rPr>
              <a:t>, иначе в нашем доме никогда не будет согласия. Жена, которая имеет</a:t>
            </a:r>
          </a:p>
          <a:p>
            <a:r>
              <a:rPr lang="ru-RU" sz="2400" i="1" dirty="0"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 Дух  Христов</a:t>
            </a:r>
            <a:r>
              <a:rPr lang="ru-RU" sz="2400" i="1" dirty="0">
                <a:latin typeface="Times New Roman"/>
                <a:cs typeface="Times New Roman"/>
              </a:rPr>
              <a:t>, будет внимательна к своим словам; она будет владеть собой, проявляя послушание, и в то же время почувствует себя не рабыней, а спутницей мужа... Тепло домашнего очага — неоценимое богатство. Если в доме обитает </a:t>
            </a:r>
            <a:r>
              <a:rPr lang="ru-RU" sz="2400" i="1" dirty="0">
                <a:solidFill>
                  <a:srgbClr val="FFFFFF"/>
                </a:solidFill>
                <a:effectLst>
                  <a:glow rad="101600">
                    <a:schemeClr val="accent6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Дух Господень</a:t>
            </a:r>
            <a:r>
              <a:rPr lang="ru-RU" sz="2400" i="1" dirty="0">
                <a:latin typeface="Times New Roman"/>
                <a:cs typeface="Times New Roman"/>
              </a:rPr>
              <a:t>, </a:t>
            </a:r>
          </a:p>
          <a:p>
            <a:r>
              <a:rPr lang="ru-RU" sz="2400" i="1" dirty="0">
                <a:latin typeface="Times New Roman"/>
                <a:cs typeface="Times New Roman"/>
              </a:rPr>
              <a:t>то такой дом становится символом неба...»                                 (Христианский дом, с. 118).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009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57105" r="26878"/>
          <a:stretch/>
        </p:blipFill>
        <p:spPr>
          <a:xfrm>
            <a:off x="0" y="0"/>
            <a:ext cx="1648178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19200" t="17095" r="16000" b="10807"/>
          <a:stretch/>
        </p:blipFill>
        <p:spPr>
          <a:xfrm>
            <a:off x="279650" y="699053"/>
            <a:ext cx="943821" cy="113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536" y="605846"/>
            <a:ext cx="1456516" cy="8505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37" y="815562"/>
            <a:ext cx="1456515" cy="115343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2685"/>
              </a:avLst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53713" y="423349"/>
            <a:ext cx="71257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/>
                <a:cs typeface="Times New Roman"/>
              </a:rPr>
              <a:t>«Будь бодра. Не забывай, что у тебя есть Утешитель, Дух Святой, Которого назначил Христос. Ты совсем не одинока. Если ты услышишь голос, который теперь обращается к тебе, если ты ответишь без промедления на стук в дверь твоего сердца</a:t>
            </a:r>
            <a:r>
              <a:rPr lang="ru-RU" sz="2400" i="1" dirty="0">
                <a:solidFill>
                  <a:schemeClr val="bg1"/>
                </a:solidFill>
                <a:effectLst>
                  <a:glow rad="495300">
                    <a:schemeClr val="accent6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: «Войди, Господь Иисус, и я буду вечерять с Тобой и Ты со мной»</a:t>
            </a:r>
            <a:r>
              <a:rPr lang="ru-RU" sz="2400" i="1" dirty="0">
                <a:latin typeface="Times New Roman"/>
                <a:cs typeface="Times New Roman"/>
              </a:rPr>
              <a:t>, — то небесный Гость войдет. Когда эта Божественная сущность наполнит тебя, ты обретешь мир и покой» (Там же, с. 350).</a:t>
            </a:r>
            <a:endParaRPr lang="ru-RU" sz="2400" dirty="0">
              <a:latin typeface="Times New Roman"/>
              <a:cs typeface="Times New Roman"/>
            </a:endParaRPr>
          </a:p>
          <a:p>
            <a:r>
              <a:rPr lang="ru-RU" i="1" dirty="0"/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53713" y="5460324"/>
            <a:ext cx="4148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История о Теде и Донне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7585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  <a:alpha val="88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48" y="2436563"/>
            <a:ext cx="6766685" cy="425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8773" y="268435"/>
            <a:ext cx="86006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glow rad="4699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Призыв к молитве прошения, </a:t>
            </a:r>
          </a:p>
          <a:p>
            <a:r>
              <a:rPr lang="ru-RU" sz="3200" b="1" dirty="0">
                <a:latin typeface="Allegretto Script One"/>
                <a:cs typeface="Allegretto Script One"/>
              </a:rPr>
              <a:t> чтобы  каждая женщина   осознала свою ответственность перед Богом и изменилась под действием Святого Духа </a:t>
            </a:r>
            <a:endParaRPr lang="ru-RU" sz="3200" dirty="0">
              <a:latin typeface="Allegretto Script One"/>
              <a:cs typeface="Allegretto Script One"/>
            </a:endParaRPr>
          </a:p>
          <a:p>
            <a:r>
              <a:rPr lang="ru-RU" sz="3200" b="1" dirty="0">
                <a:latin typeface="Allegretto Script One"/>
                <a:cs typeface="Allegretto Script One"/>
              </a:rPr>
              <a:t> </a:t>
            </a:r>
            <a:endParaRPr lang="ru-RU" sz="3200" dirty="0">
              <a:latin typeface="Allegretto Script One"/>
              <a:cs typeface="Allegretto Script One"/>
            </a:endParaRPr>
          </a:p>
        </p:txBody>
      </p:sp>
    </p:spTree>
    <p:extLst>
      <p:ext uri="{BB962C8B-B14F-4D97-AF65-F5344CB8AC3E}">
        <p14:creationId xmlns:p14="http://schemas.microsoft.com/office/powerpoint/2010/main" val="1086758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1" y="-31129"/>
            <a:ext cx="1548736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388" y="827213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59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48737" y="206489"/>
            <a:ext cx="7361662" cy="6217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glow rad="444500">
                    <a:schemeClr val="bg1">
                      <a:alpha val="75000"/>
                    </a:schemeClr>
                  </a:glow>
                </a:effectLst>
              </a:rPr>
              <a:t>3.  Семьи, измененные силой Святого Духа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>
                <a:glow rad="444500">
                  <a:schemeClr val="bg1">
                    <a:alpha val="75000"/>
                  </a:schemeClr>
                </a:glow>
              </a:effectLst>
            </a:endParaRPr>
          </a:p>
          <a:p>
            <a:r>
              <a:rPr lang="ru-RU" sz="2200" dirty="0"/>
              <a:t> </a:t>
            </a:r>
          </a:p>
          <a:p>
            <a:r>
              <a:rPr lang="ru-RU" sz="2200" dirty="0"/>
              <a:t>              В книге «Христианский дом» есть прекрасное изречение, которое состоит всего из одного предложения.</a:t>
            </a:r>
          </a:p>
          <a:p>
            <a:endParaRPr lang="ru-RU" sz="2200" dirty="0"/>
          </a:p>
          <a:p>
            <a:r>
              <a:rPr lang="ru-RU" sz="2200" b="1" i="1" dirty="0"/>
              <a:t>	</a:t>
            </a:r>
            <a:r>
              <a:rPr lang="ru-RU" sz="2200" i="1" dirty="0">
                <a:solidFill>
                  <a:schemeClr val="bg1"/>
                </a:solidFill>
                <a:effectLst>
                  <a:glow rad="4191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«Чудесным прообразом неба станет дом, которым руководит Дух Господень» (Христианский дом, с. 15).</a:t>
            </a:r>
            <a:endParaRPr lang="ru-RU" sz="2200" dirty="0">
              <a:solidFill>
                <a:schemeClr val="bg1"/>
              </a:solidFill>
              <a:effectLst>
                <a:glow rad="419100">
                  <a:schemeClr val="accent3">
                    <a:lumMod val="50000"/>
                    <a:alpha val="75000"/>
                  </a:schemeClr>
                </a:glow>
              </a:effectLst>
            </a:endParaRPr>
          </a:p>
          <a:p>
            <a:r>
              <a:rPr lang="ru-RU" sz="2200" dirty="0"/>
              <a:t>	</a:t>
            </a:r>
          </a:p>
          <a:p>
            <a:r>
              <a:rPr lang="ru-RU" sz="2200" dirty="0"/>
              <a:t>      Насколько же мы нуждаемся в этом особом присутствии  Духа в каждой из наших семей! Сатана злится, когда мы хоть немного пытаемся позволить Христу управлять нашим домом. Он знает, что если нам станет известно о той силе, которая может действовать в наших семьях, еще одна битва будет им проиграна. Если бы мы по-настоящему понимали, насколько уникальным является дар Святого Духа для наших семей, мы бы с великой ревностью просили обильного ежедневного излития этого благословения. </a:t>
            </a:r>
          </a:p>
        </p:txBody>
      </p:sp>
    </p:spTree>
    <p:extLst>
      <p:ext uri="{BB962C8B-B14F-4D97-AF65-F5344CB8AC3E}">
        <p14:creationId xmlns:p14="http://schemas.microsoft.com/office/powerpoint/2010/main" val="1655348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1" y="-31129"/>
            <a:ext cx="1636888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502" y="827213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35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06860" y="827212"/>
            <a:ext cx="70312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«Мы должны иметь Дух Божий, иначе в нашем доме никогда не будет согласия... Тепло домашнего очага — неоценимое богатство. Если в доме обитает Дух Господень, он становится символом неба...» (Христианский дом, с. 118).</a:t>
            </a:r>
          </a:p>
          <a:p>
            <a:endParaRPr lang="ru-RU" sz="2400" dirty="0"/>
          </a:p>
          <a:p>
            <a:r>
              <a:rPr lang="ru-RU" sz="2400" i="1" dirty="0"/>
              <a:t>«Мужчины и женщины, дети и юноши взвешиваются на небесных весах в соответствии с тем, какова была их жизнь в семье. Тот, кто является христианином дома, будет христианином везде» </a:t>
            </a:r>
          </a:p>
          <a:p>
            <a:r>
              <a:rPr lang="ru-RU" sz="2400" i="1" dirty="0"/>
              <a:t>                                     (Сыновьям дочери Бога, с. 255).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237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23722"/>
            <a:ext cx="1661736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324" y="1638086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61736" y="42800"/>
            <a:ext cx="719294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FF0000"/>
              </a:solidFill>
              <a:effectLst>
                <a:glow rad="469900">
                  <a:schemeClr val="bg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  <a:p>
            <a:r>
              <a:rPr lang="ru-RU" sz="2800" b="1" dirty="0">
                <a:solidFill>
                  <a:srgbClr val="FF0000"/>
                </a:solidFill>
                <a:effectLst>
                  <a:glow rad="469900">
                    <a:schemeClr val="bg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1. Святой Дух  - Творец.</a:t>
            </a:r>
            <a:endParaRPr lang="ru-RU" sz="2800" dirty="0">
              <a:solidFill>
                <a:srgbClr val="FF0000"/>
              </a:solidFill>
              <a:effectLst>
                <a:glow rad="469900">
                  <a:schemeClr val="bg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  <a:p>
            <a:r>
              <a:rPr lang="ru-RU" dirty="0"/>
              <a:t> </a:t>
            </a:r>
          </a:p>
          <a:p>
            <a:pPr algn="ctr"/>
            <a:r>
              <a:rPr lang="ru-RU" dirty="0"/>
              <a:t>«</a:t>
            </a:r>
            <a:r>
              <a:rPr lang="ru-RU" sz="2400" dirty="0"/>
              <a:t>Радуйтесь, праведные, о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Господе</a:t>
            </a:r>
            <a:r>
              <a:rPr lang="ru-RU" sz="2400" dirty="0"/>
              <a:t>: правым прилично славословить. Славьте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Господа</a:t>
            </a:r>
            <a:r>
              <a:rPr lang="ru-RU" sz="2400" dirty="0"/>
              <a:t> на гуслях, пойте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Ему</a:t>
            </a:r>
            <a:r>
              <a:rPr lang="ru-RU" sz="2400" dirty="0"/>
              <a:t> на десятиструнной псалтири; пойте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Ему </a:t>
            </a:r>
            <a:r>
              <a:rPr lang="ru-RU" sz="2400" dirty="0"/>
              <a:t>новую песнь; пойте Ему стройно, с восклицанием, ибо слово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Господне</a:t>
            </a:r>
            <a:r>
              <a:rPr lang="ru-RU" sz="2400" dirty="0"/>
              <a:t> право и все дела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Его</a:t>
            </a:r>
            <a:r>
              <a:rPr lang="ru-RU" sz="2400" dirty="0"/>
              <a:t> верны.</a:t>
            </a:r>
          </a:p>
          <a:p>
            <a:pPr algn="ctr"/>
            <a:r>
              <a:rPr lang="ru-RU" sz="2400" dirty="0"/>
              <a:t> Он любит правду и суд; милости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Господней </a:t>
            </a:r>
            <a:r>
              <a:rPr lang="ru-RU" sz="2400" dirty="0"/>
              <a:t>полна земля. Словом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Господа</a:t>
            </a:r>
            <a:r>
              <a:rPr lang="ru-RU" sz="2400" dirty="0"/>
              <a:t> сотворены небеса, и духом уст Его — все воинство их: Он собрал, будто груды, морские воды, положил бездны в хранилищах.</a:t>
            </a:r>
          </a:p>
          <a:p>
            <a:pPr algn="ctr"/>
            <a:r>
              <a:rPr lang="ru-RU" sz="2400" dirty="0"/>
              <a:t> Да боится </a:t>
            </a:r>
            <a:r>
              <a:rPr lang="ru-RU" sz="24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Господа </a:t>
            </a:r>
            <a:r>
              <a:rPr lang="ru-RU" sz="2400" dirty="0"/>
              <a:t>вся земля; да трепещут пред Ним все, живущие во вселенной, ибо Он сказал, —</a:t>
            </a:r>
          </a:p>
          <a:p>
            <a:pPr algn="ctr"/>
            <a:r>
              <a:rPr lang="ru-RU" sz="2400" dirty="0"/>
              <a:t> и сделалось; Он повелел, — и явилось» </a:t>
            </a:r>
          </a:p>
          <a:p>
            <a:pPr algn="ctr"/>
            <a:r>
              <a:rPr lang="ru-RU" sz="2400" dirty="0"/>
              <a:t>(Псалтирь 32:1-9)</a:t>
            </a:r>
          </a:p>
          <a:p>
            <a:pPr algn="ctr"/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26707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0" y="-31129"/>
            <a:ext cx="1559061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20" y="841626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20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9062" y="258111"/>
            <a:ext cx="744426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6731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Наши семьи сегодня испытывают величайшую нужду в присутствии Святого Духа; без Него у нас никогда не будет гармонии и согласия, в чем мы так отчаянно нуждаемся. </a:t>
            </a:r>
          </a:p>
          <a:p>
            <a:endParaRPr lang="ru-RU" sz="2000" dirty="0"/>
          </a:p>
          <a:p>
            <a:r>
              <a:rPr lang="ru-RU" sz="2000" dirty="0"/>
              <a:t>     Исполнение Святым Духом проверяется тем, как мы живем </a:t>
            </a:r>
          </a:p>
          <a:p>
            <a:r>
              <a:rPr lang="ru-RU" sz="2000" dirty="0"/>
              <a:t>в семье, а не тем, что мы делаем или кем мы являемся вне дома. Если муж или жена относится к своему супругу не по-христиански и не по-христиански ведет себя дома, Спаситель огорчается этим, и Святой Дух опечаливается. Как много в наше время </a:t>
            </a:r>
            <a:r>
              <a:rPr lang="ru-RU" sz="2000" dirty="0" err="1"/>
              <a:t>адвентистских</a:t>
            </a:r>
            <a:r>
              <a:rPr lang="ru-RU" sz="2000" dirty="0"/>
              <a:t> семей, где есть место сердечной боли, а подчас </a:t>
            </a:r>
          </a:p>
          <a:p>
            <a:r>
              <a:rPr lang="ru-RU" sz="2000" dirty="0"/>
              <a:t>и физической расправе. В каждом доме необходима могущественная Божественная сила Святого Духа. Он есть Тот, </a:t>
            </a:r>
          </a:p>
          <a:p>
            <a:r>
              <a:rPr lang="ru-RU" sz="2000" dirty="0"/>
              <a:t>Кто по обетованию Христа принесет мир и согласие в эти потаенные сокровенные уголки нашей жизни. </a:t>
            </a:r>
            <a:r>
              <a:rPr lang="ru-RU" sz="2000" b="1" dirty="0">
                <a:solidFill>
                  <a:srgbClr val="FFFFFF"/>
                </a:solidFill>
                <a:effectLst>
                  <a:glow rad="6350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Молитесь, молитесь же об этом особом Даре.</a:t>
            </a:r>
            <a:r>
              <a:rPr lang="ru-RU" sz="2000" dirty="0"/>
              <a:t> Даже хотя в семье может царить видимое согласие, если присутствие Святого Духа не очевидно благодаря изменению жизни ее членов, так чтобы день за днем они полнее и совершеннее отражали характер Иисуса, </a:t>
            </a:r>
          </a:p>
          <a:p>
            <a:r>
              <a:rPr lang="ru-RU" sz="2000" dirty="0"/>
              <a:t>то мы можем быть уверены, что Он пребывает там не в той мере, в какой должен пребывать.</a:t>
            </a:r>
          </a:p>
        </p:txBody>
      </p:sp>
    </p:spTree>
    <p:extLst>
      <p:ext uri="{BB962C8B-B14F-4D97-AF65-F5344CB8AC3E}">
        <p14:creationId xmlns:p14="http://schemas.microsoft.com/office/powerpoint/2010/main" val="3494868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1" y="-31129"/>
            <a:ext cx="1621010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396" y="811018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396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1011" y="299409"/>
            <a:ext cx="7310038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FFFF"/>
                </a:solidFill>
                <a:effectLst>
                  <a:glow rad="5969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«Где царствует Дух Божий, там не будет разговоров о несовместимости в брачных отношениях» </a:t>
            </a:r>
          </a:p>
          <a:p>
            <a:r>
              <a:rPr lang="ru-RU" sz="2400" i="1" dirty="0">
                <a:solidFill>
                  <a:srgbClr val="FFFFFF"/>
                </a:solidFill>
                <a:effectLst>
                  <a:glow rad="5969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                                                (Христианский дом, с. 120).</a:t>
            </a:r>
            <a:endParaRPr lang="ru-RU" sz="2400" dirty="0">
              <a:solidFill>
                <a:srgbClr val="FFFFFF"/>
              </a:solidFill>
              <a:effectLst>
                <a:glow rad="596900">
                  <a:schemeClr val="accent3">
                    <a:lumMod val="50000"/>
                    <a:alpha val="75000"/>
                  </a:schemeClr>
                </a:glow>
              </a:effectLst>
            </a:endParaRPr>
          </a:p>
          <a:p>
            <a:r>
              <a:rPr lang="ru-RU" sz="2400" i="1" dirty="0">
                <a:solidFill>
                  <a:srgbClr val="FFFFFF"/>
                </a:solidFill>
                <a:effectLst>
                  <a:glow rad="5969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 </a:t>
            </a:r>
          </a:p>
          <a:p>
            <a:endParaRPr lang="ru-RU" sz="2400" dirty="0">
              <a:solidFill>
                <a:srgbClr val="FFFFFF"/>
              </a:solidFill>
              <a:effectLst>
                <a:glow rad="596900">
                  <a:schemeClr val="accent3">
                    <a:lumMod val="50000"/>
                    <a:alpha val="75000"/>
                  </a:schemeClr>
                </a:glow>
              </a:effectLst>
            </a:endParaRPr>
          </a:p>
          <a:p>
            <a:endParaRPr lang="ru-RU" sz="2400" dirty="0">
              <a:solidFill>
                <a:srgbClr val="FFFFFF"/>
              </a:solidFill>
              <a:effectLst>
                <a:glow rad="596900">
                  <a:schemeClr val="accent3">
                    <a:lumMod val="50000"/>
                    <a:alpha val="75000"/>
                  </a:schemeClr>
                </a:glow>
              </a:effectLst>
            </a:endParaRPr>
          </a:p>
          <a:p>
            <a:r>
              <a:rPr lang="ru-RU" sz="2400" i="1" dirty="0">
                <a:solidFill>
                  <a:srgbClr val="FFFFFF"/>
                </a:solidFill>
                <a:effectLst>
                  <a:glow rad="5969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«Влияние Духа Христа будет ощущаться в жизни семьи. Если мужчины и женщины откроют свои сердца для Божественного влияния истины и любви, эти принципы вновь станут подобны потокам в пустыне, которые текут, освежая все и даруя обновление там, где сейчас царят запустение и смерть» </a:t>
            </a:r>
          </a:p>
          <a:p>
            <a:r>
              <a:rPr lang="ru-RU" sz="2400" i="1" dirty="0">
                <a:solidFill>
                  <a:srgbClr val="FFFFFF"/>
                </a:solidFill>
                <a:effectLst>
                  <a:glow rad="5969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                                           (Наставник молодежи, с. 484).</a:t>
            </a:r>
            <a:endParaRPr lang="ru-RU" sz="2400" dirty="0">
              <a:solidFill>
                <a:srgbClr val="FFFFFF"/>
              </a:solidFill>
              <a:effectLst>
                <a:glow rad="596900">
                  <a:schemeClr val="accent3">
                    <a:lumMod val="50000"/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079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924" y="92920"/>
            <a:ext cx="2787726" cy="550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effectLst>
                  <a:glow rad="304800">
                    <a:schemeClr val="accent3">
                      <a:lumMod val="50000"/>
                    </a:schemeClr>
                  </a:glow>
                </a:effectLst>
              </a:rPr>
              <a:t> </a:t>
            </a:r>
            <a:r>
              <a:rPr lang="ru-RU" sz="2400" b="1" i="1" dirty="0">
                <a:solidFill>
                  <a:srgbClr val="FFFFFF"/>
                </a:solidFill>
                <a:effectLst>
                  <a:glow rad="304800">
                    <a:schemeClr val="accent3">
                      <a:lumMod val="50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Работа в группе:</a:t>
            </a:r>
            <a:r>
              <a:rPr lang="ru-RU" sz="2400" b="1" i="1" dirty="0">
                <a:effectLst>
                  <a:glow rad="304800">
                    <a:schemeClr val="accent3">
                      <a:lumMod val="50000"/>
                    </a:schemeClr>
                  </a:glow>
                </a:effectLst>
                <a:latin typeface="Times New Roman"/>
                <a:cs typeface="Times New Roman"/>
              </a:rPr>
              <a:t>  </a:t>
            </a:r>
            <a:r>
              <a:rPr lang="ru-RU" sz="2000" b="1" i="1" dirty="0">
                <a:latin typeface="Times New Roman"/>
                <a:cs typeface="Times New Roman"/>
              </a:rPr>
              <a:t>Поделитесь своими историями, как вы ощущаете влияние Святого Духа.  </a:t>
            </a:r>
          </a:p>
          <a:p>
            <a:endParaRPr lang="ru-RU" sz="2000" b="1" i="1" dirty="0">
              <a:latin typeface="Times New Roman"/>
              <a:cs typeface="Times New Roman"/>
            </a:endParaRPr>
          </a:p>
          <a:p>
            <a:endParaRPr lang="ru-RU" sz="2000" b="1" i="1" dirty="0">
              <a:latin typeface="Times New Roman"/>
              <a:cs typeface="Times New Roman"/>
            </a:endParaRPr>
          </a:p>
          <a:p>
            <a:r>
              <a:rPr lang="ru-RU" sz="2400" b="1" i="1" dirty="0">
                <a:solidFill>
                  <a:srgbClr val="FFFFFF"/>
                </a:solidFill>
                <a:effectLst>
                  <a:glow rad="317500">
                    <a:schemeClr val="accent3">
                      <a:lumMod val="50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Призыв к молитве прошения</a:t>
            </a:r>
            <a:r>
              <a:rPr lang="ru-RU" sz="2400" b="1" i="1" dirty="0">
                <a:latin typeface="Times New Roman"/>
                <a:cs typeface="Times New Roman"/>
              </a:rPr>
              <a:t> </a:t>
            </a:r>
            <a:r>
              <a:rPr lang="ru-RU" sz="2000" b="1" i="1" dirty="0">
                <a:latin typeface="Times New Roman"/>
                <a:cs typeface="Times New Roman"/>
              </a:rPr>
              <a:t> </a:t>
            </a:r>
          </a:p>
          <a:p>
            <a:r>
              <a:rPr lang="ru-RU" sz="2000" b="1" i="1" dirty="0">
                <a:latin typeface="Times New Roman"/>
                <a:cs typeface="Times New Roman"/>
              </a:rPr>
              <a:t>чтобы  каждая христианская семья    осознала свою ответственность перед Богом и изменилась под действием Святого Духа </a:t>
            </a:r>
            <a:endParaRPr lang="ru-RU" sz="2000" i="1" dirty="0">
              <a:latin typeface="Times New Roman"/>
              <a:cs typeface="Times New Roman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l="37534" r="5398" b="1635"/>
          <a:stretch/>
        </p:blipFill>
        <p:spPr>
          <a:xfrm flipH="1">
            <a:off x="2880650" y="0"/>
            <a:ext cx="6263350" cy="68891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76246" y="289085"/>
            <a:ext cx="55031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Молитесь так: </a:t>
            </a:r>
          </a:p>
          <a:p>
            <a:endParaRPr lang="ru-RU" dirty="0"/>
          </a:p>
          <a:p>
            <a:pPr algn="ctr"/>
            <a:r>
              <a:rPr lang="ru-RU" sz="2000" i="1" dirty="0">
                <a:latin typeface="Times New Roman"/>
                <a:cs typeface="Times New Roman"/>
              </a:rPr>
              <a:t>«Дорогой Господь, в эту минуту я избираю полностью повиноваться Твоему руководству. Все свои таланты, свою работу, достижения, даже мое будущее я предаю в Твои руки —</a:t>
            </a:r>
          </a:p>
          <a:p>
            <a:pPr algn="ctr"/>
            <a:r>
              <a:rPr lang="ru-RU" sz="2000" i="1" dirty="0">
                <a:latin typeface="Times New Roman"/>
                <a:cs typeface="Times New Roman"/>
              </a:rPr>
              <a:t> они Твои. И вместе с этим я отдаю тебе свой нрав, свои страхи, свои мысли и ожидания. </a:t>
            </a:r>
          </a:p>
          <a:p>
            <a:pPr algn="ctr"/>
            <a:r>
              <a:rPr lang="ru-RU" sz="2000" i="1" dirty="0">
                <a:latin typeface="Times New Roman"/>
                <a:cs typeface="Times New Roman"/>
              </a:rPr>
              <a:t>Я — Твой, возьми меня и делай со мной то,</a:t>
            </a:r>
          </a:p>
          <a:p>
            <a:pPr algn="ctr"/>
            <a:r>
              <a:rPr lang="ru-RU" sz="2000" i="1" dirty="0">
                <a:latin typeface="Times New Roman"/>
                <a:cs typeface="Times New Roman"/>
              </a:rPr>
              <a:t> что Ты сочтешь наилучшим; </a:t>
            </a:r>
          </a:p>
          <a:p>
            <a:pPr algn="ctr"/>
            <a:r>
              <a:rPr lang="ru-RU" sz="2000" i="1" dirty="0">
                <a:latin typeface="Times New Roman"/>
                <a:cs typeface="Times New Roman"/>
              </a:rPr>
              <a:t>используй меня только для Твоей славы».</a:t>
            </a:r>
          </a:p>
        </p:txBody>
      </p:sp>
    </p:spTree>
    <p:extLst>
      <p:ext uri="{BB962C8B-B14F-4D97-AF65-F5344CB8AC3E}">
        <p14:creationId xmlns:p14="http://schemas.microsoft.com/office/powerpoint/2010/main" val="1534500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0" y="-31129"/>
            <a:ext cx="1631335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040" y="827213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964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31336" y="216813"/>
            <a:ext cx="7206788" cy="5570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 startAt="4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Церковь,  свидетельствующая 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</a:rPr>
              <a:t>           о  силе Святого Духа.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r>
              <a:rPr lang="ru-RU" sz="2400" i="1" dirty="0"/>
              <a:t>«Настало время трудиться народу Божьему. </a:t>
            </a:r>
          </a:p>
          <a:p>
            <a:r>
              <a:rPr lang="ru-RU" sz="2400" i="1" dirty="0"/>
              <a:t>Мир – это наше поле для работы и мы должны стремиться донести последнюю весть благодати этому миру</a:t>
            </a:r>
            <a:r>
              <a:rPr lang="ru-RU" dirty="0"/>
              <a:t>» (Эллен Уайт) </a:t>
            </a:r>
          </a:p>
          <a:p>
            <a:r>
              <a:rPr lang="ru-RU" sz="2400" i="1" dirty="0"/>
              <a:t> </a:t>
            </a:r>
            <a:endParaRPr lang="ru-RU" sz="2400" dirty="0"/>
          </a:p>
          <a:p>
            <a:r>
              <a:rPr lang="ru-RU" sz="2400" b="1" i="1" dirty="0"/>
              <a:t>      </a:t>
            </a:r>
            <a:r>
              <a:rPr lang="ru-RU" sz="2400" i="1" dirty="0"/>
              <a:t>«Бог мог бы спасать грешников и без нашей помощи. Сотрудничать с Ним необходимо нам, дабы выработать характер, подобный Христову. Чтобы радоваться вместе с Ним каждой новой искупленной душе, мы должны участвовать в работе нашего Спасителя» </a:t>
            </a:r>
            <a:r>
              <a:rPr lang="ru-RU" dirty="0"/>
              <a:t>(Желание веков, с. 142).</a:t>
            </a:r>
          </a:p>
        </p:txBody>
      </p:sp>
    </p:spTree>
    <p:extLst>
      <p:ext uri="{BB962C8B-B14F-4D97-AF65-F5344CB8AC3E}">
        <p14:creationId xmlns:p14="http://schemas.microsoft.com/office/powerpoint/2010/main" val="3749081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0" y="-31129"/>
            <a:ext cx="1580443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594" y="827213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111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48159" y="567843"/>
            <a:ext cx="68350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Мы же, как Божья церковь остатка, имеем так много средств, которые по-человечески можно расценить, как хорошую помощь для осуществления нашей задачи.</a:t>
            </a:r>
          </a:p>
          <a:p>
            <a:endParaRPr lang="ru-RU" sz="2400" dirty="0"/>
          </a:p>
          <a:p>
            <a:r>
              <a:rPr lang="ru-RU" sz="2400" dirty="0"/>
              <a:t> Нам дано то же самое великое поручение. Но если вы посмотрите на всемирную работу, которая ведется нами, если вы подумаете о всех тех вспомогательных средствах, которые Бог так щедро даровал Своему народу: количества, методы, технологии и так далее — ответьте, </a:t>
            </a:r>
            <a:r>
              <a:rPr lang="ru-RU" sz="2400" b="1" dirty="0">
                <a:solidFill>
                  <a:schemeClr val="bg1"/>
                </a:solidFill>
                <a:effectLst>
                  <a:glow rad="2540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почему мы еще не выполнили свою задачу? </a:t>
            </a:r>
          </a:p>
        </p:txBody>
      </p:sp>
    </p:spTree>
    <p:extLst>
      <p:ext uri="{BB962C8B-B14F-4D97-AF65-F5344CB8AC3E}">
        <p14:creationId xmlns:p14="http://schemas.microsoft.com/office/powerpoint/2010/main" val="3068996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1" y="-31129"/>
            <a:ext cx="1614310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663" y="796605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046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0109" y="348533"/>
            <a:ext cx="685574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FF"/>
                </a:solidFill>
                <a:effectLst>
                  <a:glow rad="4953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Что еще необходимо нам, чтобы Бог мог действовать могущественно среди Своего народа и завершить дело? </a:t>
            </a:r>
          </a:p>
          <a:p>
            <a:endParaRPr lang="ru-RU" sz="2400" dirty="0"/>
          </a:p>
          <a:p>
            <a:r>
              <a:rPr lang="ru-RU" sz="2400" dirty="0"/>
              <a:t>Почему ранняя христианская церковь, имея так мало, достигла столь многого? </a:t>
            </a:r>
          </a:p>
          <a:p>
            <a:endParaRPr lang="ru-RU" sz="2400" dirty="0"/>
          </a:p>
          <a:p>
            <a:r>
              <a:rPr lang="ru-RU" sz="2400" dirty="0"/>
              <a:t>Согласно </a:t>
            </a:r>
            <a:r>
              <a:rPr lang="ru-RU" sz="2400" dirty="0" err="1"/>
              <a:t>Деян</a:t>
            </a:r>
            <a:r>
              <a:rPr lang="ru-RU" sz="2400" dirty="0"/>
              <a:t>. 2:1-4, Святой Дух был излит в обильной мере, когда они были </a:t>
            </a:r>
            <a:r>
              <a:rPr lang="ru-RU" sz="2400" b="1" dirty="0">
                <a:solidFill>
                  <a:srgbClr val="FFFFFF"/>
                </a:solidFill>
              </a:rPr>
              <a:t>«единодушны»</a:t>
            </a:r>
            <a:r>
              <a:rPr lang="ru-RU" sz="2400" dirty="0"/>
              <a:t>! Среди них царило единство; это, однако, не означало, что у них не было различий во мнениях и идеях. Но это подразумевало, что их цели и стремления были общими; они желали выполнить данное им поручение — </a:t>
            </a:r>
            <a:r>
              <a:rPr lang="ru-RU" sz="3200" dirty="0">
                <a:solidFill>
                  <a:srgbClr val="FFFFFF"/>
                </a:solidFill>
                <a:effectLst>
                  <a:glow rad="355600">
                    <a:schemeClr val="accent3">
                      <a:lumMod val="50000"/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нести Евангелие всему миру, чтобы Иисус мог возвратиться.</a:t>
            </a:r>
          </a:p>
        </p:txBody>
      </p:sp>
    </p:spTree>
    <p:extLst>
      <p:ext uri="{BB962C8B-B14F-4D97-AF65-F5344CB8AC3E}">
        <p14:creationId xmlns:p14="http://schemas.microsoft.com/office/powerpoint/2010/main" val="613955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0" y="-31129"/>
            <a:ext cx="1546577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78" y="827213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23" y="14595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3286" y="196165"/>
            <a:ext cx="6928015" cy="350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effectLst>
                  <a:glow rad="101600">
                    <a:schemeClr val="accent3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«Верные вестники Божьи должны стремиться продвигать вперед дело Господа так, как Он указывает это делать… </a:t>
            </a:r>
          </a:p>
          <a:p>
            <a:pPr algn="ctr"/>
            <a:r>
              <a:rPr lang="ru-RU" sz="2200" b="1" i="1" dirty="0">
                <a:effectLst>
                  <a:glow rad="101600">
                    <a:schemeClr val="accent3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Они должны бороться с Богом в ревностной молитве о крещении Святым Духом, чтобы они могли разрешить проблемы людей этого мира, погибающего во грехе.</a:t>
            </a:r>
          </a:p>
          <a:p>
            <a:pPr algn="ctr"/>
            <a:r>
              <a:rPr lang="ru-RU" sz="2200" b="1" i="1" dirty="0">
                <a:effectLst>
                  <a:glow rad="101600">
                    <a:schemeClr val="accent3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 Вся сила обещана тем, кто с верой движется вперед для возвещения вечного Евангелия»</a:t>
            </a:r>
          </a:p>
          <a:p>
            <a:r>
              <a:rPr lang="ru-RU" sz="2400" b="1" i="1" dirty="0">
                <a:effectLst>
                  <a:glow rad="101600">
                    <a:schemeClr val="accent3">
                      <a:lumMod val="75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                            </a:t>
            </a:r>
            <a:r>
              <a:rPr lang="ru-RU" i="1" dirty="0">
                <a:effectLst/>
                <a:latin typeface="Times New Roman"/>
                <a:cs typeface="Times New Roman"/>
              </a:rPr>
              <a:t>(Свидетельства для проповедников, с. 459). </a:t>
            </a:r>
            <a:endParaRPr lang="ru-RU" dirty="0">
              <a:effectLst/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3286" y="4016202"/>
            <a:ext cx="718613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FFFF"/>
                </a:solidFill>
                <a:effectLst>
                  <a:glow rad="533400">
                    <a:schemeClr val="accent3">
                      <a:lumMod val="75000"/>
                      <a:alpha val="75000"/>
                    </a:schemeClr>
                  </a:glow>
                </a:effectLst>
              </a:rPr>
              <a:t>«Секрет успеха заключается в союзе Божественной </a:t>
            </a:r>
          </a:p>
          <a:p>
            <a:pPr algn="ctr"/>
            <a:r>
              <a:rPr lang="ru-RU" sz="2200" b="1" dirty="0">
                <a:solidFill>
                  <a:srgbClr val="FFFFFF"/>
                </a:solidFill>
                <a:effectLst>
                  <a:glow rad="533400">
                    <a:schemeClr val="accent3">
                      <a:lumMod val="75000"/>
                      <a:alpha val="75000"/>
                    </a:schemeClr>
                  </a:glow>
                </a:effectLst>
              </a:rPr>
              <a:t>силы с человеческими усилиями». </a:t>
            </a:r>
          </a:p>
          <a:p>
            <a:pPr algn="ctr"/>
            <a:endParaRPr lang="ru-RU" sz="2000" b="1" i="1" dirty="0"/>
          </a:p>
          <a:p>
            <a:r>
              <a:rPr lang="ru-RU" i="1" dirty="0"/>
              <a:t>Успех — какое приятное слово, и какое особенное значение оно имеет в свете порученной нам задачи. Следовательно, мы можем отметить из этих слов вестницы Божьей, </a:t>
            </a:r>
          </a:p>
          <a:p>
            <a:r>
              <a:rPr lang="ru-RU" i="1" dirty="0"/>
              <a:t>что секрет успеха зависит от двух вещей: </a:t>
            </a:r>
          </a:p>
        </p:txBody>
      </p:sp>
    </p:spTree>
    <p:extLst>
      <p:ext uri="{BB962C8B-B14F-4D97-AF65-F5344CB8AC3E}">
        <p14:creationId xmlns:p14="http://schemas.microsoft.com/office/powerpoint/2010/main" val="2529855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  <a:alpha val="92000"/>
              </a:schemeClr>
            </a:gs>
            <a:gs pos="100000">
              <a:srgbClr val="FFFFFF">
                <a:alpha val="76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14047" r="72716" b="1635"/>
          <a:stretch/>
        </p:blipFill>
        <p:spPr>
          <a:xfrm>
            <a:off x="1" y="-31129"/>
            <a:ext cx="1557866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24" y="813645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24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51986" y="227137"/>
            <a:ext cx="733068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Человеческие усилия.</a:t>
            </a:r>
            <a:r>
              <a:rPr lang="ru-RU" dirty="0"/>
              <a:t> </a:t>
            </a:r>
            <a:r>
              <a:rPr lang="ru-RU" sz="2000" dirty="0"/>
              <a:t>Все конференции по всему миру настолько озабочены тем, чтобы члены церкви были надлежащим образом научены работе с людьми, что обычно назначают лично одного из своих сотрудников быть ответственным за проведение подобных учебных программ. Фактически, чудесный механизм этой великой церкви приведен в движение, чтобы совершить все, что возможно, для человеческих усилий. </a:t>
            </a:r>
          </a:p>
          <a:p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4F6228"/>
                </a:solidFill>
              </a:rPr>
              <a:t>Божественная сила</a:t>
            </a:r>
            <a:r>
              <a:rPr lang="ru-RU" dirty="0"/>
              <a:t> </a:t>
            </a:r>
            <a:r>
              <a:rPr lang="ru-RU" sz="2000" dirty="0"/>
              <a:t>как известно, представляет собой силу Святого Духа. И наша церковь обладает этой силой, не так ли? Поистине, без нее мы не смогли бы достичь всего того, чего достигли. Но в книге «Очерки из жизни» (с.294) вестница Господня пишет, что развитие миссионерского движения значительно опережает развитие миссионерского духа, а в книге «Избранные вести» (т.1, с.411) находим следующее свидетельство: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 </a:t>
            </a:r>
            <a:r>
              <a:rPr lang="ru-RU" sz="2200" b="1" i="1" dirty="0">
                <a:solidFill>
                  <a:schemeClr val="bg1"/>
                </a:solidFill>
                <a:effectLst>
                  <a:glow rad="419100">
                    <a:schemeClr val="accent3">
                      <a:lumMod val="50000"/>
                      <a:alpha val="75000"/>
                    </a:schemeClr>
                  </a:glow>
                </a:effectLst>
              </a:rPr>
              <a:t>«В нашей работе нам не хватает Духа Святого».</a:t>
            </a:r>
            <a:endParaRPr lang="ru-RU" sz="2200" dirty="0">
              <a:solidFill>
                <a:schemeClr val="bg1"/>
              </a:solidFill>
              <a:effectLst>
                <a:glow rad="419100">
                  <a:schemeClr val="accent3">
                    <a:lumMod val="50000"/>
                    <a:alpha val="75000"/>
                  </a:schemeClr>
                </a:glow>
              </a:effectLst>
            </a:endParaRPr>
          </a:p>
          <a:p>
            <a:r>
              <a:rPr lang="ru-RU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70923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r="112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1304" y="441740"/>
            <a:ext cx="8216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rgbClr val="FFFFFF"/>
                </a:solidFill>
                <a:effectLst>
                  <a:glow rad="317500">
                    <a:schemeClr val="accent3">
                      <a:lumMod val="50000"/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«...не воинством и не силою, но Духом Моим, говорит Господь </a:t>
            </a:r>
            <a:r>
              <a:rPr lang="ru-RU" sz="3600" i="1" dirty="0" err="1">
                <a:solidFill>
                  <a:srgbClr val="FFFFFF"/>
                </a:solidFill>
                <a:effectLst>
                  <a:glow rad="317500">
                    <a:schemeClr val="accent3">
                      <a:lumMod val="50000"/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Саваоф</a:t>
            </a:r>
            <a:r>
              <a:rPr lang="ru-RU" sz="3600" i="1" dirty="0">
                <a:solidFill>
                  <a:srgbClr val="FFFFFF"/>
                </a:solidFill>
                <a:effectLst>
                  <a:glow rad="317500">
                    <a:schemeClr val="accent3">
                      <a:lumMod val="50000"/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»</a:t>
            </a:r>
            <a:r>
              <a:rPr lang="ru-RU" sz="3600" dirty="0">
                <a:solidFill>
                  <a:srgbClr val="FFFFFF"/>
                </a:solidFill>
                <a:effectLst>
                  <a:glow rad="317500">
                    <a:schemeClr val="accent3">
                      <a:lumMod val="50000"/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 (Зах.4:6):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1926" y="2396435"/>
            <a:ext cx="5135218" cy="2677656"/>
          </a:xfrm>
          <a:prstGeom prst="rect">
            <a:avLst/>
          </a:prstGeom>
          <a:solidFill>
            <a:schemeClr val="accent3">
              <a:lumMod val="75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Приглашение к молитве: </a:t>
            </a:r>
          </a:p>
          <a:p>
            <a:endParaRPr lang="ru-RU" sz="2800" b="1" dirty="0">
              <a:solidFill>
                <a:srgbClr val="FFFFFF"/>
              </a:solidFill>
            </a:endParaRPr>
          </a:p>
          <a:p>
            <a:r>
              <a:rPr lang="ru-RU" sz="2800" b="1" dirty="0">
                <a:solidFill>
                  <a:srgbClr val="FFFFFF"/>
                </a:solidFill>
                <a:effectLst>
                  <a:glow rad="609600">
                    <a:schemeClr val="accent3">
                      <a:lumMod val="50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Молитесь  о  наделении всех обильной мерой Святого Духа </a:t>
            </a:r>
          </a:p>
          <a:p>
            <a:r>
              <a:rPr lang="ru-RU" sz="2800" b="1" dirty="0">
                <a:solidFill>
                  <a:srgbClr val="FFFFFF"/>
                </a:solidFill>
                <a:effectLst>
                  <a:glow rad="609600">
                    <a:schemeClr val="accent3">
                      <a:lumMod val="50000"/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для выполнения миссии. </a:t>
            </a:r>
            <a:endParaRPr lang="ru-RU" sz="2800" dirty="0">
              <a:solidFill>
                <a:srgbClr val="FFFFFF"/>
              </a:solidFill>
              <a:effectLst>
                <a:glow rad="609600">
                  <a:schemeClr val="accent3">
                    <a:lumMod val="50000"/>
                    <a:alpha val="75000"/>
                  </a:schemeClr>
                </a:glow>
              </a:effectLst>
              <a:latin typeface="Times New Roman"/>
              <a:cs typeface="Times New Roman"/>
            </a:endParaRPr>
          </a:p>
          <a:p>
            <a:r>
              <a:rPr lang="ru-RU" sz="2800" b="1" dirty="0">
                <a:solidFill>
                  <a:srgbClr val="FFFFFF"/>
                </a:solidFill>
              </a:rPr>
              <a:t> </a:t>
            </a:r>
            <a:endParaRPr lang="ru-RU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21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F75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0" y="-31129"/>
            <a:ext cx="1546577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4" y="805615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4" y="1468012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97381" y="314575"/>
            <a:ext cx="6898054" cy="6832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4 часть: Заключение.</a:t>
            </a:r>
          </a:p>
          <a:p>
            <a:endParaRPr lang="ru-RU" sz="2800" b="1" dirty="0"/>
          </a:p>
          <a:p>
            <a:r>
              <a:rPr lang="ru-RU" sz="3200" b="1" dirty="0">
                <a:solidFill>
                  <a:srgbClr val="632523"/>
                </a:solidFill>
                <a:latin typeface="Allegretto Script One"/>
                <a:cs typeface="Allegretto Script One"/>
              </a:rPr>
              <a:t>Святой Дух </a:t>
            </a:r>
            <a:r>
              <a:rPr lang="ru-RU" sz="2400" dirty="0"/>
              <a:t>— это представитель Христа, Которому поручено даровать нам в нашей жизни присутствие Христа и Его жизнь.</a:t>
            </a:r>
          </a:p>
          <a:p>
            <a:endParaRPr lang="ru-RU" sz="2400" dirty="0"/>
          </a:p>
          <a:p>
            <a:r>
              <a:rPr lang="ru-RU" sz="2400" dirty="0"/>
              <a:t>   «Когда же придет </a:t>
            </a:r>
            <a:r>
              <a:rPr lang="ru-RU" sz="3200" b="1" dirty="0">
                <a:solidFill>
                  <a:srgbClr val="632523"/>
                </a:solidFill>
                <a:latin typeface="Allegretto Script One"/>
                <a:cs typeface="Allegretto Script One"/>
              </a:rPr>
              <a:t>Он, Дух истины</a:t>
            </a:r>
            <a:r>
              <a:rPr lang="ru-RU" sz="2400" dirty="0"/>
              <a:t>, то наставит вас на всякую истину; ибо не от </a:t>
            </a:r>
            <a:r>
              <a:rPr lang="ru-RU" sz="3200" b="1" dirty="0">
                <a:solidFill>
                  <a:srgbClr val="632523"/>
                </a:solidFill>
                <a:latin typeface="Allegretto Script One"/>
                <a:cs typeface="Allegretto Script One"/>
              </a:rPr>
              <a:t>Себя</a:t>
            </a:r>
            <a:r>
              <a:rPr lang="ru-RU" sz="2400" dirty="0"/>
              <a:t> говорить будет, но будет говорить, что услышит, и будущее возвестит вам. Он прославит </a:t>
            </a:r>
            <a:r>
              <a:rPr lang="ru-RU" sz="3200" dirty="0">
                <a:solidFill>
                  <a:srgbClr val="632523"/>
                </a:solidFill>
                <a:latin typeface="Allegretto Script One"/>
                <a:cs typeface="Allegretto Script One"/>
              </a:rPr>
              <a:t>Меня</a:t>
            </a:r>
            <a:r>
              <a:rPr lang="ru-RU" sz="2400" dirty="0"/>
              <a:t>, потому что от </a:t>
            </a:r>
            <a:r>
              <a:rPr lang="ru-RU" sz="3200" b="1" dirty="0">
                <a:solidFill>
                  <a:srgbClr val="632523"/>
                </a:solidFill>
                <a:latin typeface="Allegretto Script One"/>
                <a:cs typeface="Allegretto Script One"/>
              </a:rPr>
              <a:t>Моего</a:t>
            </a:r>
            <a:r>
              <a:rPr lang="ru-RU" sz="2400" dirty="0"/>
              <a:t> возьмет и возвестит вам. Все, что имеет </a:t>
            </a:r>
            <a:r>
              <a:rPr lang="ru-RU" sz="3200" b="1" dirty="0">
                <a:solidFill>
                  <a:srgbClr val="632523"/>
                </a:solidFill>
                <a:latin typeface="Allegretto Script One"/>
                <a:cs typeface="Allegretto Script One"/>
              </a:rPr>
              <a:t>Отец, есть Мое</a:t>
            </a:r>
            <a:r>
              <a:rPr lang="ru-RU" sz="2400" dirty="0"/>
              <a:t>; потому Я сказал, что от Моего возьмет и возвестит вам». </a:t>
            </a:r>
          </a:p>
          <a:p>
            <a:r>
              <a:rPr lang="ru-RU" sz="2400" dirty="0"/>
              <a:t>                                                         (Иоанна 16:13-15)  </a:t>
            </a:r>
          </a:p>
          <a:p>
            <a:r>
              <a:rPr lang="ru-RU" sz="2800" b="1" dirty="0"/>
              <a:t>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786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23722"/>
            <a:ext cx="1649867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20" y="1638086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49867" y="178053"/>
            <a:ext cx="7228551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«Благо есть славить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Господа </a:t>
            </a:r>
            <a:r>
              <a:rPr lang="ru-RU" sz="2400" dirty="0"/>
              <a:t>и петь имени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Твоему, Всевышний,</a:t>
            </a:r>
            <a:r>
              <a:rPr lang="ru-RU" sz="2400" dirty="0"/>
              <a:t> возвещать утром милость Твою и истину Твою в ночи,  на десятиструнном и псалтири,  с песнью на гуслях. Ибо Ты возвеселил меня,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Господи</a:t>
            </a:r>
            <a:r>
              <a:rPr lang="ru-RU" sz="2400" dirty="0"/>
              <a:t>, творением  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Твоим:</a:t>
            </a:r>
            <a:r>
              <a:rPr lang="ru-RU" sz="2400" dirty="0"/>
              <a:t> я восхищаюсь делами рук Твоих. Как велики дела  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Твои, Господи! </a:t>
            </a:r>
            <a:r>
              <a:rPr lang="ru-RU" sz="2400" dirty="0"/>
              <a:t>дивно глубоки помышления 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Твои!» </a:t>
            </a:r>
          </a:p>
          <a:p>
            <a:r>
              <a:rPr lang="ru-RU" dirty="0"/>
              <a:t>                                                                                                (Псалтирь 91:2-6).</a:t>
            </a:r>
          </a:p>
          <a:p>
            <a:r>
              <a:rPr lang="ru-RU" sz="2400" dirty="0"/>
              <a:t> </a:t>
            </a:r>
          </a:p>
          <a:p>
            <a:r>
              <a:rPr lang="ru-RU" sz="3200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«От духа Его — </a:t>
            </a:r>
          </a:p>
          <a:p>
            <a:r>
              <a:rPr lang="ru-RU" sz="3200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великолепие </a:t>
            </a:r>
          </a:p>
          <a:p>
            <a:r>
              <a:rPr lang="ru-RU" sz="3200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неба…»  </a:t>
            </a:r>
          </a:p>
          <a:p>
            <a:r>
              <a:rPr lang="ru-RU" sz="32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         </a:t>
            </a:r>
            <a:r>
              <a:rPr lang="ru-RU" sz="24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(Иов 26:13)</a:t>
            </a:r>
          </a:p>
          <a:p>
            <a:r>
              <a:rPr lang="ru-RU" sz="3200" dirty="0">
                <a:latin typeface="Allegretto Script One"/>
                <a:cs typeface="Allegretto Script One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8037" y="4641242"/>
            <a:ext cx="388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 rotWithShape="1">
          <a:blip r:embed="rId5"/>
          <a:srcRect t="9914" b="18029"/>
          <a:stretch/>
        </p:blipFill>
        <p:spPr>
          <a:xfrm>
            <a:off x="4510427" y="3940902"/>
            <a:ext cx="4633573" cy="291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5827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F75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0" y="-31129"/>
            <a:ext cx="1580443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75" y="799394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75" y="1470801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89557" y="955372"/>
            <a:ext cx="6909705" cy="496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/>
              <a:t>Иисус ясно выразил, какова роль Святого Духа. 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ru-RU" sz="2400" dirty="0"/>
              <a:t>Это заверение о послании Помощника было дано Иисусом Своим ученикам всех времен, чтобы уверить их, что Он не оставит их, как беспомощных сирот, но благодаря обитанию внутри них Его Духа. </a:t>
            </a:r>
          </a:p>
          <a:p>
            <a:pPr>
              <a:lnSpc>
                <a:spcPct val="110000"/>
              </a:lnSpc>
            </a:pPr>
            <a:endParaRPr lang="ru-RU" sz="2400" dirty="0"/>
          </a:p>
          <a:p>
            <a:pPr>
              <a:lnSpc>
                <a:spcPct val="110000"/>
              </a:lnSpc>
            </a:pPr>
            <a:r>
              <a:rPr lang="ru-RU" sz="2400" dirty="0"/>
              <a:t>Иисус обещал Сам пребывать в каждом из нас. </a:t>
            </a:r>
          </a:p>
          <a:p>
            <a:pPr>
              <a:lnSpc>
                <a:spcPct val="110000"/>
              </a:lnSpc>
            </a:pPr>
            <a:endParaRPr lang="ru-RU" sz="2400" dirty="0"/>
          </a:p>
          <a:p>
            <a:pPr>
              <a:lnSpc>
                <a:spcPct val="110000"/>
              </a:lnSpc>
            </a:pPr>
            <a:r>
              <a:rPr lang="ru-RU" sz="2400" dirty="0"/>
              <a:t>И в действительности это делает Его ближе к каждому из нас, нас ближе друг с другом и вдохновляет делиться  этой радостью с окружающими. </a:t>
            </a:r>
          </a:p>
        </p:txBody>
      </p:sp>
    </p:spTree>
    <p:extLst>
      <p:ext uri="{BB962C8B-B14F-4D97-AF65-F5344CB8AC3E}">
        <p14:creationId xmlns:p14="http://schemas.microsoft.com/office/powerpoint/2010/main" val="4108517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F75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1" y="-31129"/>
            <a:ext cx="1557866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092" y="841626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24" y="1566555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41035" y="535941"/>
            <a:ext cx="682814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/>
                <a:cs typeface="Times New Roman"/>
              </a:rPr>
              <a:t>«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Святой Дух</a:t>
            </a:r>
            <a:r>
              <a:rPr lang="ru-RU" sz="2800" i="1" dirty="0">
                <a:latin typeface="Times New Roman"/>
                <a:cs typeface="Times New Roman"/>
              </a:rPr>
              <a:t> сегодня представляет Христа в каждой части 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Его</a:t>
            </a:r>
            <a:r>
              <a:rPr lang="ru-RU" sz="2800" i="1" dirty="0">
                <a:latin typeface="Times New Roman"/>
                <a:cs typeface="Times New Roman"/>
              </a:rPr>
              <a:t> обширного виноградника. Он даст вдохновение 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Своего Святого Духа</a:t>
            </a:r>
            <a:r>
              <a:rPr lang="ru-RU" sz="2800" i="1" dirty="0">
                <a:latin typeface="Times New Roman"/>
                <a:cs typeface="Times New Roman"/>
              </a:rPr>
              <a:t> всем, обладающим смиренным духом»</a:t>
            </a:r>
          </a:p>
          <a:p>
            <a:r>
              <a:rPr lang="ru-RU" sz="2800" i="1" dirty="0">
                <a:latin typeface="Times New Roman"/>
                <a:cs typeface="Times New Roman"/>
              </a:rPr>
              <a:t>                         </a:t>
            </a:r>
            <a:r>
              <a:rPr lang="ru-RU" i="1" dirty="0">
                <a:latin typeface="Times New Roman"/>
                <a:cs typeface="Times New Roman"/>
              </a:rPr>
              <a:t>(Свидетельства для проповедников, с. 215).</a:t>
            </a:r>
          </a:p>
          <a:p>
            <a:r>
              <a:rPr lang="ru-RU" sz="2800" i="1" dirty="0">
                <a:latin typeface="Times New Roman"/>
                <a:cs typeface="Times New Roman"/>
              </a:rPr>
              <a:t>	«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Святой Дух </a:t>
            </a:r>
            <a:r>
              <a:rPr lang="ru-RU" sz="2800" i="1" dirty="0">
                <a:latin typeface="Times New Roman"/>
                <a:cs typeface="Times New Roman"/>
              </a:rPr>
              <a:t>— дыхание духовной жизни в человеке. Принятие 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Духа</a:t>
            </a:r>
            <a:r>
              <a:rPr lang="ru-RU" sz="2800" i="1" dirty="0">
                <a:latin typeface="Times New Roman"/>
                <a:cs typeface="Times New Roman"/>
              </a:rPr>
              <a:t> — это принятие жизни 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Христа</a:t>
            </a:r>
            <a:r>
              <a:rPr lang="ru-RU" sz="2800" i="1" dirty="0">
                <a:latin typeface="Times New Roman"/>
                <a:cs typeface="Times New Roman"/>
              </a:rPr>
              <a:t>. Человек обретает качества </a:t>
            </a:r>
            <a:r>
              <a:rPr lang="ru-RU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Христа</a:t>
            </a:r>
            <a:r>
              <a:rPr lang="ru-RU" sz="2800" i="1" dirty="0">
                <a:latin typeface="Times New Roman"/>
                <a:cs typeface="Times New Roman"/>
              </a:rPr>
              <a:t>» </a:t>
            </a:r>
          </a:p>
          <a:p>
            <a:r>
              <a:rPr lang="ru-RU" i="1" dirty="0">
                <a:latin typeface="Times New Roman"/>
                <a:cs typeface="Times New Roman"/>
              </a:rPr>
              <a:t>                                                                        (Желание веков, с. 805).</a:t>
            </a:r>
          </a:p>
          <a:p>
            <a:r>
              <a:rPr lang="ru-RU" i="1" dirty="0">
                <a:latin typeface="Times New Roman"/>
                <a:cs typeface="Times New Roman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95915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F75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4047" r="72716" b="1635"/>
          <a:stretch/>
        </p:blipFill>
        <p:spPr>
          <a:xfrm>
            <a:off x="1" y="-31129"/>
            <a:ext cx="1561384" cy="688912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909" t="15909" r="19180" b="13636"/>
          <a:stretch/>
        </p:blipFill>
        <p:spPr>
          <a:xfrm>
            <a:off x="176028" y="990325"/>
            <a:ext cx="1031018" cy="1169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79" y="827213"/>
            <a:ext cx="1408220" cy="11184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dirty="0">
                <a:latin typeface="Allegretto Script One"/>
                <a:cs typeface="Allegretto Script One"/>
              </a:rPr>
              <a:t>Святой Дух,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83" y="1498619"/>
            <a:ext cx="1408220" cy="8941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1385" y="337876"/>
            <a:ext cx="7422398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>
                <a:solidFill>
                  <a:srgbClr val="FF0000"/>
                </a:solidFill>
              </a:rPr>
              <a:t>Желаете</a:t>
            </a:r>
            <a:r>
              <a:rPr lang="ru-RU" sz="2200" i="1" dirty="0"/>
              <a:t> ли вы иметь такие отношения? </a:t>
            </a:r>
          </a:p>
          <a:p>
            <a:r>
              <a:rPr lang="ru-RU" sz="2200" i="1" dirty="0">
                <a:solidFill>
                  <a:srgbClr val="FF0000"/>
                </a:solidFill>
              </a:rPr>
              <a:t>Желаете</a:t>
            </a:r>
            <a:r>
              <a:rPr lang="ru-RU" sz="2200" i="1" dirty="0"/>
              <a:t> ли вы быть в такой тесной связи со Спасителем, что через Своего Духа Он будет фактически наполнять все ваше существо, формируя в вас характер Христов? </a:t>
            </a:r>
          </a:p>
          <a:p>
            <a:endParaRPr lang="ru-RU" sz="2200" dirty="0"/>
          </a:p>
          <a:p>
            <a:r>
              <a:rPr lang="ru-RU" sz="2200" dirty="0"/>
              <a:t>Это может стать вашим каждодневным опытом, если вы вновь и вновь полагаетесь на обетование, записанное в Луки 11:13.  </a:t>
            </a:r>
            <a:r>
              <a:rPr lang="ru-RU" sz="2200" b="1" i="1" dirty="0">
                <a:solidFill>
                  <a:srgbClr val="FF0000"/>
                </a:solidFill>
              </a:rPr>
              <a:t>«Итак, если вы, будучи злы, умеете даяния благие давать детям вашим, тем более Отец Небесный даст Духа Святого просящим у Него».</a:t>
            </a:r>
          </a:p>
          <a:p>
            <a:endParaRPr lang="ru-RU" sz="2200" dirty="0"/>
          </a:p>
          <a:p>
            <a:endParaRPr lang="ru-RU" sz="22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200" b="1" dirty="0"/>
              <a:t>Найдите сейчас это место  в вашей Библии и перечитайте этот стих  несколько раз. Помните, Дух Святой будет рядом, если вы только попросите! </a:t>
            </a:r>
          </a:p>
        </p:txBody>
      </p:sp>
    </p:spTree>
    <p:extLst>
      <p:ext uri="{BB962C8B-B14F-4D97-AF65-F5344CB8AC3E}">
        <p14:creationId xmlns:p14="http://schemas.microsoft.com/office/powerpoint/2010/main" val="1958596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F75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7737" y="326226"/>
            <a:ext cx="83487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Молитва  посвящения </a:t>
            </a:r>
          </a:p>
          <a:p>
            <a:pPr algn="ctr"/>
            <a:r>
              <a:rPr lang="ru-RU" sz="4000" b="1" dirty="0">
                <a:solidFill>
                  <a:srgbClr val="403152"/>
                </a:solidFill>
                <a:latin typeface="Allegretto Script One"/>
                <a:cs typeface="Allegretto Script One"/>
              </a:rPr>
              <a:t>на   молитвенный марафон </a:t>
            </a:r>
          </a:p>
          <a:p>
            <a:pPr algn="ctr"/>
            <a:r>
              <a:rPr lang="ru-RU" sz="4000" b="1" dirty="0">
                <a:solidFill>
                  <a:srgbClr val="403152"/>
                </a:solidFill>
                <a:effectLst>
                  <a:glow rad="5461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 </a:t>
            </a:r>
            <a:r>
              <a:rPr lang="ru-RU" sz="4000" b="1" dirty="0">
                <a:solidFill>
                  <a:srgbClr val="403152"/>
                </a:solidFill>
                <a:effectLst>
                  <a:glow rad="5461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«40 дней в молитве»  </a:t>
            </a:r>
          </a:p>
          <a:p>
            <a:pPr algn="ctr"/>
            <a:r>
              <a:rPr lang="ru-RU" sz="4000" b="1" dirty="0">
                <a:solidFill>
                  <a:srgbClr val="403152"/>
                </a:solidFill>
                <a:latin typeface="Allegretto Script One"/>
                <a:cs typeface="Allegretto Script One"/>
              </a:rPr>
              <a:t>перед евангельскими программами  </a:t>
            </a:r>
          </a:p>
          <a:p>
            <a:r>
              <a:rPr lang="ru-RU" sz="4000" b="1" dirty="0">
                <a:solidFill>
                  <a:srgbClr val="403152"/>
                </a:solidFill>
                <a:latin typeface="Allegretto Script One"/>
                <a:cs typeface="Allegretto Script One"/>
              </a:rPr>
              <a:t> </a:t>
            </a:r>
          </a:p>
        </p:txBody>
      </p:sp>
      <p:pic>
        <p:nvPicPr>
          <p:cNvPr id="7" name="Изображение 6" descr="424х301 плакат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9" b="7173"/>
          <a:stretch/>
        </p:blipFill>
        <p:spPr>
          <a:xfrm>
            <a:off x="2144889" y="2930132"/>
            <a:ext cx="5486400" cy="361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92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F75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3810" y="250879"/>
            <a:ext cx="863839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llegretto Script One"/>
                <a:cs typeface="Allegretto Script One"/>
              </a:rPr>
              <a:t>Благословение</a:t>
            </a:r>
            <a:endParaRPr lang="ru-RU" sz="3200" dirty="0">
              <a:solidFill>
                <a:srgbClr val="FF0000"/>
              </a:solidFill>
              <a:latin typeface="Allegretto Script One"/>
              <a:cs typeface="Allegretto Script One"/>
            </a:endParaRPr>
          </a:p>
          <a:p>
            <a:r>
              <a:rPr lang="ru-RU" sz="3200" dirty="0">
                <a:latin typeface="Allegretto Script One"/>
                <a:cs typeface="Allegretto Script One"/>
              </a:rPr>
              <a:t>	</a:t>
            </a:r>
            <a:r>
              <a:rPr lang="ru-RU" sz="3200" b="1" i="1" dirty="0">
                <a:latin typeface="Allegretto Script One"/>
                <a:cs typeface="Allegretto Script One"/>
              </a:rPr>
              <a:t>«Благодать Господа нашего Иисуса Христа, и любовь Бога Отца, и общение Святого Духа со всеми вами. Аминь» </a:t>
            </a:r>
            <a:r>
              <a:rPr lang="ru-RU" sz="3200" i="1" dirty="0">
                <a:latin typeface="Allegretto Script One"/>
                <a:cs typeface="Allegretto Script One"/>
              </a:rPr>
              <a:t>(2 Кор. 13:13).</a:t>
            </a:r>
            <a:endParaRPr lang="ru-RU" sz="3200" dirty="0">
              <a:latin typeface="Allegretto Script One"/>
              <a:cs typeface="Allegretto Script One"/>
            </a:endParaRPr>
          </a:p>
          <a:p>
            <a:r>
              <a:rPr lang="ru-RU" sz="4000" dirty="0">
                <a:latin typeface="Allegretto Script One"/>
                <a:cs typeface="Allegretto Script One"/>
              </a:rPr>
              <a:t> </a:t>
            </a:r>
          </a:p>
          <a:p>
            <a:r>
              <a:rPr lang="ru-RU" sz="4000" dirty="0">
                <a:latin typeface="Allegretto Script One"/>
                <a:cs typeface="Allegretto Script One"/>
              </a:rPr>
              <a:t> 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l="7642" r="7278"/>
          <a:stretch/>
        </p:blipFill>
        <p:spPr>
          <a:xfrm>
            <a:off x="-219486" y="-196493"/>
            <a:ext cx="9363486" cy="70544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3810" y="250880"/>
            <a:ext cx="6654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Благословение</a:t>
            </a:r>
          </a:p>
          <a:p>
            <a:r>
              <a:rPr lang="ru-RU" sz="36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	</a:t>
            </a:r>
            <a:r>
              <a:rPr lang="ru-RU" sz="3600" b="1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«Благодать Господа нашего Иисуса Христа, и любовь Бога Отца, и общение Святого Духа со всеми вами. Аминь» </a:t>
            </a:r>
          </a:p>
          <a:p>
            <a:r>
              <a:rPr lang="ru-RU" sz="3600" b="1" i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                                (2 Кор. 13:13).</a:t>
            </a:r>
            <a:endParaRPr lang="ru-RU" sz="3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91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955" y="2019879"/>
            <a:ext cx="6611335" cy="4670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8043" y="142442"/>
            <a:ext cx="86647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llegretto Script One"/>
                <a:cs typeface="Allegretto Script One"/>
              </a:rPr>
              <a:t>Размышление в группе.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Allegretto Script One"/>
                <a:cs typeface="Allegretto Script One"/>
              </a:rPr>
              <a:t> 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Allegretto Script One"/>
                <a:cs typeface="Allegretto Script One"/>
              </a:rPr>
              <a:t> </a:t>
            </a:r>
          </a:p>
          <a:p>
            <a:endParaRPr lang="ru-RU" i="1" dirty="0"/>
          </a:p>
          <a:p>
            <a:r>
              <a:rPr lang="ru-RU" sz="2800" b="1" dirty="0"/>
              <a:t>Поделитесь своими  впечатлениями  о творении и прославьте 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Святого Духа </a:t>
            </a:r>
            <a:r>
              <a:rPr lang="ru-RU" sz="4000" b="1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  <a:latin typeface="Allegretto Script One"/>
                <a:cs typeface="Allegretto Script One"/>
              </a:rPr>
              <a:t> </a:t>
            </a:r>
            <a:r>
              <a:rPr lang="ru-RU" sz="2800" b="1" dirty="0"/>
              <a:t>за участие в  деле творения. 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6106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23722"/>
            <a:ext cx="1559406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44" y="1638086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59406" y="158755"/>
            <a:ext cx="74795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glow rad="317500">
                    <a:schemeClr val="bg1">
                      <a:alpha val="75000"/>
                    </a:schemeClr>
                  </a:glow>
                </a:effectLst>
              </a:rPr>
              <a:t>2. Дух Святой – автор Писания.  </a:t>
            </a:r>
          </a:p>
          <a:p>
            <a:endParaRPr lang="ru-RU" b="1" dirty="0"/>
          </a:p>
          <a:p>
            <a:r>
              <a:rPr lang="ru-RU" dirty="0"/>
              <a:t> </a:t>
            </a:r>
            <a:r>
              <a:rPr lang="ru-RU" b="1" dirty="0"/>
              <a:t>Святой Дух посетил авторов всех 66 книг, чтобы они записали именно то, что Он вдохнул в их умы и сердца.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Как корабль перемещается по воде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ветром в парусах, так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и библейские авторы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были движимы Духом Святым.</a:t>
            </a:r>
            <a:endParaRPr lang="ru-RU" i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 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sz="2000" dirty="0"/>
              <a:t>«И притом мы имеем вернейшее пророческое слово; и вы хорошо делаете, что обращаетесь к нему, как к светильнику, сияющему </a:t>
            </a:r>
          </a:p>
          <a:p>
            <a:r>
              <a:rPr lang="ru-RU" sz="2000" dirty="0"/>
              <a:t>в темном месте, доколе не начнет рассветать день и не взойдет утренняя звезда в сердцах ваших, зная прежде всего то, </a:t>
            </a:r>
          </a:p>
          <a:p>
            <a:r>
              <a:rPr lang="ru-RU" sz="2000" dirty="0"/>
              <a:t>что никакого пророчества в Писании нельзя разрешить самому собою. Ибо никогда пророчество не было произносимо по воле человеческой, но изрекали его святые Божии </a:t>
            </a:r>
            <a:r>
              <a:rPr lang="ru-RU" sz="2000" dirty="0" err="1"/>
              <a:t>человеки</a:t>
            </a:r>
            <a:r>
              <a:rPr lang="ru-RU" sz="2000" dirty="0"/>
              <a:t>, </a:t>
            </a:r>
          </a:p>
          <a:p>
            <a:r>
              <a:rPr lang="ru-RU" sz="2000" dirty="0"/>
              <a:t>будучи движимы Духом Святым.    </a:t>
            </a:r>
          </a:p>
          <a:p>
            <a:r>
              <a:rPr lang="ru-RU" sz="2000" dirty="0"/>
              <a:t>                                                                                   (2 Петра 1:19-21)</a:t>
            </a:r>
          </a:p>
        </p:txBody>
      </p:sp>
      <p:pic>
        <p:nvPicPr>
          <p:cNvPr id="8" name="Изображение 7" descr="f92mer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54" y="1420953"/>
            <a:ext cx="3931196" cy="2480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036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1144"/>
            <a:ext cx="1682044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88" y="1638086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7020" y="1632992"/>
            <a:ext cx="697387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</a:t>
            </a:r>
            <a:r>
              <a:rPr lang="ru-RU" sz="3200" b="1" dirty="0">
                <a:solidFill>
                  <a:srgbClr val="FF0000"/>
                </a:solidFill>
                <a:latin typeface="Allegretto Script One"/>
                <a:cs typeface="Allegretto Script One"/>
              </a:rPr>
              <a:t>Дух Господень</a:t>
            </a:r>
            <a:r>
              <a:rPr lang="ru-RU" sz="2400" b="1" dirty="0"/>
              <a:t>  говорит во мне, и слово </a:t>
            </a:r>
            <a:r>
              <a:rPr lang="ru-RU" sz="3200" b="1" dirty="0">
                <a:solidFill>
                  <a:srgbClr val="FF0000"/>
                </a:solidFill>
                <a:latin typeface="Allegretto Script One"/>
                <a:cs typeface="Allegretto Script One"/>
              </a:rPr>
              <a:t>Его </a:t>
            </a:r>
          </a:p>
          <a:p>
            <a:r>
              <a:rPr lang="ru-RU" sz="2400" b="1" dirty="0"/>
              <a:t>на языке у меня»   (2 </a:t>
            </a:r>
            <a:r>
              <a:rPr lang="ru-RU" sz="2400" b="1" dirty="0" err="1"/>
              <a:t>Цар</a:t>
            </a:r>
            <a:r>
              <a:rPr lang="ru-RU" sz="2400" b="1" dirty="0"/>
              <a:t>. 23:1,2)</a:t>
            </a:r>
          </a:p>
          <a:p>
            <a:r>
              <a:rPr lang="ru-RU" sz="2400" b="1" dirty="0"/>
              <a:t> </a:t>
            </a:r>
          </a:p>
          <a:p>
            <a:r>
              <a:rPr lang="ru-RU" sz="2400" b="1" dirty="0"/>
              <a:t>«</a:t>
            </a:r>
            <a:r>
              <a:rPr lang="ru-RU" sz="3200" b="1" dirty="0">
                <a:solidFill>
                  <a:srgbClr val="FF0000"/>
                </a:solidFill>
                <a:latin typeface="Allegretto Script One"/>
                <a:cs typeface="Allegretto Script One"/>
              </a:rPr>
              <a:t>Все Писание </a:t>
            </a:r>
            <a:r>
              <a:rPr lang="ru-RU" sz="2400" b="1" dirty="0" err="1"/>
              <a:t>богодухновенно</a:t>
            </a:r>
            <a:r>
              <a:rPr lang="ru-RU" sz="2400" b="1" dirty="0"/>
              <a:t> и полезно для научения, для обличения, для исправления, для наставления в праведности»  (2 Тим. 3:16)</a:t>
            </a:r>
          </a:p>
          <a:p>
            <a:r>
              <a:rPr lang="ru-RU" sz="24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79240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36" y="2805860"/>
            <a:ext cx="6262076" cy="348327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1752709" y="6045850"/>
            <a:ext cx="6024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/>
                <a:cs typeface="Times New Roman"/>
              </a:rPr>
              <a:t>           </a:t>
            </a:r>
          </a:p>
          <a:p>
            <a:r>
              <a:rPr lang="ru-RU" i="1" dirty="0">
                <a:latin typeface="Times New Roman"/>
                <a:cs typeface="Times New Roman"/>
              </a:rPr>
              <a:t>            Картина «Переход евреев через Чермное море»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381" y="262407"/>
            <a:ext cx="86690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Allegretto Script One"/>
                <a:cs typeface="Allegretto Script One"/>
              </a:rPr>
              <a:t>Размышление в группе: </a:t>
            </a:r>
          </a:p>
          <a:p>
            <a:endParaRPr lang="ru-RU" i="1" dirty="0"/>
          </a:p>
          <a:p>
            <a:r>
              <a:rPr lang="ru-RU" sz="2400" i="1" dirty="0"/>
              <a:t>Скажите текст Священного Писания, который более всего</a:t>
            </a:r>
          </a:p>
          <a:p>
            <a:r>
              <a:rPr lang="ru-RU" sz="2400" i="1" dirty="0"/>
              <a:t>вас вдохновляет. Знаете ли  при каких обстоятельствах </a:t>
            </a:r>
          </a:p>
          <a:p>
            <a:r>
              <a:rPr lang="ru-RU" sz="2400" i="1" dirty="0"/>
              <a:t>он был сказан.  Прославьте </a:t>
            </a:r>
            <a:r>
              <a:rPr lang="ru-RU" sz="32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53000"/>
                    </a:schemeClr>
                  </a:glow>
                </a:effectLst>
                <a:latin typeface="Allegretto Script One"/>
                <a:cs typeface="Allegretto Script One"/>
              </a:rPr>
              <a:t>Святого Духа</a:t>
            </a:r>
            <a:r>
              <a:rPr lang="ru-RU" sz="24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75000"/>
                      <a:alpha val="53000"/>
                    </a:schemeClr>
                  </a:glow>
                </a:effectLst>
              </a:rPr>
              <a:t> </a:t>
            </a:r>
            <a:r>
              <a:rPr lang="ru-RU" sz="2400" i="1" dirty="0">
                <a:effectLst>
                  <a:glow rad="101600">
                    <a:schemeClr val="accent6">
                      <a:lumMod val="75000"/>
                      <a:alpha val="53000"/>
                    </a:schemeClr>
                  </a:glow>
                </a:effectLst>
              </a:rPr>
              <a:t> </a:t>
            </a:r>
            <a:r>
              <a:rPr lang="ru-RU" sz="2400" i="1" dirty="0"/>
              <a:t>за  этот текст.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337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49257D">
                <a:alpha val="80000"/>
              </a:srgbClr>
            </a:gs>
            <a:gs pos="100000">
              <a:srgbClr val="FFFFFF">
                <a:alpha val="99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62069" r="22988"/>
          <a:stretch/>
        </p:blipFill>
        <p:spPr>
          <a:xfrm>
            <a:off x="0" y="-23722"/>
            <a:ext cx="1666927" cy="68817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/>
          <a:srcRect l="15533" t="15815" r="18636" b="12606"/>
          <a:stretch/>
        </p:blipFill>
        <p:spPr>
          <a:xfrm>
            <a:off x="113159" y="1521553"/>
            <a:ext cx="1119033" cy="1232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0953"/>
            <a:ext cx="1471088" cy="1182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694243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Святой Дух,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19" y="1638086"/>
            <a:ext cx="1471088" cy="1115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374874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llegretto Script One"/>
                <a:cs typeface="Allegretto Script One"/>
              </a:rPr>
              <a:t>изменяющий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66927" y="226804"/>
            <a:ext cx="729138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3. Святой Дух  Вездесущий, Всеведущ. 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sz="2000" b="1" dirty="0"/>
              <a:t>«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Господи!  Ты </a:t>
            </a:r>
            <a:r>
              <a:rPr lang="ru-RU" sz="2000" dirty="0"/>
              <a:t>испытал меня и знаешь.  Ты знаешь, когда я сажусь и когда встаю; Ты разумеешь помышления мои издали. Иду ли я, отдыхаю ли — Ты окружаешь меня, и все пути мои известны Тебе. Еще нет слова на языке моем, —</a:t>
            </a:r>
          </a:p>
          <a:p>
            <a:r>
              <a:rPr lang="ru-RU" sz="2000" dirty="0"/>
              <a:t>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Ты, Господи</a:t>
            </a:r>
            <a:r>
              <a:rPr lang="ru-RU" sz="2000" dirty="0"/>
              <a:t>, уже знаешь его совершенно.  Сзади и спереди Ты объемлешь меня, и полагаешь на мне руку Твою. Дивно для меня ведение Твое, — высоко, не могу постигнуть его!</a:t>
            </a:r>
          </a:p>
          <a:p>
            <a:r>
              <a:rPr lang="ru-RU" sz="2000" dirty="0"/>
              <a:t>Куда пойду от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Духа  Твоего</a:t>
            </a:r>
            <a:r>
              <a:rPr lang="ru-RU" sz="2000" dirty="0"/>
              <a:t>, и от лица 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Твоего</a:t>
            </a:r>
            <a:r>
              <a:rPr lang="ru-RU" sz="2000" dirty="0"/>
              <a:t> </a:t>
            </a:r>
          </a:p>
          <a:p>
            <a:r>
              <a:rPr lang="ru-RU" sz="2000" dirty="0"/>
              <a:t>куда убегу? Взойду ли на небо — Ты там; сойду ли в преисподнюю — и там Ты. Возьму ли крылья зари и переселюсь на край моря, —   и там рука 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Твоя</a:t>
            </a:r>
            <a:r>
              <a:rPr lang="ru-RU" sz="2000" dirty="0"/>
              <a:t> поведет меня, </a:t>
            </a:r>
          </a:p>
          <a:p>
            <a:r>
              <a:rPr lang="ru-RU" sz="2000" dirty="0"/>
              <a:t>и удержит меня десница  </a:t>
            </a:r>
            <a:r>
              <a:rPr lang="ru-RU" sz="3200" dirty="0">
                <a:solidFill>
                  <a:srgbClr val="FF0000"/>
                </a:solidFill>
                <a:latin typeface="Allegretto Script One"/>
                <a:cs typeface="Allegretto Script One"/>
              </a:rPr>
              <a:t>Твоя!</a:t>
            </a:r>
            <a:r>
              <a:rPr lang="ru-RU" sz="2000" dirty="0"/>
              <a:t>»</a:t>
            </a:r>
          </a:p>
          <a:p>
            <a:r>
              <a:rPr lang="ru-RU" sz="2000" dirty="0"/>
              <a:t>                                                                                (Псалтирь 138:1-17)</a:t>
            </a:r>
          </a:p>
        </p:txBody>
      </p:sp>
    </p:spTree>
    <p:extLst>
      <p:ext uri="{BB962C8B-B14F-4D97-AF65-F5344CB8AC3E}">
        <p14:creationId xmlns:p14="http://schemas.microsoft.com/office/powerpoint/2010/main" val="3710719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4154</Words>
  <Application>Microsoft Office PowerPoint</Application>
  <PresentationFormat>Экран (4:3)</PresentationFormat>
  <Paragraphs>388</Paragraphs>
  <Slides>44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Allegretto Script One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ЕАД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Крупский</dc:creator>
  <cp:lastModifiedBy>Кавказ Надежда</cp:lastModifiedBy>
  <cp:revision>93</cp:revision>
  <dcterms:created xsi:type="dcterms:W3CDTF">2019-12-09T09:29:03Z</dcterms:created>
  <dcterms:modified xsi:type="dcterms:W3CDTF">2019-12-17T06:28:27Z</dcterms:modified>
</cp:coreProperties>
</file>