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74" r:id="rId3"/>
    <p:sldId id="303" r:id="rId4"/>
    <p:sldId id="276" r:id="rId5"/>
    <p:sldId id="302" r:id="rId6"/>
    <p:sldId id="278" r:id="rId7"/>
    <p:sldId id="279" r:id="rId8"/>
    <p:sldId id="281" r:id="rId9"/>
    <p:sldId id="28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74"/>
    <p:restoredTop sz="94674"/>
  </p:normalViewPr>
  <p:slideViewPr>
    <p:cSldViewPr snapToGrid="0">
      <p:cViewPr varScale="1">
        <p:scale>
          <a:sx n="124" d="100"/>
          <a:sy n="124" d="100"/>
        </p:scale>
        <p:origin x="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B16E9-EE97-E34F-BB50-A79A9FA7A830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EEE82-E6E6-FB4D-8025-F228B466F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80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10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285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28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chemeClr val="bg1"/>
                </a:solidFill>
              </a:rPr>
              <a:t>Важный отрывок, в котором Бог помогает искреннему человеку понять суть такого затруднения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17A960-00E0-EA43-BC29-68BD748311C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968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5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239131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Духа пророчест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0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Эллен Уайт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0113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32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571500" indent="-571500" algn="l">
              <a:buFont typeface="Arial" panose="020B0604020202020204" pitchFamily="34" charset="0"/>
              <a:buChar char="•"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83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9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77736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, заголовок и описа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5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59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, заголовок и описа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13647"/>
            <a:ext cx="12191442" cy="6857999"/>
          </a:xfrm>
          <a:prstGeom prst="rect">
            <a:avLst/>
          </a:prstGeom>
        </p:spPr>
      </p:pic>
      <p:sp>
        <p:nvSpPr>
          <p:cNvPr id="21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0878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 и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6823"/>
            <a:ext cx="12191442" cy="6857999"/>
          </a:xfrm>
          <a:prstGeom prst="rect">
            <a:avLst/>
          </a:prstGeom>
        </p:spPr>
      </p:pic>
      <p:sp>
        <p:nvSpPr>
          <p:cNvPr id="18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15"/>
          </p:nvPr>
        </p:nvSpPr>
        <p:spPr>
          <a:xfrm>
            <a:off x="1064525" y="1890215"/>
            <a:ext cx="10147112" cy="46534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971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2" cy="6857998"/>
          </a:xfrm>
          <a:prstGeom prst="rect">
            <a:avLst/>
          </a:prstGeom>
        </p:spPr>
      </p:pic>
      <p:sp>
        <p:nvSpPr>
          <p:cNvPr id="15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2358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5"/>
          </p:nvPr>
        </p:nvSpPr>
        <p:spPr>
          <a:xfrm>
            <a:off x="3596186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5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1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471571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5"/>
          </p:nvPr>
        </p:nvSpPr>
        <p:spPr>
          <a:xfrm>
            <a:off x="620967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903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239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1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336713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76431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07368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51354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7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304601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100228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46931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любого авто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5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6625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8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9" r:id="rId2"/>
    <p:sldLayoutId id="2147483710" r:id="rId3"/>
    <p:sldLayoutId id="2147483711" r:id="rId4"/>
    <p:sldLayoutId id="2147483712" r:id="rId5"/>
    <p:sldLayoutId id="2147483706" r:id="rId6"/>
    <p:sldLayoutId id="2147483708" r:id="rId7"/>
    <p:sldLayoutId id="2147483707" r:id="rId8"/>
    <p:sldLayoutId id="2147483649" r:id="rId9"/>
    <p:sldLayoutId id="2147483687" r:id="rId10"/>
    <p:sldLayoutId id="2147483699" r:id="rId11"/>
    <p:sldLayoutId id="2147483704" r:id="rId12"/>
    <p:sldLayoutId id="2147483703" r:id="rId13"/>
    <p:sldLayoutId id="2147483702" r:id="rId14"/>
    <p:sldLayoutId id="2147483701" r:id="rId15"/>
    <p:sldLayoutId id="2147483700" r:id="rId16"/>
    <p:sldLayoutId id="2147483698" r:id="rId17"/>
    <p:sldLayoutId id="2147483682" r:id="rId18"/>
    <p:sldLayoutId id="214748371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07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0704" y="1568249"/>
            <a:ext cx="3778728" cy="4867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dirty="0"/>
              <a:t>При такой многоголосице в наш век информации люди готовы заплатить огромную цену «эксперту» чтобы быть уверенными по жизни. </a:t>
            </a:r>
          </a:p>
          <a:p>
            <a:pPr>
              <a:lnSpc>
                <a:spcPct val="107000"/>
              </a:lnSpc>
              <a:spcBef>
                <a:spcPts val="800"/>
              </a:spcBef>
            </a:pPr>
            <a:endParaRPr lang="ru-RU" altLang="ru-RU" sz="2400" dirty="0"/>
          </a:p>
          <a:p>
            <a:pPr>
              <a:lnSpc>
                <a:spcPct val="107000"/>
              </a:lnSpc>
              <a:spcBef>
                <a:spcPts val="800"/>
              </a:spcBef>
            </a:pPr>
            <a:r>
              <a:rPr lang="ru-RU" altLang="ru-RU" sz="2400" dirty="0"/>
              <a:t>Тем более</a:t>
            </a:r>
            <a:r>
              <a:rPr lang="en-US" altLang="ru-RU" sz="2400" dirty="0"/>
              <a:t>, </a:t>
            </a:r>
            <a:r>
              <a:rPr lang="ru-RU" altLang="ru-RU" sz="2400" dirty="0"/>
              <a:t>когда речь идет о жизнеутверждающих пунктах истины, имеющих под собою далеко идущие последствия.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59DA80-4D37-C948-84DE-9E03DF65F8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432" y="1662774"/>
            <a:ext cx="7165056" cy="47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68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3990" y="1682104"/>
            <a:ext cx="35811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dirty="0"/>
              <a:t>Та самая Книга, оказавшая влияние на общество в целом, а также его сферы: медицину, образование, бизнес, науку, законодательство, искусство и другие.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-21059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БИБЛИЯ - ПУТИВОДИТЕЛЬ</a:t>
            </a:r>
            <a:endParaRPr lang="en-US" sz="3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43E931-D4CB-B94F-8741-7A5FFB54D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03" y="1627240"/>
            <a:ext cx="7567907" cy="472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58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3723" y="3316778"/>
            <a:ext cx="100012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600" dirty="0"/>
              <a:t>«Весь прогресс человечества, все успехи в науках, в философии заключаются только в большем проникновении в таинственную глубину этой </a:t>
            </a:r>
            <a:r>
              <a:rPr lang="ru-RU" altLang="ru-RU" sz="3600" b="1" dirty="0"/>
              <a:t>Божественной Книги</a:t>
            </a:r>
            <a:r>
              <a:rPr lang="ru-RU" altLang="ru-RU" sz="3600" dirty="0"/>
              <a:t>, в сознании Ее живых, вечно непреходящих глаголов» .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altLang="ru-RU" sz="4000" dirty="0">
                <a:solidFill>
                  <a:srgbClr val="FFFFFF"/>
                </a:solidFill>
              </a:rPr>
              <a:t>В.Г. Белинский</a:t>
            </a:r>
            <a:endParaRPr lang="en-US" sz="4000" b="1" dirty="0">
              <a:solidFill>
                <a:srgbClr val="2545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01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3723" y="3050778"/>
            <a:ext cx="100012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Создатель</a:t>
            </a:r>
            <a:r>
              <a:rPr lang="ru-RU" sz="3200" dirty="0"/>
              <a:t> </a:t>
            </a:r>
            <a:r>
              <a:rPr lang="ru-RU" sz="3200" b="1" dirty="0"/>
              <a:t>дал</a:t>
            </a:r>
            <a:r>
              <a:rPr lang="ru-RU" sz="3200" dirty="0"/>
              <a:t> </a:t>
            </a:r>
            <a:r>
              <a:rPr lang="ru-RU" sz="3200" b="1" dirty="0"/>
              <a:t>роду</a:t>
            </a:r>
            <a:r>
              <a:rPr lang="ru-RU" sz="3200" dirty="0"/>
              <a:t> </a:t>
            </a:r>
            <a:r>
              <a:rPr lang="ru-RU" sz="3200" b="1" dirty="0"/>
              <a:t>человеческому</a:t>
            </a:r>
            <a:r>
              <a:rPr lang="ru-RU" sz="3200" dirty="0"/>
              <a:t> </a:t>
            </a:r>
            <a:r>
              <a:rPr lang="ru-RU" sz="3200" b="1" dirty="0"/>
              <a:t>две</a:t>
            </a:r>
            <a:r>
              <a:rPr lang="ru-RU" sz="3200" dirty="0"/>
              <a:t> </a:t>
            </a:r>
            <a:r>
              <a:rPr lang="ru-RU" sz="3200" b="1" dirty="0"/>
              <a:t>книги</a:t>
            </a:r>
            <a:r>
              <a:rPr lang="ru-RU" sz="3200" dirty="0"/>
              <a:t>. В одной показал свое величество, в другой — свою волю. Первая — видимый сей мир, им </a:t>
            </a:r>
            <a:r>
              <a:rPr lang="ru-RU" sz="3200" b="1" dirty="0"/>
              <a:t>созданный</a:t>
            </a:r>
            <a:r>
              <a:rPr lang="ru-RU" sz="3200" dirty="0"/>
              <a:t>, чтобы человек, смотря на огромность, красоту и стройность его зданий, признал божественное всемогущество, по мере себе дарованного понятия. Вторая книга — священное писание.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altLang="ru-RU" sz="4000" dirty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М.В. Ломоносов </a:t>
            </a:r>
            <a:endParaRPr lang="en-US" sz="4000" dirty="0">
              <a:solidFill>
                <a:srgbClr val="2545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916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3816" y="1756566"/>
            <a:ext cx="41513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000" b="1" dirty="0"/>
              <a:t>Библия</a:t>
            </a:r>
            <a:r>
              <a:rPr lang="ru-RU" altLang="ru-RU" sz="4000" dirty="0"/>
              <a:t> заключает в себе удивительную внутреннюю гармонию, красоту, целостность.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F1A4E5-5225-5044-96C5-BE49FF6B1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30" y="1600200"/>
            <a:ext cx="7021385" cy="46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15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0976" y="1874520"/>
            <a:ext cx="107591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dirty="0"/>
              <a:t>Красной нитью через все книги Священного Писания проходит тема разрешения проблемы зла, греха и смерти. Эта проблема решается самим Богом через Сына Его</a:t>
            </a:r>
            <a:r>
              <a:rPr lang="en-US" altLang="ru-RU" sz="3200" dirty="0"/>
              <a:t>,</a:t>
            </a:r>
            <a:r>
              <a:rPr lang="ru-RU" altLang="ru-RU" sz="3200" dirty="0"/>
              <a:t> Иисуса Христа. </a:t>
            </a:r>
          </a:p>
          <a:p>
            <a:endParaRPr lang="ru-RU" altLang="ru-RU" sz="3200" dirty="0"/>
          </a:p>
          <a:p>
            <a:r>
              <a:rPr lang="ru-RU" altLang="ru-RU" sz="3200" dirty="0"/>
              <a:t>Именно откровение о Нем, Сыне Божьем, нашем Спасителе, пришедшим в мир, - ответ на извечные вопросы людей: </a:t>
            </a:r>
            <a:r>
              <a:rPr lang="ru-RU" altLang="ru-RU" sz="4000" dirty="0"/>
              <a:t>ОТКУДА, КУДА, КТО И ЗАЧЕМ МЫ ЗДЕСЬ?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2575809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2818" y="2167890"/>
            <a:ext cx="32623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Евангелие от Иоанна 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14:6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056501" y="1830663"/>
            <a:ext cx="34557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600" dirty="0"/>
              <a:t>«Я </a:t>
            </a:r>
            <a:r>
              <a:rPr lang="ru-RU" altLang="ru-RU" sz="3600" dirty="0" err="1"/>
              <a:t>есмь</a:t>
            </a:r>
            <a:r>
              <a:rPr lang="ru-RU" altLang="ru-RU" sz="3600" dirty="0"/>
              <a:t> путь и истина и жизнь; никто не приходит к Отцу, как только через Меня».</a:t>
            </a:r>
          </a:p>
        </p:txBody>
      </p:sp>
    </p:spTree>
    <p:extLst>
      <p:ext uri="{BB962C8B-B14F-4D97-AF65-F5344CB8AC3E}">
        <p14:creationId xmlns:p14="http://schemas.microsoft.com/office/powerpoint/2010/main" val="2782317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2368" y="2214949"/>
            <a:ext cx="3112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Евангелие от Матфея 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11:28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18993" y="2214949"/>
            <a:ext cx="40986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600" dirty="0"/>
              <a:t>«Придите ко Мне все </a:t>
            </a:r>
            <a:r>
              <a:rPr lang="ru-RU" altLang="ru-RU" sz="3600" dirty="0" err="1"/>
              <a:t>труждающиеся</a:t>
            </a:r>
            <a:r>
              <a:rPr lang="ru-RU" altLang="ru-RU" sz="3600" dirty="0"/>
              <a:t> и обремененные, и Я успокою вас»</a:t>
            </a:r>
          </a:p>
        </p:txBody>
      </p:sp>
    </p:spTree>
    <p:extLst>
      <p:ext uri="{BB962C8B-B14F-4D97-AF65-F5344CB8AC3E}">
        <p14:creationId xmlns:p14="http://schemas.microsoft.com/office/powerpoint/2010/main" val="3650886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2490" y="1836592"/>
            <a:ext cx="402453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600" dirty="0"/>
              <a:t>Христос – центр внимания библейского повествования. </a:t>
            </a:r>
          </a:p>
          <a:p>
            <a:endParaRPr lang="ru-RU" altLang="ru-RU" sz="600" dirty="0"/>
          </a:p>
          <a:p>
            <a:r>
              <a:rPr lang="ru-RU" altLang="ru-RU" sz="3600" dirty="0"/>
              <a:t>Он центральная тема Библии - Ветхого и Нового Заветов.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dirty="0">
                <a:solidFill>
                  <a:schemeClr val="bg1"/>
                </a:solidFill>
              </a:rPr>
              <a:t>Христос – ключевая фигура в Священном Писании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AA4DCE-2269-8642-8E1F-8295B6C74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461" y="1927513"/>
            <a:ext cx="6644988" cy="443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60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4802" y="1640495"/>
            <a:ext cx="107460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dirty="0">
                <a:solidFill>
                  <a:schemeClr val="bg1"/>
                </a:solidFill>
              </a:rPr>
              <a:t>В Библии описываются отношения между Богом и человеком. И эти отношения выстраиваются в рамках </a:t>
            </a:r>
            <a:r>
              <a:rPr lang="ru-RU" altLang="ru-RU" sz="3200" i="1" dirty="0">
                <a:solidFill>
                  <a:schemeClr val="bg1"/>
                </a:solidFill>
              </a:rPr>
              <a:t>завета</a:t>
            </a:r>
            <a:r>
              <a:rPr lang="ru-RU" altLang="ru-RU" sz="3200" dirty="0">
                <a:solidFill>
                  <a:schemeClr val="bg1"/>
                </a:solidFill>
              </a:rPr>
              <a:t>, своего рода, союза или договора. Бог предлагая что-то со своей стороны... </a:t>
            </a:r>
          </a:p>
          <a:p>
            <a:endParaRPr lang="ru-RU" altLang="ru-RU" sz="3200" dirty="0">
              <a:solidFill>
                <a:schemeClr val="bg1"/>
              </a:solidFill>
            </a:endParaRPr>
          </a:p>
          <a:p>
            <a:r>
              <a:rPr lang="ru-RU" altLang="ru-RU" sz="3200" dirty="0">
                <a:solidFill>
                  <a:schemeClr val="bg1"/>
                </a:solidFill>
              </a:rPr>
              <a:t>Человек принимает все то, что говорит Бог, или не принимает. Он существо свободное, вправе делать свой выбор. Бог считается с человеком, Бог учитывает человеческий выбор.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5FCA1D-5932-CB4F-AD21-EC80F2793D3C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Второй аспект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77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9438" y="1962854"/>
            <a:ext cx="3623089" cy="396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</a:pPr>
            <a:r>
              <a:rPr lang="ru-RU" alt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Чем Вы руководствовались?</a:t>
            </a:r>
            <a:endParaRPr lang="en-US" altLang="ru-RU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800"/>
              </a:spcBef>
            </a:pPr>
            <a:endParaRPr lang="en-US" altLang="ru-RU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800"/>
              </a:spcBef>
            </a:pPr>
            <a:r>
              <a:rPr lang="ru-RU" altLang="ru-RU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А сталкивались ли Вы с теми, у кого всегда и на все случаи готова своя «инструкция к действию»?..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105671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Приходилось ли Вам давать советы людям, оказавшимся </a:t>
            </a:r>
            <a:endParaRPr lang="en-US" altLang="ru-RU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/>
            <a:r>
              <a:rPr lang="ru-RU" altLang="ru-RU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в непростом положении?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8B56D0-CD7C-B941-9078-3A96FA411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407" y="1375058"/>
            <a:ext cx="6573312" cy="528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37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200" y="2992381"/>
            <a:ext cx="108721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dirty="0">
                <a:ea typeface="Constantia" panose="02030602050306030303" pitchFamily="18" charset="0"/>
                <a:cs typeface="Constantia" panose="02030602050306030303" pitchFamily="18" charset="0"/>
                <a:sym typeface="Constantia" panose="02030602050306030303" pitchFamily="18" charset="0"/>
              </a:rPr>
              <a:t>«Среди моих пациентов… нет ни одного, чьи проблемы можно разрешить, обойдя религию. Можно определенно сказать, что все они чувствуют себя больными, потому что потеряли вечные ценности - то, что может дать живая религия своим последователям. Ни один из этих пациентов не может быть полностью исцелен, если не возвратится к религиозным воззрениям...»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altLang="ru-RU" sz="4000" dirty="0">
                <a:solidFill>
                  <a:srgbClr val="FFFFFF"/>
                </a:solidFill>
              </a:rPr>
              <a:t>К. Юнг </a:t>
            </a:r>
            <a:endParaRPr lang="en-US" sz="4000" b="1" dirty="0">
              <a:solidFill>
                <a:srgbClr val="2545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56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200" y="3700266"/>
            <a:ext cx="10373360" cy="1623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dirty="0"/>
              <a:t>«Господи! Что за книга это Священное Писание, какое чудо и какая сила, данные с нею человеку!... И сколько тайн, разрешённых и откровенных! Люблю книгу сию!»</a:t>
            </a:r>
            <a:endParaRPr lang="ru-RU" altLang="ru-RU" sz="3200" dirty="0">
              <a:latin typeface="Constantia" panose="02030602050306030303" pitchFamily="18" charset="0"/>
              <a:ea typeface="Constantia" panose="02030602050306030303" pitchFamily="18" charset="0"/>
              <a:cs typeface="Constantia" panose="02030602050306030303" pitchFamily="18" charset="0"/>
              <a:sym typeface="Constantia" panose="0203060205030603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altLang="ru-RU" sz="4000" dirty="0">
                <a:solidFill>
                  <a:srgbClr val="FFFFFF"/>
                </a:solidFill>
              </a:rPr>
              <a:t>Ф. М. Достоевский</a:t>
            </a:r>
            <a:endParaRPr lang="en-US" sz="4000" b="1" dirty="0">
              <a:solidFill>
                <a:srgbClr val="2545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96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200" y="3158836"/>
            <a:ext cx="107391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dirty="0"/>
              <a:t>«Своим содержанием </a:t>
            </a:r>
            <a:r>
              <a:rPr lang="ru-RU" altLang="ru-RU" sz="2800" b="1" dirty="0"/>
              <a:t>Библия</a:t>
            </a:r>
            <a:r>
              <a:rPr lang="ru-RU" altLang="ru-RU" sz="2800" dirty="0"/>
              <a:t> сама свидетельствует о своем Божественном происхождении… Библия - самое ценное сокровище, без которого я был бы в жалком положении. Все прочитанные мною книги не дали мне того утешения, какое дало Слово Божье в Библии.</a:t>
            </a:r>
          </a:p>
          <a:p>
            <a:r>
              <a:rPr lang="ru-RU" altLang="ru-RU" sz="2800" dirty="0"/>
              <a:t>Вы хорошо делаете, что ищете успокоения в Евангелии, ибо оно есть неиссякаемый источник всех истин, которых нигде нельзя найти в другом месте».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altLang="ru-RU" sz="4000" dirty="0">
                <a:solidFill>
                  <a:srgbClr val="FFFFFF"/>
                </a:solidFill>
              </a:rPr>
              <a:t>И. Кант</a:t>
            </a:r>
            <a:endParaRPr lang="en-US" sz="4000" b="1" dirty="0">
              <a:solidFill>
                <a:srgbClr val="2545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80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" y="0"/>
            <a:ext cx="121914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200" y="3429000"/>
            <a:ext cx="107745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dirty="0"/>
              <a:t>«Природа и откровение равно свидетельствуют о Божьей любви. Наш Небесный Отец является источником жизни, мудрости и радости. Посмотрите на удивительные и прекрасные произведения природы…»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sz="4000" dirty="0">
                <a:solidFill>
                  <a:schemeClr val="bg1"/>
                </a:solidFill>
              </a:rPr>
              <a:t>Эллен Уайт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9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" y="0"/>
            <a:ext cx="121914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200" y="3429000"/>
            <a:ext cx="107745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dirty="0"/>
              <a:t>«…Вдумайтесь, как чудесно все предусмотрено для пользы и счастья не только человека, но и всех живых существ. Солнечный свет и дождь, радующие и освещающие землю, горы, моря и равнины — все говорит нам о любви Творца. Ведь это Он удовлетворяет насущные нужды всех Своих созданий».</a:t>
            </a:r>
          </a:p>
          <a:p>
            <a:endParaRPr lang="ru-RU" altLang="ru-RU" sz="2800" dirty="0"/>
          </a:p>
          <a:p>
            <a:endParaRPr lang="ru-RU" alt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65200" y="1533961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sz="4000" dirty="0">
                <a:solidFill>
                  <a:schemeClr val="bg1"/>
                </a:solidFill>
              </a:rPr>
              <a:t>Эллен Уайт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365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" y="0"/>
            <a:ext cx="121914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200" y="3429000"/>
            <a:ext cx="107745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dirty="0"/>
              <a:t>«Гордые и самоуверенные станут кроткими и смиренными сердцем, суетившиеся и надменные — серьезными и скромными. Пьяницы станут трезвенниками, развратные — целомудренными» </a:t>
            </a:r>
          </a:p>
          <a:p>
            <a:endParaRPr lang="ru-RU" alt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64922" y="1533857"/>
            <a:ext cx="1122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|</a:t>
            </a:r>
            <a:r>
              <a:rPr lang="ru-RU" sz="4000" b="1" dirty="0"/>
              <a:t> </a:t>
            </a:r>
            <a:r>
              <a:rPr lang="ru-RU" sz="4000" dirty="0">
                <a:solidFill>
                  <a:schemeClr val="bg1"/>
                </a:solidFill>
              </a:rPr>
              <a:t>Эллен Уайт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98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090" y="4440149"/>
            <a:ext cx="11222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Второзаконие 30:19-20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51470" y="419248"/>
            <a:ext cx="107503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200" dirty="0"/>
              <a:t>«Во свидетели пред вами призываю сегодня небо и землю: жизнь и смерть предложил я тебе, благословение и проклятие. Избери жизнь, дабы жил ты и потомство твое, любил Господа Бога твоего, слушал глас Его и прилеплялся к Нему; ибо в этом жизнь твоя и долгота дней твоих, чтобы пребывать тебе на земле…»</a:t>
            </a:r>
          </a:p>
        </p:txBody>
      </p:sp>
    </p:spTree>
    <p:extLst>
      <p:ext uri="{BB962C8B-B14F-4D97-AF65-F5344CB8AC3E}">
        <p14:creationId xmlns:p14="http://schemas.microsoft.com/office/powerpoint/2010/main" val="1496234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6043" y="1594078"/>
            <a:ext cx="10405762" cy="479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</a:pPr>
            <a:r>
              <a:rPr lang="ru-RU" altLang="ru-RU" sz="3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- «Вот я бы сказал ему так…» </a:t>
            </a:r>
          </a:p>
          <a:p>
            <a:pPr>
              <a:lnSpc>
                <a:spcPct val="107000"/>
              </a:lnSpc>
              <a:spcBef>
                <a:spcPts val="800"/>
              </a:spcBef>
            </a:pPr>
            <a:r>
              <a:rPr lang="ru-RU" altLang="ru-RU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- </a:t>
            </a:r>
            <a:r>
              <a:rPr lang="ru-RU" altLang="ru-RU" sz="3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«А вот здесь надо  было сделать это…».</a:t>
            </a:r>
          </a:p>
          <a:p>
            <a:pPr>
              <a:lnSpc>
                <a:spcPct val="107000"/>
              </a:lnSpc>
              <a:spcBef>
                <a:spcPts val="800"/>
              </a:spcBef>
            </a:pPr>
            <a:r>
              <a:rPr lang="ru-RU" altLang="ru-RU" sz="3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- «Что ж ты у меня не спросил?!.».</a:t>
            </a:r>
            <a:r>
              <a:rPr lang="ru-RU" altLang="ru-RU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  <a:spcBef>
                <a:spcPts val="800"/>
              </a:spcBef>
            </a:pPr>
            <a:r>
              <a:rPr lang="ru-RU" altLang="ru-RU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 Каково Вам было находиться рядом с подобной личностью?</a:t>
            </a:r>
          </a:p>
          <a:p>
            <a:pPr>
              <a:lnSpc>
                <a:spcPct val="107000"/>
              </a:lnSpc>
              <a:spcBef>
                <a:spcPts val="800"/>
              </a:spcBef>
            </a:pPr>
            <a:endParaRPr lang="ru-RU" altLang="ru-RU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800"/>
              </a:spcBef>
            </a:pPr>
            <a:r>
              <a:rPr lang="ru-RU" altLang="ru-RU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Когда в Вашей жизни и так все «трещит по швам», согласитесь,  от таких «учителей» легче не становится.</a:t>
            </a:r>
          </a:p>
        </p:txBody>
      </p:sp>
    </p:spTree>
    <p:extLst>
      <p:ext uri="{BB962C8B-B14F-4D97-AF65-F5344CB8AC3E}">
        <p14:creationId xmlns:p14="http://schemas.microsoft.com/office/powerpoint/2010/main" val="3009376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3816" y="2106262"/>
            <a:ext cx="3831336" cy="372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</a:pPr>
            <a:r>
              <a:rPr lang="ru-RU" altLang="ru-RU" sz="3600" dirty="0"/>
              <a:t>От своих познаний и опыта. </a:t>
            </a:r>
          </a:p>
          <a:p>
            <a:pPr>
              <a:lnSpc>
                <a:spcPct val="107000"/>
              </a:lnSpc>
              <a:spcBef>
                <a:spcPts val="800"/>
              </a:spcBef>
            </a:pPr>
            <a:r>
              <a:rPr lang="ru-RU" altLang="ru-RU" sz="3600" dirty="0"/>
              <a:t>Но всегда ли опыт другого применим к моей ситуации?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31115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dirty="0">
                <a:solidFill>
                  <a:schemeClr val="bg1"/>
                </a:solidFill>
              </a:rPr>
              <a:t>От чего отталкивается человек, давая совет другому?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AF4F02-A6C1-DD48-9AD9-C73CA2448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463" y="2102020"/>
            <a:ext cx="6732047" cy="358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94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2737" y="159849"/>
            <a:ext cx="10210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dirty="0">
                <a:solidFill>
                  <a:schemeClr val="bg1"/>
                </a:solidFill>
              </a:rPr>
              <a:t>И, если на бытовом уровне все неоднозначно, то как тогда быть со сферой морали и этики?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3312" y="2300405"/>
            <a:ext cx="9787720" cy="3235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</a:pPr>
            <a:r>
              <a:rPr lang="ru-RU" altLang="ru-RU" sz="3600" dirty="0"/>
              <a:t>- Какое поведение можно считать нравственным, а какое нет?</a:t>
            </a:r>
          </a:p>
          <a:p>
            <a:pPr>
              <a:lnSpc>
                <a:spcPct val="107000"/>
              </a:lnSpc>
              <a:spcBef>
                <a:spcPts val="800"/>
              </a:spcBef>
            </a:pPr>
            <a:r>
              <a:rPr lang="ru-RU" altLang="ru-RU" sz="3600" dirty="0"/>
              <a:t>- От чего отталкиваться, выстраивая отношения в обществе? </a:t>
            </a:r>
          </a:p>
          <a:p>
            <a:pPr>
              <a:lnSpc>
                <a:spcPct val="107000"/>
              </a:lnSpc>
              <a:spcBef>
                <a:spcPts val="800"/>
              </a:spcBef>
            </a:pPr>
            <a:r>
              <a:rPr lang="ru-RU" altLang="ru-RU" sz="3600" dirty="0"/>
              <a:t>- И многие другие дилеммы.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157763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EF679C-C717-D344-9E07-9C276A915F3B}"/>
              </a:ext>
            </a:extLst>
          </p:cNvPr>
          <p:cNvSpPr txBox="1"/>
          <p:nvPr/>
        </p:nvSpPr>
        <p:spPr>
          <a:xfrm>
            <a:off x="0" y="21615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dirty="0"/>
              <a:t>Поиски древних и современных мыслителей можно свести к четырем возгласам несчастного человека: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179432" y="2570206"/>
            <a:ext cx="10972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ru-RU" altLang="ru-RU" sz="4000" dirty="0">
                <a:solidFill>
                  <a:schemeClr val="bg1"/>
                </a:solidFill>
              </a:rPr>
              <a:t>Кто я? </a:t>
            </a:r>
          </a:p>
          <a:p>
            <a:pPr marL="742950" indent="-742950">
              <a:buAutoNum type="arabicPeriod"/>
            </a:pPr>
            <a:r>
              <a:rPr lang="ru-RU" altLang="ru-RU" sz="4000" dirty="0">
                <a:solidFill>
                  <a:schemeClr val="bg1"/>
                </a:solidFill>
              </a:rPr>
              <a:t>Откуда я (мое происхождение)?</a:t>
            </a:r>
          </a:p>
          <a:p>
            <a:pPr marL="742950" indent="-742950">
              <a:buAutoNum type="arabicPeriod"/>
            </a:pPr>
            <a:r>
              <a:rPr lang="ru-RU" altLang="ru-RU" sz="4000" dirty="0">
                <a:solidFill>
                  <a:schemeClr val="bg1"/>
                </a:solidFill>
              </a:rPr>
              <a:t>Для чего живу? </a:t>
            </a:r>
          </a:p>
          <a:p>
            <a:pPr marL="742950" indent="-742950">
              <a:buAutoNum type="arabicPeriod"/>
            </a:pPr>
            <a:r>
              <a:rPr lang="ru-RU" altLang="ru-RU" sz="4000" dirty="0">
                <a:solidFill>
                  <a:schemeClr val="bg1"/>
                </a:solidFill>
              </a:rPr>
              <a:t>Куда я иду?</a:t>
            </a:r>
          </a:p>
        </p:txBody>
      </p:sp>
    </p:spTree>
    <p:extLst>
      <p:ext uri="{BB962C8B-B14F-4D97-AF65-F5344CB8AC3E}">
        <p14:creationId xmlns:p14="http://schemas.microsoft.com/office/powerpoint/2010/main" val="1376849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3649" y="1757548"/>
            <a:ext cx="107041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600" dirty="0"/>
              <a:t>Много было предпринято попыток объяснить сущность человека. Вот и повелось. Одна философская школа произрастала из другой, отвергая умозаключения предшественников и утверждая свои выводы и откровения самыми достоверными! </a:t>
            </a:r>
          </a:p>
          <a:p>
            <a:r>
              <a:rPr lang="ru-RU" altLang="ru-RU" sz="3600" dirty="0"/>
              <a:t>  </a:t>
            </a:r>
          </a:p>
          <a:p>
            <a:r>
              <a:rPr lang="ru-RU" altLang="ru-RU" sz="3600" dirty="0"/>
              <a:t>И нет тому ни конца, ни края…</a:t>
            </a:r>
          </a:p>
        </p:txBody>
      </p:sp>
    </p:spTree>
    <p:extLst>
      <p:ext uri="{BB962C8B-B14F-4D97-AF65-F5344CB8AC3E}">
        <p14:creationId xmlns:p14="http://schemas.microsoft.com/office/powerpoint/2010/main" val="3786493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5615" y="1590058"/>
            <a:ext cx="105911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altLang="ru-RU" sz="3600" dirty="0">
                <a:solidFill>
                  <a:srgbClr val="FFFFFF"/>
                </a:solidFill>
              </a:rPr>
              <a:t>почему выводы данных «школ» и по сей день не удовлетворяют многих «учеников», порождая все новые теории?!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altLang="ru-RU" sz="3600" dirty="0">
              <a:solidFill>
                <a:srgbClr val="FFFFFF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altLang="ru-RU" sz="3600" dirty="0">
                <a:solidFill>
                  <a:srgbClr val="FFFFFF"/>
                </a:solidFill>
              </a:rPr>
              <a:t>почему книги по философии, психологии, аутотренингу и самосовершенствованию не несут ожидаемого покоя и умиротворения нашему сердцу?!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47C6CE-BA8F-7A48-93AE-5C513F210782}"/>
              </a:ext>
            </a:extLst>
          </p:cNvPr>
          <p:cNvSpPr txBox="1"/>
          <p:nvPr/>
        </p:nvSpPr>
        <p:spPr>
          <a:xfrm>
            <a:off x="0" y="21615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dirty="0"/>
              <a:t>Тогда приходит непонимание:</a:t>
            </a:r>
          </a:p>
        </p:txBody>
      </p:sp>
    </p:spTree>
    <p:extLst>
      <p:ext uri="{BB962C8B-B14F-4D97-AF65-F5344CB8AC3E}">
        <p14:creationId xmlns:p14="http://schemas.microsoft.com/office/powerpoint/2010/main" val="2511143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256" y="1644646"/>
            <a:ext cx="4931596" cy="50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</a:pPr>
            <a:r>
              <a:rPr lang="ru-RU" altLang="ru-RU" sz="2400" dirty="0"/>
              <a:t> </a:t>
            </a:r>
            <a:r>
              <a:rPr lang="ru-RU" altLang="ru-RU" sz="3200" dirty="0"/>
              <a:t>- Кто же вообще определяет ответы как правильные? </a:t>
            </a:r>
          </a:p>
          <a:p>
            <a:pPr>
              <a:lnSpc>
                <a:spcPct val="107000"/>
              </a:lnSpc>
              <a:spcBef>
                <a:spcPts val="800"/>
              </a:spcBef>
            </a:pPr>
            <a:r>
              <a:rPr lang="ru-RU" altLang="ru-RU" sz="3200" dirty="0"/>
              <a:t>  - В чьем авторитете можно быть уверенным?</a:t>
            </a:r>
          </a:p>
          <a:p>
            <a:pPr>
              <a:lnSpc>
                <a:spcPct val="107000"/>
              </a:lnSpc>
              <a:spcBef>
                <a:spcPts val="800"/>
              </a:spcBef>
            </a:pPr>
            <a:r>
              <a:rPr lang="ru-RU" altLang="ru-RU" sz="3200" dirty="0"/>
              <a:t>  - Как не запутаться и быть твердо уверенным в том, что наш «путеводитель» не ошибается?</a:t>
            </a:r>
            <a:endParaRPr lang="ru-RU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-795646" y="33318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Ещё вопросы</a:t>
            </a:r>
            <a:endParaRPr lang="en-US" sz="32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DC07DC-451C-A44A-B6EB-8945C9E66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146" y="448183"/>
            <a:ext cx="7883151" cy="596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869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5313</TotalTime>
  <Words>1081</Words>
  <Application>Microsoft Macintosh PowerPoint</Application>
  <PresentationFormat>Широкоэкранный</PresentationFormat>
  <Paragraphs>81</Paragraphs>
  <Slides>26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Constantia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Microsoft Office User</cp:lastModifiedBy>
  <cp:revision>40</cp:revision>
  <dcterms:created xsi:type="dcterms:W3CDTF">2019-10-08T19:03:52Z</dcterms:created>
  <dcterms:modified xsi:type="dcterms:W3CDTF">2019-11-03T16:15:28Z</dcterms:modified>
</cp:coreProperties>
</file>