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320" r:id="rId3"/>
    <p:sldId id="321" r:id="rId4"/>
    <p:sldId id="274" r:id="rId5"/>
    <p:sldId id="336" r:id="rId6"/>
    <p:sldId id="337" r:id="rId7"/>
    <p:sldId id="338" r:id="rId8"/>
    <p:sldId id="339" r:id="rId9"/>
    <p:sldId id="340" r:id="rId10"/>
    <p:sldId id="322" r:id="rId11"/>
    <p:sldId id="341" r:id="rId12"/>
    <p:sldId id="342" r:id="rId13"/>
    <p:sldId id="269" r:id="rId14"/>
    <p:sldId id="325" r:id="rId15"/>
    <p:sldId id="344" r:id="rId16"/>
    <p:sldId id="345" r:id="rId17"/>
    <p:sldId id="343" r:id="rId18"/>
    <p:sldId id="346" r:id="rId19"/>
    <p:sldId id="347" r:id="rId20"/>
    <p:sldId id="348" r:id="rId21"/>
    <p:sldId id="349" r:id="rId22"/>
    <p:sldId id="265" r:id="rId23"/>
    <p:sldId id="350" r:id="rId24"/>
    <p:sldId id="351" r:id="rId25"/>
    <p:sldId id="264" r:id="rId26"/>
    <p:sldId id="329" r:id="rId27"/>
    <p:sldId id="352" r:id="rId28"/>
    <p:sldId id="353" r:id="rId29"/>
    <p:sldId id="354" r:id="rId30"/>
    <p:sldId id="261" r:id="rId31"/>
    <p:sldId id="355" r:id="rId32"/>
    <p:sldId id="356" r:id="rId33"/>
    <p:sldId id="259" r:id="rId34"/>
    <p:sldId id="357" r:id="rId35"/>
    <p:sldId id="328" r:id="rId36"/>
    <p:sldId id="33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8695"/>
  </p:normalViewPr>
  <p:slideViewPr>
    <p:cSldViewPr snapToGrid="0">
      <p:cViewPr varScale="1">
        <p:scale>
          <a:sx n="102" d="100"/>
          <a:sy n="102" d="100"/>
        </p:scale>
        <p:origin x="14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DA924-CC7A-3F40-B1B8-E8F412659C07}" type="datetimeFigureOut">
              <a:rPr lang="ru-RU" smtClean="0"/>
              <a:t>03.11.2019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133B05-CE24-574D-92BB-5CEECDA676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113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Статистика смертности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186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802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Божье повеление кажется странным. Оно так контрастирует с красотой райского сада, который цветет, пышет жизнью, и вдруг такие слова – «не ешьте, ибо в день, когда вы вкусите, вы смертью умрете». Альтернатива, которую предлагает дьявол нашим прародителям, на фоне Божьих слов выглядит куда более привлекательней: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«Нет, не умрете вы»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(Быт. 3:4).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1084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Дьявол убеждает Адама с Евой в том, что если они послушаются его и попробуют плод от того дерева, от которого Бог запретил им вкушать, то ничего с ними не случится. Более того, он обещает им, что у них откроются глаза, они по-другому увидят мир, они поймут, что не знали всего. И самое главное, - говорит дьявол, - «вы сами станете как боги, знающие добро и зло». Альтернатива, предложенная дьяволом, выглядит достаточно заманчиво. И заманчивее всего звучат эти слова: «нет, не умрете».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Сатанинская установка «нет, не умрете» настолько плотно засела в человеческое сознание, что человек даже мысли не допускает о том, что невозможно продолжение жизни после смерти. Именно поэтому во всех известных культурах, в том числе и религиозных, существует устойчивое представление о жизни после смерти. Пожалуй, нет такой религии на земле, которая бы не учила, что есть жизнь после смерти. Вера в бессмертие души - это своеобразный защитный механизм, который человек придумал для того, чтобы избежать страха перед неизбежностью смерти.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977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6719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снова мы вынуждены обратить внимание на основы библейского учения о человеке и душе. В Священном Писании достаточно часто (несколько тысяч раз) встречается слово «душа». На еврейском это «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нефеш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на греческом «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псюхе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(отсюда, кстати, и слово «психология»). Но ни разу, и я подчеркиваю это, ни разу в Библии не встречается словосочетание «бессмертная душа». Его просто нет в Библии.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же такое душа по учению Библии? Основное значение слова «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нефеш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(душа) — это весь человек. Когда мы читаем описание того как был сотворен человек, мы обращаем внимание на следующую, если можно так сказать, формулу: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«Господь Бог создал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(буквально: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изваял, вылепил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человека из праха земного, и вдохнул в него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(буквально: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ноздри его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дыхание жизни, и стал тот твореньем живым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(буквально: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живым существом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душою живою»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(Быт. 2:7). Интересно заметить, что душой живой назван человек, как целостное существо.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Итак, под душой мы не должны понимать какую-то нематериальную сущность или субстанцию, которая была добавлена в творческом акте Богом к материальному телу. Нет. О душе сказано как о человеке в целом. После того, как Бог дал человеку дыхание жизни, он стал душою живою. Это очень интересный и важный момент.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2877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После грехопадения первые люди были изгнаны</a:t>
            </a:r>
            <a:r>
              <a:rPr lang="ru-RU" baseline="0" dirty="0"/>
              <a:t> из эдемского сада. Они были отстранены от дерева жизни, им предстояло вкусить смерть во всем ее трагизме.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1046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Первая смерть. Один сын убивает другого. Можем ли мы представить,</a:t>
            </a:r>
            <a:r>
              <a:rPr lang="ru-RU" baseline="0" dirty="0"/>
              <a:t> какой трагедией это было для Адама с Евой? Каким было горе родителей?</a:t>
            </a:r>
          </a:p>
          <a:p>
            <a:r>
              <a:rPr lang="ru-RU" baseline="0" dirty="0"/>
              <a:t>Особенно от осознания своей вины…</a:t>
            </a:r>
          </a:p>
          <a:p>
            <a:r>
              <a:rPr lang="ru-RU" baseline="0" dirty="0"/>
              <a:t>Однако, сколько детей Адама ушло с тех пор из жизни!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5325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Что же происходит</a:t>
            </a:r>
            <a:r>
              <a:rPr lang="ru-RU" baseline="0" dirty="0"/>
              <a:t> с человеком, когда он умирает</a:t>
            </a:r>
            <a:r>
              <a:rPr lang="ru-RU" dirty="0"/>
              <a:t>? Что говорит Библия?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Текстов в Библии, которые говорят о том, что после смерти жизнь не продолжается, достаточно много. Сразу после смерти сознательное существование человека невозможно. Я хочу еще раз вернуться к книге Екклесиаста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457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Поэтому и такой совет, который дает человеку автор этой книги: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«Что под силу — то и делай руками своими, ибо в </a:t>
            </a:r>
            <a:r>
              <a:rPr lang="ru-RU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Шеоле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куда ты сойдешь, не будет уже ни трудов, ни разумения, ни познания, ни мудрости»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Еккл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9:10).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Шеол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это еврейское слово, означающее могилу, место, где захоронены умершие. О жизни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шеоле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о каком-то сознательном существовании в нем, не может быть и речи.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6450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этой связи уместно еще раз обратиться к опыту великого страдальца Иова. Мы уже упоминали о нем в одной из предыдущих глав. Главный персонаж одноименной книги задается вопросом: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«Умерев, может ли человек вновь ожить?»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(Иов. 14:14). И вы знаете, какой ответ дается здесь же?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199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Свежую статистику</a:t>
            </a:r>
            <a:r>
              <a:rPr lang="ru-RU" baseline="0" dirty="0"/>
              <a:t> на момент проведения программы можно взять с сайта </a:t>
            </a:r>
            <a:r>
              <a:rPr lang="en-US" baseline="0" dirty="0"/>
              <a:t>https://</a:t>
            </a:r>
            <a:r>
              <a:rPr lang="en-US" baseline="0" dirty="0" err="1"/>
              <a:t>www.worldometers.info</a:t>
            </a:r>
            <a:r>
              <a:rPr lang="en-US" baseline="0" dirty="0"/>
              <a:t>/</a:t>
            </a:r>
            <a:r>
              <a:rPr lang="en-US" baseline="0" dirty="0" err="1"/>
              <a:t>ru</a:t>
            </a:r>
            <a:r>
              <a:rPr lang="en-US" baseline="0" dirty="0"/>
              <a:t>/</a:t>
            </a:r>
            <a:endParaRPr lang="ru-RU" baseline="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3558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«…а человек — в могилу ляжет и не поднимется, и доколе не исчезнут небеса, не проснется, не пробудится от сна своего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(Иов. 14:12).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Автор книги говорит о смерти как о явлении временном, сравнивая ее со сном. Сон – как известно временное состояние в жизни живого человека. После сна всегда следует пробуждение. В Библии смерть неоднократно представляется как сон, после которого следует пробуждение. Это пробуждение мертвых называется воскресением. И о воскресении мертвых в Священном Писании говорится достаточно часто, как в Ветхом Завете, так и в Новом. В связи с этим важно обратить внимание на историю из Нового Завета, связанную с воскресением Лазаря. Наверное многие знакомы с этой историей.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0086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>
                <a:solidFill>
                  <a:schemeClr val="bg1"/>
                </a:solidFill>
              </a:rPr>
              <a:t>Важный отрывок, в котором Бог помогает искреннему человеку понять суть такого затруднения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7A960-00E0-EA43-BC29-68BD748311C3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8707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6636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На последней вечере Христос прощался с учениками, но не навсегда. «Я живу</a:t>
            </a:r>
            <a:r>
              <a:rPr lang="ru-RU" baseline="0" dirty="0"/>
              <a:t> и вы будете жить!» – заверял их Он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3987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2592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4859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Иисус вознесся на небо на глазах учеников. Но у них осталось Его обещание: «Я</a:t>
            </a:r>
            <a:r>
              <a:rPr lang="ru-RU" baseline="0" dirty="0"/>
              <a:t> приду за вами». Но как произойдет наша встреча?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403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Иисус обещал, что верующий</a:t>
            </a:r>
            <a:r>
              <a:rPr lang="ru-RU" baseline="0" dirty="0"/>
              <a:t> в Него, если и умрет, - оживет! Нас ждет великая встреча! </a:t>
            </a:r>
            <a:r>
              <a:rPr lang="ru-RU" dirty="0"/>
              <a:t>Воскресение</a:t>
            </a:r>
            <a:r>
              <a:rPr lang="ru-RU" baseline="0" dirty="0"/>
              <a:t> мертвых – как это будет?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8797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>
                <a:solidFill>
                  <a:schemeClr val="bg1"/>
                </a:solidFill>
              </a:rPr>
              <a:t>Важный отрывок, в котором Бог помогает искреннему человеку понять суть такого затруднения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7A960-00E0-EA43-BC29-68BD748311C3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8588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Смерть всегда будет уродливой, не нормальной, она всегда будет приносить скорбь и боль нашему сердцу. И как отрадно сознавать то, что последнее слово не за смертью. Со страниц Священного Писания звучит триумфальный ответ на вопрос «как мне жить, если я потерял близкого человека?» Этот ответ звучит из уст самого Господа, Иисуса Христа. Апостол Павел, уверенный в победе Христа над адом и смертью, восклицает: «Смерть! Где твое жало? Ад! Где твоя победа?» И ответ вполне очевиден – нет никакой победы у смерти, нет больше у нее никакого жала. Почему? Потому что Господь Иисус Христос одержал победу над смертью. Поэтому пусть не смущается и не тревожится наше сердце даже тогда, когда мы теряем дорогих и близких нам людей. Будем помнить о той надежде, которая дается каждому из нас в словах Господа, нашего Спасителя Иисуса Христа: «Я воскресение и жизнь!»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291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жить, если ушел из жизни дорогой и близкий для меня человек? Наверное, нет на земле человека, перед которым не стоял бы этот вопрос. Смерть не обходит стороной никого из нас. Смерть – это та печальная реальность, которую мы должны, к сожалению, признать и принять, хотя все наше естество бунтует против смерти.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952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Смерть близкого человека – это самая</a:t>
            </a:r>
            <a:r>
              <a:rPr lang="ru-RU" baseline="0" dirty="0"/>
              <a:t> большая беда, которая может случиться в этой жизни. Шкала стрессов Холмса и </a:t>
            </a:r>
            <a:r>
              <a:rPr lang="ru-RU" baseline="0" dirty="0" err="1"/>
              <a:t>Рэя</a:t>
            </a:r>
            <a:r>
              <a:rPr lang="ru-RU" baseline="0" dirty="0"/>
              <a:t> показывает, что это самый сильный стресс, который может пережить человек. Эта шкала даже построена так, что все остальные виды переживаний оцениваются в сравнении со смертью самого близкого человека (чаще всего это супруг), которая оценивается в максимальные 100 баллов.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583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Что же такое смерть?</a:t>
            </a:r>
          </a:p>
          <a:p>
            <a:r>
              <a:rPr lang="ru-RU" dirty="0"/>
              <a:t>Отношение к смерти и представления</a:t>
            </a:r>
            <a:r>
              <a:rPr lang="ru-RU" baseline="0" dirty="0"/>
              <a:t> о состоянии мертвых в разных культурах разное.</a:t>
            </a:r>
          </a:p>
          <a:p>
            <a:endParaRPr lang="ru-RU" baseline="0" dirty="0"/>
          </a:p>
          <a:p>
            <a:r>
              <a:rPr lang="ru-RU" baseline="0" dirty="0"/>
              <a:t>Одно из них – реинкарнация, или переселение души из одного тела в другое. Человек, который умирает, рождается заново в новом теле.</a:t>
            </a:r>
          </a:p>
          <a:p>
            <a:r>
              <a:rPr lang="ru-RU" dirty="0"/>
              <a:t>Традиционно родиной учения о реинкарнации считается Древняя Индия, хотя некоторые полагают, что эта теория зародилась гораздо раньше – в Вавилоне и Древнем Египте. Теория переселения душ связана с непременной верой в бессмертие души, поэтому логично предположить, что мысль о путешествии души из тела в тело приходила в голову всем, кто верил, что душа бессмертна. Однако свое развитие и детальную проработку это учение получило в религии индуизма, так что идея переселения душ достаточно древняя.</a:t>
            </a:r>
          </a:p>
          <a:p>
            <a:r>
              <a:rPr lang="ru-RU" dirty="0"/>
              <a:t>Согласно индуистской религии, душа вновь и вновь рождается в материальном мире (это могут быть все четыре стихии), но каждый раз в ином образе.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017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effectLst/>
              </a:rPr>
              <a:t>Представление</a:t>
            </a:r>
            <a:r>
              <a:rPr lang="ru-RU" baseline="0" dirty="0">
                <a:effectLst/>
              </a:rPr>
              <a:t> о смерти в Древнем Египте.</a:t>
            </a:r>
            <a:endParaRPr lang="ru-RU" dirty="0">
              <a:effectLst/>
            </a:endParaRPr>
          </a:p>
          <a:p>
            <a:r>
              <a:rPr lang="ru-RU" dirty="0">
                <a:effectLst/>
              </a:rPr>
              <a:t>Культ смерти у египтян был основан на продолжении жизни в загробном мире, после смерти физического тела. Считалось, что у усопшего, и после смерти сохраняются все желания и потребности. Поэтому гробницы, так называемые «дома вечности», наполняли всеми необходимыми вещами и продуктами. Согласно верованиям египтян, умерший должен был воскреснуть, а для того, чтобы сохранить тело до этого момента – его бальзамировали.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344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Илья Ильич Мечников, известный русский ученый, физиолог, исследовал природу человека. Его интересовал в том числе и вопрос о верованиях человека в загробную жизнь. Им написана интересная книга «Этюды о природе человека», в которой он описывает верования разных народов, связанные с посмертной участью человека. В том числе он подробно описывает верования наших предков, славян. Покойников своих они зарывали в землю, а иногда сжигали; с умершим зарывали в могилу или клали на костер его пожитки, утварь, оружие и боевого коня, если умирал воин. Предки наши верили, что загробная жизнь походит на земную и умершим в потустороннем мире понадобится их имущество. После погребения на могилах совершали тризны (поминки), которые сопровождались песнями, плясками, военными играми, жертвоприношениями и пирами.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619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Над разрешением этих вопросов человечество бьется до сих пор. Нет окончательных ответов на эти вопросы и у науки. Что же говорится в Библии, в Священном Писании на сей счет? Что есть смерть с позиции Божьего откровения? Руководимый Святым Духом апостол Павел в своем письме в Рим замечает: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«Через  одного  человека  вошел в  мир  грех,  а  через  грех  —  смерть; смертными стали все люди, поскольку все согрешили»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(Рим. 5:12).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этих словах усматривается однозначная связь между смертью и грехом, или грехопадением. Апостол говорит, что смерть явилась результатом грехопадения, именно по причине грехопадения человек стал умирать. И для того, чтобы нам найти ответы на те вопросы, которые волнуют всякого человека, пытающегося осмыслить, что есть смерть, почему мы умираем, в первую очередь следует понять, что есть грех.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586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наверняка всякий человек, открывавший хотя бы однажды в жизни Библию, знаком с этой историей. Она записана в первых главах книги Бытие, самой первой книги Библии.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секрет, что не все дочитывают Библию до конца, но начинают читать все. И потому история грехопадения знакома каждому. Пожалуй, нет человека, который бы не читал о том, Как Адам с Евой, наши прародители, были искушаемы дьяволом в Эдемском саду. Он их склонил к тому, чтобы они ослушались Бога и совершили то, что Бог запретил им делать.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326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иблейский текст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445" cy="6858000"/>
          </a:xfrm>
          <a:prstGeom prst="rect">
            <a:avLst/>
          </a:prstGeom>
        </p:spPr>
      </p:pic>
      <p:sp>
        <p:nvSpPr>
          <p:cNvPr id="16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97549" y="4453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  <p:sp>
        <p:nvSpPr>
          <p:cNvPr id="17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7773480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</p:spTree>
    <p:extLst>
      <p:ext uri="{BB962C8B-B14F-4D97-AF65-F5344CB8AC3E}">
        <p14:creationId xmlns:p14="http://schemas.microsoft.com/office/powerpoint/2010/main" val="2391316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ыдержка Духа пророчест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4" cy="6858000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/>
          </p:nvPr>
        </p:nvSpPr>
        <p:spPr>
          <a:xfrm>
            <a:off x="566381" y="2896796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1262407"/>
            <a:ext cx="6155141" cy="1215623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произведения</a:t>
            </a:r>
          </a:p>
        </p:txBody>
      </p:sp>
      <p:sp>
        <p:nvSpPr>
          <p:cNvPr id="10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6441743" y="1255582"/>
            <a:ext cx="5750256" cy="121562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Эллен Уайт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6107368" y="1494423"/>
            <a:ext cx="539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201139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Заголовок и текст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4" cy="6857999"/>
          </a:xfrm>
          <a:prstGeom prst="rect">
            <a:avLst/>
          </a:prstGeom>
        </p:spPr>
      </p:pic>
      <p:sp>
        <p:nvSpPr>
          <p:cNvPr id="32" name="Текст 11"/>
          <p:cNvSpPr>
            <a:spLocks noGrp="1"/>
          </p:cNvSpPr>
          <p:nvPr>
            <p:ph type="body" sz="quarter" idx="13"/>
          </p:nvPr>
        </p:nvSpPr>
        <p:spPr>
          <a:xfrm>
            <a:off x="566381" y="1610436"/>
            <a:ext cx="11034216" cy="4933677"/>
          </a:xfrm>
          <a:prstGeom prst="rect">
            <a:avLst/>
          </a:prstGeom>
        </p:spPr>
        <p:txBody>
          <a:bodyPr anchor="ctr"/>
          <a:lstStyle>
            <a:lvl1pPr marL="571500" indent="-571500" algn="l">
              <a:buFont typeface="Arial" panose="020B0604020202020204" pitchFamily="34" charset="0"/>
              <a:buChar char="•"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9831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Заголовок и текст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4" cy="6857999"/>
          </a:xfrm>
          <a:prstGeom prst="rect">
            <a:avLst/>
          </a:prstGeom>
        </p:spPr>
      </p:pic>
      <p:sp>
        <p:nvSpPr>
          <p:cNvPr id="29" name="Текст 11"/>
          <p:cNvSpPr>
            <a:spLocks noGrp="1"/>
          </p:cNvSpPr>
          <p:nvPr>
            <p:ph type="body" sz="quarter" idx="13"/>
          </p:nvPr>
        </p:nvSpPr>
        <p:spPr>
          <a:xfrm>
            <a:off x="566381" y="1610436"/>
            <a:ext cx="11034216" cy="493367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0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77736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Фото, заголовок и описание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4" cy="6857999"/>
          </a:xfrm>
          <a:prstGeom prst="rect">
            <a:avLst/>
          </a:prstGeom>
        </p:spPr>
      </p:pic>
      <p:sp>
        <p:nvSpPr>
          <p:cNvPr id="25" name="Текст 11"/>
          <p:cNvSpPr>
            <a:spLocks noGrp="1"/>
          </p:cNvSpPr>
          <p:nvPr>
            <p:ph type="body" sz="quarter" idx="13"/>
          </p:nvPr>
        </p:nvSpPr>
        <p:spPr>
          <a:xfrm>
            <a:off x="293422" y="1610436"/>
            <a:ext cx="4769894" cy="493367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7" name="Рисунок 2"/>
          <p:cNvSpPr>
            <a:spLocks noGrp="1"/>
          </p:cNvSpPr>
          <p:nvPr>
            <p:ph type="pic" sz="quarter" idx="15"/>
          </p:nvPr>
        </p:nvSpPr>
        <p:spPr>
          <a:xfrm>
            <a:off x="5356183" y="1609725"/>
            <a:ext cx="6537367" cy="4933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59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, заголовок и описани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" y="-13647"/>
            <a:ext cx="12191442" cy="6857999"/>
          </a:xfrm>
          <a:prstGeom prst="rect">
            <a:avLst/>
          </a:prstGeom>
        </p:spPr>
      </p:pic>
      <p:sp>
        <p:nvSpPr>
          <p:cNvPr id="21" name="Текст 11"/>
          <p:cNvSpPr>
            <a:spLocks noGrp="1"/>
          </p:cNvSpPr>
          <p:nvPr>
            <p:ph type="body" sz="quarter" idx="13"/>
          </p:nvPr>
        </p:nvSpPr>
        <p:spPr>
          <a:xfrm>
            <a:off x="293422" y="1610436"/>
            <a:ext cx="4769894" cy="493367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Рисунок 2"/>
          <p:cNvSpPr>
            <a:spLocks noGrp="1"/>
          </p:cNvSpPr>
          <p:nvPr>
            <p:ph type="pic" sz="quarter" idx="15"/>
          </p:nvPr>
        </p:nvSpPr>
        <p:spPr>
          <a:xfrm>
            <a:off x="5356183" y="1609725"/>
            <a:ext cx="6537367" cy="4933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00878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Фото и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" y="-6823"/>
            <a:ext cx="12191442" cy="6857999"/>
          </a:xfrm>
          <a:prstGeom prst="rect">
            <a:avLst/>
          </a:prstGeom>
        </p:spPr>
      </p:pic>
      <p:sp>
        <p:nvSpPr>
          <p:cNvPr id="18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sz="quarter" idx="15"/>
          </p:nvPr>
        </p:nvSpPr>
        <p:spPr>
          <a:xfrm>
            <a:off x="1064525" y="1890215"/>
            <a:ext cx="10147112" cy="46534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971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" y="1"/>
            <a:ext cx="12191442" cy="6857998"/>
          </a:xfrm>
          <a:prstGeom prst="rect">
            <a:avLst/>
          </a:prstGeom>
        </p:spPr>
      </p:pic>
      <p:sp>
        <p:nvSpPr>
          <p:cNvPr id="15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2358" y="4531056"/>
            <a:ext cx="2627194" cy="2163170"/>
          </a:xfrm>
          <a:prstGeom prst="rect">
            <a:avLst/>
          </a:prstGeom>
        </p:spPr>
        <p:txBody>
          <a:bodyPr anchor="b"/>
          <a:lstStyle>
            <a:lvl1pPr marL="0" indent="0" algn="ctr">
              <a:buFont typeface="Arial" panose="020B0604020202020204" pitchFamily="34" charset="0"/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Источник фото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sz="quarter" idx="15"/>
          </p:nvPr>
        </p:nvSpPr>
        <p:spPr>
          <a:xfrm>
            <a:off x="3596186" y="409433"/>
            <a:ext cx="8134066" cy="61342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55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" y="1"/>
            <a:ext cx="12191441" cy="6857998"/>
          </a:xfrm>
          <a:prstGeom prst="rect">
            <a:avLst/>
          </a:prstGeom>
        </p:spPr>
      </p:pic>
      <p:sp>
        <p:nvSpPr>
          <p:cNvPr id="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9471571" y="4531056"/>
            <a:ext cx="2627194" cy="2163170"/>
          </a:xfrm>
          <a:prstGeom prst="rect">
            <a:avLst/>
          </a:prstGeom>
        </p:spPr>
        <p:txBody>
          <a:bodyPr anchor="b"/>
          <a:lstStyle>
            <a:lvl1pPr marL="0" indent="0" algn="ctr">
              <a:buFont typeface="Arial" panose="020B0604020202020204" pitchFamily="34" charset="0"/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Источник фото</a:t>
            </a:r>
          </a:p>
        </p:txBody>
      </p:sp>
      <p:sp>
        <p:nvSpPr>
          <p:cNvPr id="7" name="Рисунок 2"/>
          <p:cNvSpPr>
            <a:spLocks noGrp="1"/>
          </p:cNvSpPr>
          <p:nvPr>
            <p:ph type="pic" sz="quarter" idx="15"/>
          </p:nvPr>
        </p:nvSpPr>
        <p:spPr>
          <a:xfrm>
            <a:off x="620967" y="409433"/>
            <a:ext cx="8134066" cy="613424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903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239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B16A-9E73-4E7C-98C6-AE406F942A3F}" type="datetimeFigureOut">
              <a:rPr lang="en-US" smtClean="0"/>
              <a:t>11/3/19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4D323-EDBE-4E16-9041-596C7FE9B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048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иблейский текст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444" cy="6858000"/>
          </a:xfrm>
          <a:prstGeom prst="rect">
            <a:avLst/>
          </a:prstGeom>
        </p:spPr>
      </p:pic>
      <p:sp>
        <p:nvSpPr>
          <p:cNvPr id="16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97549" y="4453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  <p:sp>
        <p:nvSpPr>
          <p:cNvPr id="17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7773480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</p:spTree>
    <p:extLst>
      <p:ext uri="{BB962C8B-B14F-4D97-AF65-F5344CB8AC3E}">
        <p14:creationId xmlns:p14="http://schemas.microsoft.com/office/powerpoint/2010/main" val="3367133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Библейский текст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444" cy="6857999"/>
          </a:xfrm>
          <a:prstGeom prst="rect">
            <a:avLst/>
          </a:prstGeom>
        </p:spPr>
      </p:pic>
      <p:sp>
        <p:nvSpPr>
          <p:cNvPr id="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403667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5275978" y="4452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764312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Библейский текст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442" cy="6857999"/>
          </a:xfrm>
          <a:prstGeom prst="rect">
            <a:avLst/>
          </a:prstGeom>
        </p:spPr>
      </p:pic>
      <p:sp>
        <p:nvSpPr>
          <p:cNvPr id="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403667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5275978" y="4452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207368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Библейский текст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442" cy="6857998"/>
          </a:xfrm>
          <a:prstGeom prst="rect">
            <a:avLst/>
          </a:prstGeom>
        </p:spPr>
      </p:pic>
      <p:sp>
        <p:nvSpPr>
          <p:cNvPr id="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403667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5275978" y="4452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2513545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иблейск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439" cy="6857997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566381" y="365124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432634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3046011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Библейск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439" cy="6857996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566381" y="365124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432634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1002282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иблейск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439" cy="6857996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566381" y="365124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432634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469314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ыдержка любого авто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5" cy="6858000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/>
          </p:nvPr>
        </p:nvSpPr>
        <p:spPr>
          <a:xfrm>
            <a:off x="566381" y="2896796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1262407"/>
            <a:ext cx="6155141" cy="1215623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произведения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6441743" y="1255582"/>
            <a:ext cx="5750256" cy="121562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Автор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6107368" y="1494423"/>
            <a:ext cx="539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466257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88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709" r:id="rId2"/>
    <p:sldLayoutId id="2147483710" r:id="rId3"/>
    <p:sldLayoutId id="2147483711" r:id="rId4"/>
    <p:sldLayoutId id="2147483712" r:id="rId5"/>
    <p:sldLayoutId id="2147483706" r:id="rId6"/>
    <p:sldLayoutId id="2147483708" r:id="rId7"/>
    <p:sldLayoutId id="2147483707" r:id="rId8"/>
    <p:sldLayoutId id="2147483649" r:id="rId9"/>
    <p:sldLayoutId id="2147483687" r:id="rId10"/>
    <p:sldLayoutId id="2147483699" r:id="rId11"/>
    <p:sldLayoutId id="2147483704" r:id="rId12"/>
    <p:sldLayoutId id="2147483703" r:id="rId13"/>
    <p:sldLayoutId id="2147483702" r:id="rId14"/>
    <p:sldLayoutId id="2147483701" r:id="rId15"/>
    <p:sldLayoutId id="2147483700" r:id="rId16"/>
    <p:sldLayoutId id="2147483698" r:id="rId17"/>
    <p:sldLayoutId id="2147483682" r:id="rId18"/>
    <p:sldLayoutId id="214748371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072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2818" y="2167890"/>
            <a:ext cx="32623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Послание к Римлянам </a:t>
            </a:r>
          </a:p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5:12</a:t>
            </a:r>
            <a:endParaRPr lang="en-US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736457" y="1679094"/>
            <a:ext cx="371424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«Через одного человека вошел в мир грех, а через грех — смерть; смертными стали все люди, поскольку все согрешили»</a:t>
            </a:r>
            <a:endParaRPr lang="ru-RU" altLang="ru-RU" sz="3200" dirty="0"/>
          </a:p>
        </p:txBody>
      </p:sp>
    </p:spTree>
    <p:extLst>
      <p:ext uri="{BB962C8B-B14F-4D97-AF65-F5344CB8AC3E}">
        <p14:creationId xmlns:p14="http://schemas.microsoft.com/office/powerpoint/2010/main" val="3111874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3789" y="2569495"/>
            <a:ext cx="34371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Это очень сложный вопрос, равно как и вопрос – </a:t>
            </a:r>
            <a:r>
              <a:rPr lang="ru-RU" sz="3600" dirty="0">
                <a:solidFill>
                  <a:srgbClr val="FF0000"/>
                </a:solidFill>
              </a:rPr>
              <a:t>что есть жизнь?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F05C43-652A-0440-ADA6-81F09F65F8FF}"/>
              </a:ext>
            </a:extLst>
          </p:cNvPr>
          <p:cNvSpPr txBox="1"/>
          <p:nvPr/>
        </p:nvSpPr>
        <p:spPr>
          <a:xfrm>
            <a:off x="0" y="31115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И всё же почему человек умирает?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11EDA9-6CCC-5A43-889D-977EB6B33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21" y="1704342"/>
            <a:ext cx="6537530" cy="437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22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D1D6C-58A9-9542-B875-F00DC45F363D}"/>
              </a:ext>
            </a:extLst>
          </p:cNvPr>
          <p:cNvSpPr txBox="1"/>
          <p:nvPr/>
        </p:nvSpPr>
        <p:spPr>
          <a:xfrm>
            <a:off x="1795850" y="2419653"/>
            <a:ext cx="900228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Разрыв с Богом, разрыв отношений с Ним. Этот разрыв у истоков человеческого бытия известен как грехопадение.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C57E22-BBF0-724B-8AA2-77AD4195B82F}"/>
              </a:ext>
            </a:extLst>
          </p:cNvPr>
          <p:cNvSpPr txBox="1"/>
          <p:nvPr/>
        </p:nvSpPr>
        <p:spPr>
          <a:xfrm>
            <a:off x="0" y="31115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ГРЕХ - ЭТО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65138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B4ECC8-F771-474F-B7C5-BFC6D134C751}"/>
              </a:ext>
            </a:extLst>
          </p:cNvPr>
          <p:cNvSpPr txBox="1"/>
          <p:nvPr/>
        </p:nvSpPr>
        <p:spPr>
          <a:xfrm>
            <a:off x="77814" y="900568"/>
            <a:ext cx="3111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О грехопадении говорится на первых страницах Библии.</a:t>
            </a:r>
            <a:endParaRPr lang="ru-RU" sz="3200" dirty="0">
              <a:solidFill>
                <a:schemeClr val="bg1"/>
              </a:solidFill>
              <a:latin typeface="Helvetica Neue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E2CAFA-609B-9F49-BC31-F50FB4A394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80" r="2281"/>
          <a:stretch/>
        </p:blipFill>
        <p:spPr>
          <a:xfrm>
            <a:off x="3267164" y="622442"/>
            <a:ext cx="8738181" cy="566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94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55587" y="2541189"/>
            <a:ext cx="31124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Бытие</a:t>
            </a:r>
          </a:p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2:16, 17</a:t>
            </a:r>
            <a:endParaRPr lang="en-US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85423" y="564517"/>
            <a:ext cx="380916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«И заповедал Господь Бог человеку, говоря: от всякого дерева в саду ты будешь есть, а от дерева познания добра и зла, не ешь от него, ибо в день, в который ты вкусишь от него, смертью умрешь».</a:t>
            </a:r>
          </a:p>
        </p:txBody>
      </p:sp>
    </p:spTree>
    <p:extLst>
      <p:ext uri="{BB962C8B-B14F-4D97-AF65-F5344CB8AC3E}">
        <p14:creationId xmlns:p14="http://schemas.microsoft.com/office/powerpoint/2010/main" val="111914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1263" y="1704342"/>
            <a:ext cx="34371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Он убеждает Адама с Евой в том, что если они его и попробуют плод от того дерева, с ними ничего не случится.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F05C43-652A-0440-ADA6-81F09F65F8FF}"/>
              </a:ext>
            </a:extLst>
          </p:cNvPr>
          <p:cNvSpPr txBox="1"/>
          <p:nvPr/>
        </p:nvSpPr>
        <p:spPr>
          <a:xfrm>
            <a:off x="0" y="3214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Дьявол предлагает альтернативу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CCFE5A-C91E-094C-A3F4-D1750F59B0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04" y="1704342"/>
            <a:ext cx="6920992" cy="461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581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9344" y="2380301"/>
            <a:ext cx="21190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Бытие</a:t>
            </a:r>
          </a:p>
          <a:p>
            <a:pPr algn="ctr"/>
            <a:r>
              <a:rPr lang="ru-RU" sz="4400" dirty="0">
                <a:solidFill>
                  <a:schemeClr val="bg1"/>
                </a:solidFill>
              </a:rPr>
              <a:t>3:4</a:t>
            </a:r>
          </a:p>
          <a:p>
            <a:pPr algn="ctr"/>
            <a:endParaRPr lang="ru-RU" sz="4000" b="1" dirty="0">
              <a:solidFill>
                <a:schemeClr val="bg1"/>
              </a:solidFill>
            </a:endParaRPr>
          </a:p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8960" y="2480510"/>
            <a:ext cx="4245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/>
              <a:t>«Нет, не умрете»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1845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93893" y="2184741"/>
            <a:ext cx="34371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Продолжается ли его сознательное существование сразу после смерти?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F05C43-652A-0440-ADA6-81F09F65F8FF}"/>
              </a:ext>
            </a:extLst>
          </p:cNvPr>
          <p:cNvSpPr txBox="1"/>
          <p:nvPr/>
        </p:nvSpPr>
        <p:spPr>
          <a:xfrm>
            <a:off x="0" y="3214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Действительно ли человек бессмертен?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DE302D-191D-7844-A6FA-B796852250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582" y="1691364"/>
            <a:ext cx="6506100" cy="45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0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2818" y="2167890"/>
            <a:ext cx="32623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Бытие</a:t>
            </a:r>
          </a:p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2:7</a:t>
            </a:r>
            <a:endParaRPr lang="en-US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736457" y="1904562"/>
            <a:ext cx="371424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«И создал Господь Бог человека из праха земного, и вдунул в лицо его дыхание жизни, и стал человек душою живою». </a:t>
            </a:r>
            <a:endParaRPr lang="ru-RU" altLang="ru-RU" sz="3200" dirty="0"/>
          </a:p>
        </p:txBody>
      </p:sp>
    </p:spTree>
    <p:extLst>
      <p:ext uri="{BB962C8B-B14F-4D97-AF65-F5344CB8AC3E}">
        <p14:creationId xmlns:p14="http://schemas.microsoft.com/office/powerpoint/2010/main" val="3716823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53312" y="2588504"/>
            <a:ext cx="9787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Но ни разу, в Библии не встречается словосочетание «бессмертная душа». </a:t>
            </a:r>
          </a:p>
          <a:p>
            <a:r>
              <a:rPr lang="ru-RU" sz="4000" dirty="0"/>
              <a:t>Его просто нет.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FFEA4B-C50C-0247-BF42-0EC7DAB9B308}"/>
              </a:ext>
            </a:extLst>
          </p:cNvPr>
          <p:cNvSpPr txBox="1"/>
          <p:nvPr/>
        </p:nvSpPr>
        <p:spPr>
          <a:xfrm>
            <a:off x="1186657" y="88723"/>
            <a:ext cx="101210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В Священном Писании несколько тысяч раз встречается слово «душа»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288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7885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4837" y="1575859"/>
            <a:ext cx="3634616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мире каждый день умирает приблизительно 150 000 человек от:</a:t>
            </a:r>
          </a:p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старости, болезней, самоубийств, убийств, несчастных случаев…</a:t>
            </a:r>
            <a:endParaRPr lang="ru-RU" sz="3200" i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8F4476-1A13-F449-8CF2-BCB732C091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5" r="11236"/>
          <a:stretch/>
        </p:blipFill>
        <p:spPr>
          <a:xfrm>
            <a:off x="4460789" y="1687069"/>
            <a:ext cx="7282851" cy="452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10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9181" y="1784749"/>
            <a:ext cx="34371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Первые люди были изгнаны из эдемского сада. Они были отстранены от дерева жизни, им предстояло вкусить смерть.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F05C43-652A-0440-ADA6-81F09F65F8FF}"/>
              </a:ext>
            </a:extLst>
          </p:cNvPr>
          <p:cNvSpPr txBox="1"/>
          <p:nvPr/>
        </p:nvSpPr>
        <p:spPr>
          <a:xfrm>
            <a:off x="0" y="31115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Изгнание из Эдема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0B74056-FC07-0942-99F3-DE4C3B22BC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6" r="9625"/>
          <a:stretch/>
        </p:blipFill>
        <p:spPr>
          <a:xfrm>
            <a:off x="4426337" y="1694100"/>
            <a:ext cx="7260447" cy="470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84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4129" y="2134311"/>
            <a:ext cx="27435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Брат убивает брата. Какая трагедия для родителей, Адама и Евы!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F05C43-652A-0440-ADA6-81F09F65F8FF}"/>
              </a:ext>
            </a:extLst>
          </p:cNvPr>
          <p:cNvSpPr txBox="1"/>
          <p:nvPr/>
        </p:nvSpPr>
        <p:spPr>
          <a:xfrm>
            <a:off x="0" y="31115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Первая смерть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2ACB8F-CF72-1949-8451-1124CC488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7166" y="1741118"/>
            <a:ext cx="8061194" cy="453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074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2925" y="4507108"/>
            <a:ext cx="8566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Екклесиаст 9:5, 6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65337" y="926178"/>
            <a:ext cx="101836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«Живые знают, что умрут, а мертвые ничего не знают, и уже нет им воздаяния, потому что и память о них предана забвению, и любовь их и ненависть их и ревность их уже исчезли, и нет им более части вовеки ни в чем, что делается под солнцем».</a:t>
            </a:r>
          </a:p>
        </p:txBody>
      </p:sp>
    </p:spTree>
    <p:extLst>
      <p:ext uri="{BB962C8B-B14F-4D97-AF65-F5344CB8AC3E}">
        <p14:creationId xmlns:p14="http://schemas.microsoft.com/office/powerpoint/2010/main" val="4249344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3876" y="4532160"/>
            <a:ext cx="8566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Екклесиаст 9:10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02707" y="1172399"/>
            <a:ext cx="101836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«Все, что может рука твоя делать, по силам делай; потому что в могиле, куда ты пойдешь, нет ни работы, ни размышления, ни знания, ни мудрости». </a:t>
            </a:r>
            <a:br>
              <a:rPr lang="ru-RU" sz="3200" dirty="0"/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81649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D1D6C-58A9-9542-B875-F00DC45F363D}"/>
              </a:ext>
            </a:extLst>
          </p:cNvPr>
          <p:cNvSpPr txBox="1"/>
          <p:nvPr/>
        </p:nvSpPr>
        <p:spPr>
          <a:xfrm>
            <a:off x="2346996" y="3271777"/>
            <a:ext cx="90022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chemeClr val="bg1"/>
                </a:solidFill>
              </a:rPr>
              <a:t>Безусловно, есть!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C57E22-BBF0-724B-8AA2-77AD4195B82F}"/>
              </a:ext>
            </a:extLst>
          </p:cNvPr>
          <p:cNvSpPr txBox="1"/>
          <p:nvPr/>
        </p:nvSpPr>
        <p:spPr>
          <a:xfrm>
            <a:off x="0" y="31115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ТАК ЕСТЬ ЛИ НАДЕЖДА НА ЖИЗНЬ?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32501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1350" y="4507108"/>
            <a:ext cx="8566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Книга Иова 14:14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2836" y="1364127"/>
            <a:ext cx="9142346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Когда умрёт человек, то будет ли он опять жить? </a:t>
            </a:r>
            <a:br>
              <a:rPr lang="ru-RU" sz="3600" dirty="0"/>
            </a:b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3233746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4529" y="1124804"/>
            <a:ext cx="98004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ru-RU" sz="3600" dirty="0"/>
              <a:t>«так человек ляжет и не встанет; до скончания неба он не пробудится и не воспрянет от сна своего».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2D2574-754C-B84C-A77F-95D980FA0A15}"/>
              </a:ext>
            </a:extLst>
          </p:cNvPr>
          <p:cNvSpPr txBox="1"/>
          <p:nvPr/>
        </p:nvSpPr>
        <p:spPr>
          <a:xfrm>
            <a:off x="1911350" y="4519634"/>
            <a:ext cx="8566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Книга Иова 14:12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3548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D1D6C-58A9-9542-B875-F00DC45F363D}"/>
              </a:ext>
            </a:extLst>
          </p:cNvPr>
          <p:cNvSpPr txBox="1"/>
          <p:nvPr/>
        </p:nvSpPr>
        <p:spPr>
          <a:xfrm>
            <a:off x="2346996" y="3271777"/>
            <a:ext cx="90022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chemeClr val="bg1"/>
                </a:solidFill>
              </a:rPr>
              <a:t>Смерть – это сон!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C57E22-BBF0-724B-8AA2-77AD4195B82F}"/>
              </a:ext>
            </a:extLst>
          </p:cNvPr>
          <p:cNvSpPr txBox="1"/>
          <p:nvPr/>
        </p:nvSpPr>
        <p:spPr>
          <a:xfrm>
            <a:off x="0" y="31115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Иисус говорит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102800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090" y="4540357"/>
            <a:ext cx="11222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FFFFF"/>
                </a:solidFill>
              </a:rPr>
              <a:t>Евангелие от Иоанна 11:11-14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1392420" y="648136"/>
            <a:ext cx="103094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«Сказав это, говорит им потом: Лазарь, друг наш, уснул; но Я иду разбудить его.</a:t>
            </a:r>
          </a:p>
          <a:p>
            <a:r>
              <a:rPr lang="ru-RU" sz="3200" dirty="0"/>
              <a:t>Ученики Его сказали: Господи! если уснул, то выздоровеет.</a:t>
            </a:r>
          </a:p>
          <a:p>
            <a:r>
              <a:rPr lang="ru-RU" sz="3200" dirty="0"/>
              <a:t>Иисус говорил о смерти его, а они думали, что Он говорит о сне обыкновенном.</a:t>
            </a:r>
          </a:p>
          <a:p>
            <a:r>
              <a:rPr lang="ru-RU" sz="3200" dirty="0"/>
              <a:t>Тогда Иисус сказал им прямо: Лазарь умер».</a:t>
            </a:r>
          </a:p>
        </p:txBody>
      </p:sp>
    </p:spTree>
    <p:extLst>
      <p:ext uri="{BB962C8B-B14F-4D97-AF65-F5344CB8AC3E}">
        <p14:creationId xmlns:p14="http://schemas.microsoft.com/office/powerpoint/2010/main" val="1144761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B4ECC8-F771-474F-B7C5-BFC6D134C751}"/>
              </a:ext>
            </a:extLst>
          </p:cNvPr>
          <p:cNvSpPr txBox="1"/>
          <p:nvPr/>
        </p:nvSpPr>
        <p:spPr>
          <a:xfrm>
            <a:off x="145231" y="897505"/>
            <a:ext cx="29862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А пробуждение от сна – </a:t>
            </a:r>
            <a:r>
              <a:rPr lang="ru-RU" sz="3200" b="1" dirty="0">
                <a:solidFill>
                  <a:schemeClr val="bg1"/>
                </a:solidFill>
              </a:rPr>
              <a:t>воскресение мертвых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D89D3B-D9D7-EC47-8A60-C5F38B4E05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12" r="3412"/>
          <a:stretch/>
        </p:blipFill>
        <p:spPr>
          <a:xfrm>
            <a:off x="3498032" y="897505"/>
            <a:ext cx="8170772" cy="506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75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1">
            <a:extLst>
              <a:ext uri="{FF2B5EF4-FFF2-40B4-BE49-F238E27FC236}">
                <a16:creationId xmlns:a16="http://schemas.microsoft.com/office/drawing/2014/main" id="{D542B78A-00C7-D549-B530-DEA506575A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9731" y="1565346"/>
            <a:ext cx="20471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ru-RU" sz="2400" b="1" dirty="0"/>
              <a:t>46 017 177</a:t>
            </a:r>
          </a:p>
          <a:p>
            <a:pPr fontAlgn="ctr"/>
            <a:r>
              <a:rPr lang="ru-RU" sz="2400" b="1" dirty="0"/>
              <a:t>95 879</a:t>
            </a:r>
            <a:endParaRPr lang="ru-RU" sz="2400" dirty="0"/>
          </a:p>
          <a:p>
            <a:pPr fontAlgn="ctr"/>
            <a:r>
              <a:rPr lang="ru-RU" sz="2400" b="1" dirty="0"/>
              <a:t>10 156 246</a:t>
            </a:r>
            <a:endParaRPr lang="ru-RU" sz="2400" dirty="0"/>
          </a:p>
          <a:p>
            <a:r>
              <a:rPr lang="ru-RU" sz="2400" b="1" dirty="0"/>
              <a:t>5 946 684</a:t>
            </a:r>
            <a:endParaRPr lang="ru-RU" sz="2400" dirty="0"/>
          </a:p>
          <a:p>
            <a:r>
              <a:rPr lang="ru-RU" sz="2400" b="1" dirty="0"/>
              <a:t>33 216 522</a:t>
            </a:r>
            <a:endParaRPr lang="ru-RU" sz="2400" dirty="0"/>
          </a:p>
          <a:p>
            <a:r>
              <a:rPr lang="ru-RU" sz="2400" b="1" dirty="0"/>
              <a:t>241 815</a:t>
            </a:r>
            <a:endParaRPr lang="ru-RU" sz="2400" dirty="0"/>
          </a:p>
          <a:p>
            <a:r>
              <a:rPr lang="ru-RU" sz="2400" b="1" dirty="0"/>
              <a:t>1 315 179</a:t>
            </a:r>
            <a:endParaRPr lang="ru-RU" sz="2400" dirty="0"/>
          </a:p>
          <a:p>
            <a:r>
              <a:rPr lang="ru-RU" sz="2400" b="1" dirty="0"/>
              <a:t>6 425 380</a:t>
            </a:r>
            <a:endParaRPr lang="ru-RU" sz="2400" dirty="0"/>
          </a:p>
          <a:p>
            <a:r>
              <a:rPr lang="ru-RU" sz="2400" b="1" dirty="0"/>
              <a:t>767 394</a:t>
            </a:r>
            <a:endParaRPr lang="ru-RU" sz="2400" dirty="0"/>
          </a:p>
          <a:p>
            <a:r>
              <a:rPr lang="ru-RU" sz="2400" b="1" dirty="0"/>
              <a:t>3 910 994</a:t>
            </a:r>
            <a:endParaRPr lang="ru-RU" sz="2400" dirty="0"/>
          </a:p>
          <a:p>
            <a:r>
              <a:rPr lang="ru-RU" sz="2400" b="1" dirty="0"/>
              <a:t>1 956 731</a:t>
            </a:r>
            <a:endParaRPr lang="ru-RU" sz="2400" dirty="0"/>
          </a:p>
          <a:p>
            <a:r>
              <a:rPr lang="ru-RU" sz="2400" b="1" dirty="0"/>
              <a:t>838 951</a:t>
            </a:r>
            <a:endParaRPr lang="ru-RU" sz="2400" dirty="0"/>
          </a:p>
          <a:p>
            <a:r>
              <a:rPr lang="ru-RU" sz="2400" b="1" dirty="0"/>
              <a:t>1 056 092</a:t>
            </a:r>
            <a:endParaRPr lang="ru-RU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47C6CE-BA8F-7A48-93AE-5C513F210782}"/>
              </a:ext>
            </a:extLst>
          </p:cNvPr>
          <p:cNvSpPr txBox="1"/>
          <p:nvPr/>
        </p:nvSpPr>
        <p:spPr>
          <a:xfrm>
            <a:off x="827903" y="27217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Статистика смертности в 2019 г. (на 13.10.2019 г. 14:10)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FE028D-EB87-164D-B6F6-7DCB4B64E789}"/>
              </a:ext>
            </a:extLst>
          </p:cNvPr>
          <p:cNvSpPr txBox="1"/>
          <p:nvPr/>
        </p:nvSpPr>
        <p:spPr>
          <a:xfrm>
            <a:off x="3486665" y="1565346"/>
            <a:ext cx="829550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ru-RU" sz="2400" dirty="0"/>
              <a:t>Умерло в этом году </a:t>
            </a:r>
          </a:p>
          <a:p>
            <a:pPr fontAlgn="ctr"/>
            <a:r>
              <a:rPr lang="ru-RU" sz="2400" dirty="0"/>
              <a:t>Умерло сегодня </a:t>
            </a:r>
          </a:p>
          <a:p>
            <a:r>
              <a:rPr lang="ru-RU" sz="2400" dirty="0"/>
              <a:t>Смертей из-за инфекционных заболеваний в этом году 	 </a:t>
            </a:r>
          </a:p>
          <a:p>
            <a:r>
              <a:rPr lang="ru-RU" sz="2400" dirty="0"/>
              <a:t>Смертей детей до 5 лет 	 </a:t>
            </a:r>
          </a:p>
          <a:p>
            <a:r>
              <a:rPr lang="ru-RU" sz="2400" dirty="0"/>
              <a:t>Абортов в этом году 	 </a:t>
            </a:r>
          </a:p>
          <a:p>
            <a:r>
              <a:rPr lang="ru-RU" sz="2400" dirty="0"/>
              <a:t>Смертей матерей при родах в этом году 	 </a:t>
            </a:r>
          </a:p>
          <a:p>
            <a:r>
              <a:rPr lang="ru-RU" sz="2400" dirty="0"/>
              <a:t>Смертей, вызванных ВИЧ в этом году 	 </a:t>
            </a:r>
          </a:p>
          <a:p>
            <a:r>
              <a:rPr lang="ru-RU" sz="2400" dirty="0"/>
              <a:t>Смертей, вызванных раком в этом году 	 </a:t>
            </a:r>
          </a:p>
          <a:p>
            <a:r>
              <a:rPr lang="ru-RU" sz="2400" dirty="0"/>
              <a:t>Смертей вызванных малярией в этом году</a:t>
            </a:r>
          </a:p>
          <a:p>
            <a:r>
              <a:rPr lang="ru-RU" sz="2400" dirty="0"/>
              <a:t>Смертей, вызванных курением в этом году</a:t>
            </a:r>
          </a:p>
          <a:p>
            <a:r>
              <a:rPr lang="ru-RU" sz="2400" dirty="0"/>
              <a:t>Смертей, вызванных употреблением алкоголя в этом году</a:t>
            </a:r>
          </a:p>
          <a:p>
            <a:r>
              <a:rPr lang="ru-RU" sz="2400" dirty="0"/>
              <a:t>Самоубийств в этом году 	 </a:t>
            </a:r>
          </a:p>
          <a:p>
            <a:r>
              <a:rPr lang="ru-RU" sz="2400" dirty="0"/>
              <a:t>Жертв ДТП в этом году </a:t>
            </a:r>
          </a:p>
        </p:txBody>
      </p:sp>
    </p:spTree>
    <p:extLst>
      <p:ext uri="{BB962C8B-B14F-4D97-AF65-F5344CB8AC3E}">
        <p14:creationId xmlns:p14="http://schemas.microsoft.com/office/powerpoint/2010/main" val="20533278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40038" y="2076450"/>
            <a:ext cx="276639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Евангелие </a:t>
            </a:r>
          </a:p>
          <a:p>
            <a:pPr algn="ctr"/>
            <a:r>
              <a:rPr lang="ru-RU" sz="4400" dirty="0">
                <a:solidFill>
                  <a:schemeClr val="bg1"/>
                </a:solidFill>
              </a:rPr>
              <a:t>от Иоанна</a:t>
            </a:r>
          </a:p>
          <a:p>
            <a:pPr algn="ctr"/>
            <a:r>
              <a:rPr lang="ru-RU" sz="4400" dirty="0">
                <a:solidFill>
                  <a:schemeClr val="bg1"/>
                </a:solidFill>
              </a:rPr>
              <a:t>14:19</a:t>
            </a:r>
          </a:p>
          <a:p>
            <a:pPr algn="ctr"/>
            <a:endParaRPr lang="ru-RU" sz="5400" b="1" dirty="0"/>
          </a:p>
          <a:p>
            <a:pPr algn="ctr"/>
            <a:endParaRPr lang="en-US" sz="5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82346" y="2126554"/>
            <a:ext cx="3733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Еще немного, и мир уже не увидит Меня; а вы увидите Меня, ибо Я живу, и вы будете жить. 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211083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B4ECC8-F771-474F-B7C5-BFC6D134C751}"/>
              </a:ext>
            </a:extLst>
          </p:cNvPr>
          <p:cNvSpPr txBox="1"/>
          <p:nvPr/>
        </p:nvSpPr>
        <p:spPr>
          <a:xfrm>
            <a:off x="345647" y="962030"/>
            <a:ext cx="26564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Горе учеников, потерявших Иисуса, трудно представить.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34D9D2-B9D8-8040-AF1E-3C7F072E5D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61" r="5571"/>
          <a:stretch/>
        </p:blipFill>
        <p:spPr>
          <a:xfrm>
            <a:off x="3316129" y="625257"/>
            <a:ext cx="8530224" cy="560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690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4129" y="1751225"/>
            <a:ext cx="27435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Радость учеников и Марии, матери Иисуса, невозможно описать словами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F05C43-652A-0440-ADA6-81F09F65F8FF}"/>
              </a:ext>
            </a:extLst>
          </p:cNvPr>
          <p:cNvSpPr txBox="1"/>
          <p:nvPr/>
        </p:nvSpPr>
        <p:spPr>
          <a:xfrm>
            <a:off x="0" y="31115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Христос воскрес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9BF826-683A-1A4B-B98F-676EB55B4D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38"/>
          <a:stretch/>
        </p:blipFill>
        <p:spPr>
          <a:xfrm>
            <a:off x="3883069" y="1887036"/>
            <a:ext cx="7841293" cy="425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368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29585" y="2088976"/>
            <a:ext cx="3733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«И когда пойду и приготовлю вам место, приду опять и возьму вас к Себе, чтобы и вы были, где Я» 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EA198C-14DB-5141-A818-01838462A897}"/>
              </a:ext>
            </a:extLst>
          </p:cNvPr>
          <p:cNvSpPr txBox="1"/>
          <p:nvPr/>
        </p:nvSpPr>
        <p:spPr>
          <a:xfrm>
            <a:off x="3974493" y="2088976"/>
            <a:ext cx="276639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Евангелие </a:t>
            </a:r>
          </a:p>
          <a:p>
            <a:pPr algn="ctr"/>
            <a:r>
              <a:rPr lang="ru-RU" sz="4400" dirty="0">
                <a:solidFill>
                  <a:schemeClr val="bg1"/>
                </a:solidFill>
              </a:rPr>
              <a:t>от Иоанна</a:t>
            </a:r>
          </a:p>
          <a:p>
            <a:pPr algn="ctr"/>
            <a:r>
              <a:rPr lang="ru-RU" sz="4400" dirty="0">
                <a:solidFill>
                  <a:schemeClr val="bg1"/>
                </a:solidFill>
              </a:rPr>
              <a:t>14:3</a:t>
            </a:r>
          </a:p>
          <a:p>
            <a:pPr algn="ctr"/>
            <a:endParaRPr lang="ru-RU" sz="5400" b="1" dirty="0"/>
          </a:p>
          <a:p>
            <a:pPr algn="ctr"/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3690341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D1D6C-58A9-9542-B875-F00DC45F363D}"/>
              </a:ext>
            </a:extLst>
          </p:cNvPr>
          <p:cNvSpPr txBox="1"/>
          <p:nvPr/>
        </p:nvSpPr>
        <p:spPr>
          <a:xfrm>
            <a:off x="1946164" y="2670528"/>
            <a:ext cx="90022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chemeClr val="bg1"/>
                </a:solidFill>
              </a:rPr>
              <a:t>Верующий в Него, если и умрет, - оживет! </a:t>
            </a:r>
            <a:endParaRPr lang="ru-RU" sz="66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C57E22-BBF0-724B-8AA2-77AD4195B82F}"/>
              </a:ext>
            </a:extLst>
          </p:cNvPr>
          <p:cNvSpPr txBox="1"/>
          <p:nvPr/>
        </p:nvSpPr>
        <p:spPr>
          <a:xfrm>
            <a:off x="0" y="31115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Иисус обещает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951666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307" y="4527831"/>
            <a:ext cx="11222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1-е послание </a:t>
            </a:r>
            <a:r>
              <a:rPr lang="ru-RU" sz="4400" dirty="0" err="1">
                <a:solidFill>
                  <a:schemeClr val="bg1"/>
                </a:solidFill>
              </a:rPr>
              <a:t>Фессалоникийцам</a:t>
            </a:r>
            <a:r>
              <a:rPr lang="ru-RU" sz="4400" dirty="0">
                <a:solidFill>
                  <a:schemeClr val="bg1"/>
                </a:solidFill>
              </a:rPr>
              <a:t> 4:14-18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833" y="109096"/>
            <a:ext cx="109999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«Ибо, если мы веруем, что Иисус умер и воскрес, то и умерших в Иисусе Бог приведет с Ним.</a:t>
            </a:r>
          </a:p>
          <a:p>
            <a:r>
              <a:rPr lang="ru-RU" sz="2800" dirty="0"/>
              <a:t>Ибо сие говорим вам словом Господним, что мы, живущие, оставшиеся до пришествия Господня, не предупредим умерших, потому что Сам Господь при возвещении, при гласе Архангела и трубе Божией, сойдёт с неба, и мертвые во Христе воскреснут прежде; потом мы, оставшиеся в живых, вместе с ними восхищены будем на облаках в сретение Господу на воздухе, и так всегда с Господом будем. Итак, утешайте друг друга сими словами».</a:t>
            </a:r>
          </a:p>
        </p:txBody>
      </p:sp>
    </p:spTree>
    <p:extLst>
      <p:ext uri="{BB962C8B-B14F-4D97-AF65-F5344CB8AC3E}">
        <p14:creationId xmlns:p14="http://schemas.microsoft.com/office/powerpoint/2010/main" val="16094812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B4ECC8-F771-474F-B7C5-BFC6D134C751}"/>
              </a:ext>
            </a:extLst>
          </p:cNvPr>
          <p:cNvSpPr txBox="1"/>
          <p:nvPr/>
        </p:nvSpPr>
        <p:spPr>
          <a:xfrm>
            <a:off x="235117" y="927970"/>
            <a:ext cx="25331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«Я воскресение и жизнь!»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DE49CA-E69D-A746-8954-B69E9AE69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8694" y="504070"/>
            <a:ext cx="8460813" cy="584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17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6120" y="2219868"/>
            <a:ext cx="37976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/>
              <a:t>Смерть не обходит стороной никого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F05C43-652A-0440-ADA6-81F09F65F8FF}"/>
              </a:ext>
            </a:extLst>
          </p:cNvPr>
          <p:cNvSpPr txBox="1"/>
          <p:nvPr/>
        </p:nvSpPr>
        <p:spPr>
          <a:xfrm>
            <a:off x="0" y="27779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Как жить, если ушел из жизни дорогой и близкий для меня человек?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F68181-B912-C24F-8E0B-902EC0752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152" y="1643448"/>
            <a:ext cx="8149968" cy="458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48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F05C43-652A-0440-ADA6-81F09F65F8FF}"/>
              </a:ext>
            </a:extLst>
          </p:cNvPr>
          <p:cNvSpPr txBox="1"/>
          <p:nvPr/>
        </p:nvSpPr>
        <p:spPr>
          <a:xfrm>
            <a:off x="0" y="31115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15 самых стрессовых ситуаций в жизни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1F56DD-B4E9-1D43-8C70-269856F2EA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46"/>
          <a:stretch/>
        </p:blipFill>
        <p:spPr>
          <a:xfrm>
            <a:off x="5647037" y="1394240"/>
            <a:ext cx="5357058" cy="496544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6D5B43-3CD4-D246-BAE6-C62572CB7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905" y="1574102"/>
            <a:ext cx="3188576" cy="460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29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7840" y="1759890"/>
            <a:ext cx="34371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Отношение к смерти и представления о состоянии мертвых в разных культурах разное.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A2F145-F14E-C94F-9BF2-5B694B74CB52}"/>
              </a:ext>
            </a:extLst>
          </p:cNvPr>
          <p:cNvSpPr txBox="1"/>
          <p:nvPr/>
        </p:nvSpPr>
        <p:spPr>
          <a:xfrm>
            <a:off x="0" y="3162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Что же такое смерть?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C9692A-6B57-C942-83A0-7AC9D873A1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713" y="1606226"/>
            <a:ext cx="7250227" cy="483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95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213" y="1987358"/>
            <a:ext cx="29763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Культ смерти у египтян был основан на продолжении жизни в загробном мире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A2F145-F14E-C94F-9BF2-5B694B74CB52}"/>
              </a:ext>
            </a:extLst>
          </p:cNvPr>
          <p:cNvSpPr txBox="1"/>
          <p:nvPr/>
        </p:nvSpPr>
        <p:spPr>
          <a:xfrm>
            <a:off x="0" y="3162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Представление о смерти в Древнем Египте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E9F6F2-9854-BC4D-947F-40D2CE3C9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1004" y="1551175"/>
            <a:ext cx="5640844" cy="48028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439959-6CF3-5C4B-A996-80F5FBBF73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8535" y="1620809"/>
            <a:ext cx="2322469" cy="470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11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A2F145-F14E-C94F-9BF2-5B694B74CB52}"/>
              </a:ext>
            </a:extLst>
          </p:cNvPr>
          <p:cNvSpPr txBox="1"/>
          <p:nvPr/>
        </p:nvSpPr>
        <p:spPr>
          <a:xfrm>
            <a:off x="0" y="3162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Верили в продолжение жизни после смерти и наши предки славяне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23B11A6-2BEF-B042-9DD9-87FB2D8386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60" b="11820"/>
          <a:stretch/>
        </p:blipFill>
        <p:spPr>
          <a:xfrm>
            <a:off x="1108638" y="1664303"/>
            <a:ext cx="10234865" cy="487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71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3545" y="1638960"/>
            <a:ext cx="358571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Душа, в момент смерти отделяется от материального тела и переносится в «другой мир». Там она либо страдает, либо наслаждается благами, в зависимости от того, какую жизнь прожил человек.</a:t>
            </a:r>
            <a:endParaRPr lang="ru-RU" altLang="ru-RU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B9112F-497A-0540-91D5-EBBA4DEE91BE}"/>
              </a:ext>
            </a:extLst>
          </p:cNvPr>
          <p:cNvSpPr txBox="1"/>
          <p:nvPr/>
        </p:nvSpPr>
        <p:spPr>
          <a:xfrm>
            <a:off x="1695236" y="103379"/>
            <a:ext cx="89590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В наше время очень многие верят в то, что в человеке есть бессмертная сущность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F9639A-F4F0-E04E-BBCC-E1AB47D06F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60"/>
          <a:stretch/>
        </p:blipFill>
        <p:spPr>
          <a:xfrm>
            <a:off x="4469258" y="1721912"/>
            <a:ext cx="7266723" cy="466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763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2947</Words>
  <Application>Microsoft Macintosh PowerPoint</Application>
  <PresentationFormat>Широкоэкранный</PresentationFormat>
  <Paragraphs>170</Paragraphs>
  <Slides>36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Arial</vt:lpstr>
      <vt:lpstr>Calibri</vt:lpstr>
      <vt:lpstr>Helvetica Neue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 Kasap</dc:creator>
  <cp:lastModifiedBy>Microsoft Office User</cp:lastModifiedBy>
  <cp:revision>43</cp:revision>
  <dcterms:created xsi:type="dcterms:W3CDTF">2019-10-08T19:03:52Z</dcterms:created>
  <dcterms:modified xsi:type="dcterms:W3CDTF">2019-11-03T16:32:36Z</dcterms:modified>
</cp:coreProperties>
</file>